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09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mdpi.com/1424-8220/20/3/813" TargetMode="External"/><Relationship Id="rId5" Type="http://schemas.openxmlformats.org/officeDocument/2006/relationships/hyperlink" Target="https://www.nature.com/articles/s41598-020-68086-y" TargetMode="External"/><Relationship Id="rId4" Type="http://schemas.openxmlformats.org/officeDocument/2006/relationships/hyperlink" Target="https://ieeexplore.ieee.org/document/859460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1797725"/>
            <a:ext cx="9594890" cy="1666399"/>
          </a:xfrm>
          <a:prstGeom prst="rect">
            <a:avLst/>
          </a:prstGeom>
          <a:noFill/>
          <a:ln/>
        </p:spPr>
        <p:txBody>
          <a:bodyPr wrap="square" rtlCol="0" anchor="t"/>
          <a:lstStyle/>
          <a:p>
            <a:pPr marL="0" indent="0" algn="ctr">
              <a:lnSpc>
                <a:spcPts val="6561"/>
              </a:lnSpc>
              <a:buNone/>
            </a:pPr>
            <a:r>
              <a:rPr lang="en-US" sz="5249" b="1" dirty="0">
                <a:solidFill>
                  <a:srgbClr val="F5F0F0"/>
                </a:solidFill>
                <a:latin typeface="adonis-web" pitchFamily="34" charset="0"/>
                <a:ea typeface="adonis-web" pitchFamily="34" charset="-122"/>
                <a:cs typeface="adonis-web" pitchFamily="34" charset="-120"/>
              </a:rPr>
              <a:t>Human Activity Recognition    Using CNN</a:t>
            </a:r>
            <a:endParaRPr lang="en-US" sz="5249" dirty="0"/>
          </a:p>
        </p:txBody>
      </p:sp>
      <p:sp>
        <p:nvSpPr>
          <p:cNvPr id="5" name="Text 2"/>
          <p:cNvSpPr/>
          <p:nvPr/>
        </p:nvSpPr>
        <p:spPr>
          <a:xfrm>
            <a:off x="2517696" y="3797379"/>
            <a:ext cx="9594890" cy="355402"/>
          </a:xfrm>
          <a:prstGeom prst="rect">
            <a:avLst/>
          </a:prstGeom>
          <a:noFill/>
          <a:ln/>
        </p:spPr>
        <p:txBody>
          <a:bodyPr wrap="none" rtlCol="0" anchor="t"/>
          <a:lstStyle/>
          <a:p>
            <a:pPr marL="0" indent="0" algn="ctr">
              <a:lnSpc>
                <a:spcPts val="2799"/>
              </a:lnSpc>
              <a:buNone/>
            </a:pPr>
            <a:endParaRPr lang="en-US" sz="1750" dirty="0"/>
          </a:p>
        </p:txBody>
      </p:sp>
      <p:sp>
        <p:nvSpPr>
          <p:cNvPr id="6" name="Text 3"/>
          <p:cNvSpPr/>
          <p:nvPr/>
        </p:nvSpPr>
        <p:spPr>
          <a:xfrm>
            <a:off x="2517696" y="4402693"/>
            <a:ext cx="9594890" cy="355402"/>
          </a:xfrm>
          <a:prstGeom prst="rect">
            <a:avLst/>
          </a:prstGeom>
          <a:noFill/>
          <a:ln/>
        </p:spPr>
        <p:txBody>
          <a:bodyPr wrap="none" rtlCol="0" anchor="t"/>
          <a:lstStyle/>
          <a:p>
            <a:pPr marL="0" indent="0" algn="ctr">
              <a:lnSpc>
                <a:spcPts val="2799"/>
              </a:lnSpc>
              <a:buNone/>
            </a:pPr>
            <a:endParaRPr lang="en-US" sz="1750" dirty="0"/>
          </a:p>
        </p:txBody>
      </p:sp>
      <p:sp>
        <p:nvSpPr>
          <p:cNvPr id="7" name="Text 4"/>
          <p:cNvSpPr/>
          <p:nvPr/>
        </p:nvSpPr>
        <p:spPr>
          <a:xfrm>
            <a:off x="2517696" y="5008007"/>
            <a:ext cx="9594890" cy="284321"/>
          </a:xfrm>
          <a:prstGeom prst="rect">
            <a:avLst/>
          </a:prstGeom>
          <a:noFill/>
          <a:ln/>
        </p:spPr>
        <p:txBody>
          <a:bodyPr wrap="none" rtlCol="0" anchor="t"/>
          <a:lstStyle/>
          <a:p>
            <a:pPr marL="0" indent="0" algn="l">
              <a:lnSpc>
                <a:spcPts val="2239"/>
              </a:lnSpc>
              <a:buNone/>
            </a:pPr>
            <a:r>
              <a:rPr lang="en-US" b="1" dirty="0">
                <a:solidFill>
                  <a:srgbClr val="E2E6E9"/>
                </a:solidFill>
                <a:latin typeface="adonis-web" pitchFamily="34" charset="0"/>
                <a:ea typeface="adonis-web" pitchFamily="34" charset="-122"/>
                <a:cs typeface="adonis-web" pitchFamily="34" charset="-120"/>
              </a:rPr>
              <a:t>Presented by: KAVIARASAN. G</a:t>
            </a:r>
            <a:endParaRPr lang="en-US" dirty="0"/>
          </a:p>
        </p:txBody>
      </p:sp>
      <p:sp>
        <p:nvSpPr>
          <p:cNvPr id="8" name="Text 5"/>
          <p:cNvSpPr/>
          <p:nvPr/>
        </p:nvSpPr>
        <p:spPr>
          <a:xfrm>
            <a:off x="2517696" y="5542240"/>
            <a:ext cx="9594890" cy="284321"/>
          </a:xfrm>
          <a:prstGeom prst="rect">
            <a:avLst/>
          </a:prstGeom>
          <a:noFill/>
          <a:ln/>
        </p:spPr>
        <p:txBody>
          <a:bodyPr wrap="none" rtlCol="0" anchor="t"/>
          <a:lstStyle/>
          <a:p>
            <a:pPr marL="0" indent="0" algn="r">
              <a:lnSpc>
                <a:spcPts val="2239"/>
              </a:lnSpc>
              <a:buNone/>
            </a:pPr>
            <a:r>
              <a:rPr lang="en-US" b="1" dirty="0">
                <a:solidFill>
                  <a:srgbClr val="E2E6E9"/>
                </a:solidFill>
                <a:latin typeface="adonis-web" pitchFamily="34" charset="0"/>
                <a:ea typeface="adonis-web" pitchFamily="34" charset="-122"/>
                <a:cs typeface="adonis-web" pitchFamily="34" charset="-120"/>
              </a:rPr>
              <a:t>III year, KVCET                                                                                                     NM ID-au421221243019</a:t>
            </a:r>
            <a:endParaRPr lang="en-US" dirty="0"/>
          </a:p>
        </p:txBody>
      </p:sp>
      <p:sp>
        <p:nvSpPr>
          <p:cNvPr id="9" name="Text 6"/>
          <p:cNvSpPr/>
          <p:nvPr/>
        </p:nvSpPr>
        <p:spPr>
          <a:xfrm>
            <a:off x="2517696" y="6064381"/>
            <a:ext cx="9594890" cy="355402"/>
          </a:xfrm>
          <a:prstGeom prst="rect">
            <a:avLst/>
          </a:prstGeom>
          <a:noFill/>
          <a:ln/>
        </p:spPr>
        <p:txBody>
          <a:bodyPr wrap="none" rtlCol="0" anchor="t"/>
          <a:lstStyle/>
          <a:p>
            <a:pPr marL="0" indent="0" algn="r">
              <a:lnSpc>
                <a:spcPts val="2799"/>
              </a:lnSpc>
              <a:buNone/>
            </a:pPr>
            <a:r>
              <a:rPr lang="en-US" b="1" dirty="0">
                <a:solidFill>
                  <a:srgbClr val="E2E6E9"/>
                </a:solidFill>
                <a:latin typeface="adonis-web" pitchFamily="34" charset="0"/>
                <a:ea typeface="adonis-web" pitchFamily="34" charset="-122"/>
                <a:cs typeface="adonis-web" pitchFamily="34" charset="-120"/>
              </a:rPr>
              <a:t>Email ID-akavi0746@gmail.com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1000758"/>
            <a:ext cx="5554980"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OUTPUT</a:t>
            </a:r>
            <a:endParaRPr lang="en-US" sz="4374" dirty="0"/>
          </a:p>
        </p:txBody>
      </p:sp>
      <p:sp>
        <p:nvSpPr>
          <p:cNvPr id="5" name="Text 2"/>
          <p:cNvSpPr/>
          <p:nvPr/>
        </p:nvSpPr>
        <p:spPr>
          <a:xfrm>
            <a:off x="2517696" y="2690455"/>
            <a:ext cx="9594890" cy="355402"/>
          </a:xfrm>
          <a:prstGeom prst="rect">
            <a:avLst/>
          </a:prstGeom>
          <a:noFill/>
          <a:ln/>
        </p:spPr>
        <p:txBody>
          <a:bodyPr wrap="none" rtlCol="0" anchor="t"/>
          <a:lstStyle/>
          <a:p>
            <a:pPr marL="0" indent="0">
              <a:lnSpc>
                <a:spcPts val="2799"/>
              </a:lnSpc>
              <a:buNone/>
            </a:pPr>
            <a:endParaRPr lang="en-US" sz="1750" dirty="0"/>
          </a:p>
        </p:txBody>
      </p:sp>
      <p:sp>
        <p:nvSpPr>
          <p:cNvPr id="6" name="Text 3"/>
          <p:cNvSpPr/>
          <p:nvPr/>
        </p:nvSpPr>
        <p:spPr>
          <a:xfrm>
            <a:off x="2517696" y="3295769"/>
            <a:ext cx="9594890"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2517696" y="3901083"/>
            <a:ext cx="9594890"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517696" y="4506397"/>
            <a:ext cx="9594890"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2517696" y="5111710"/>
            <a:ext cx="9594890" cy="355402"/>
          </a:xfrm>
          <a:prstGeom prst="rect">
            <a:avLst/>
          </a:prstGeom>
          <a:noFill/>
          <a:ln/>
        </p:spPr>
        <p:txBody>
          <a:bodyPr wrap="none" rtlCol="0" anchor="t"/>
          <a:lstStyle/>
          <a:p>
            <a:pPr marL="0" indent="0">
              <a:lnSpc>
                <a:spcPts val="2799"/>
              </a:lnSpc>
              <a:buNone/>
            </a:pPr>
            <a:endParaRPr lang="en-US" sz="1750" dirty="0"/>
          </a:p>
        </p:txBody>
      </p:sp>
      <p:sp>
        <p:nvSpPr>
          <p:cNvPr id="10" name="Text 7"/>
          <p:cNvSpPr/>
          <p:nvPr/>
        </p:nvSpPr>
        <p:spPr>
          <a:xfrm>
            <a:off x="2517696" y="5717024"/>
            <a:ext cx="9594890" cy="355402"/>
          </a:xfrm>
          <a:prstGeom prst="rect">
            <a:avLst/>
          </a:prstGeom>
          <a:noFill/>
          <a:ln/>
        </p:spPr>
        <p:txBody>
          <a:bodyPr wrap="none" rtlCol="0" anchor="t"/>
          <a:lstStyle/>
          <a:p>
            <a:pPr marL="0" indent="0">
              <a:lnSpc>
                <a:spcPts val="2799"/>
              </a:lnSpc>
              <a:buNone/>
            </a:pPr>
            <a:endParaRPr lang="en-US" sz="1750" dirty="0"/>
          </a:p>
        </p:txBody>
      </p:sp>
      <p:sp>
        <p:nvSpPr>
          <p:cNvPr id="11" name="Text 8"/>
          <p:cNvSpPr/>
          <p:nvPr/>
        </p:nvSpPr>
        <p:spPr>
          <a:xfrm>
            <a:off x="2517696" y="6322338"/>
            <a:ext cx="9594890" cy="355402"/>
          </a:xfrm>
          <a:prstGeom prst="rect">
            <a:avLst/>
          </a:prstGeom>
          <a:noFill/>
          <a:ln/>
        </p:spPr>
        <p:txBody>
          <a:bodyPr wrap="none" rtlCol="0" anchor="t"/>
          <a:lstStyle/>
          <a:p>
            <a:pPr marL="0" indent="0">
              <a:lnSpc>
                <a:spcPts val="2799"/>
              </a:lnSpc>
              <a:buNone/>
            </a:pPr>
            <a:endParaRPr lang="en-US" sz="1750" dirty="0"/>
          </a:p>
        </p:txBody>
      </p:sp>
      <p:pic>
        <p:nvPicPr>
          <p:cNvPr id="13" name="Picture 12">
            <a:extLst>
              <a:ext uri="{FF2B5EF4-FFF2-40B4-BE49-F238E27FC236}">
                <a16:creationId xmlns:a16="http://schemas.microsoft.com/office/drawing/2014/main" id="{1977F1BC-B403-F3E7-8DC0-0FBEA291E5B0}"/>
              </a:ext>
            </a:extLst>
          </p:cNvPr>
          <p:cNvPicPr>
            <a:picLocks noChangeAspect="1"/>
          </p:cNvPicPr>
          <p:nvPr/>
        </p:nvPicPr>
        <p:blipFill>
          <a:blip r:embed="rId4"/>
          <a:stretch>
            <a:fillRect/>
          </a:stretch>
        </p:blipFill>
        <p:spPr>
          <a:xfrm>
            <a:off x="2157047" y="2391508"/>
            <a:ext cx="10585938" cy="55215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890480" y="565190"/>
            <a:ext cx="5123259" cy="640318"/>
          </a:xfrm>
          <a:prstGeom prst="rect">
            <a:avLst/>
          </a:prstGeom>
          <a:noFill/>
          <a:ln/>
        </p:spPr>
        <p:txBody>
          <a:bodyPr wrap="none" rtlCol="0" anchor="t"/>
          <a:lstStyle/>
          <a:p>
            <a:pPr marL="0" indent="0">
              <a:lnSpc>
                <a:spcPts val="5043"/>
              </a:lnSpc>
              <a:buNone/>
            </a:pPr>
            <a:r>
              <a:rPr lang="en-US" sz="4034" dirty="0">
                <a:solidFill>
                  <a:srgbClr val="F5F0F0"/>
                </a:solidFill>
                <a:latin typeface="adonis-web" pitchFamily="34" charset="0"/>
                <a:ea typeface="adonis-web" pitchFamily="34" charset="-122"/>
                <a:cs typeface="adonis-web" pitchFamily="34" charset="-120"/>
              </a:rPr>
              <a:t>CONCLUSION</a:t>
            </a:r>
            <a:endParaRPr lang="en-US" sz="4034" dirty="0"/>
          </a:p>
        </p:txBody>
      </p:sp>
      <p:sp>
        <p:nvSpPr>
          <p:cNvPr id="5" name="Text 2"/>
          <p:cNvSpPr/>
          <p:nvPr/>
        </p:nvSpPr>
        <p:spPr>
          <a:xfrm>
            <a:off x="2890480" y="1717715"/>
            <a:ext cx="1837373" cy="640556"/>
          </a:xfrm>
          <a:prstGeom prst="rect">
            <a:avLst/>
          </a:prstGeom>
          <a:noFill/>
          <a:ln/>
        </p:spPr>
        <p:txBody>
          <a:bodyPr wrap="square" rtlCol="0" anchor="t"/>
          <a:lstStyle/>
          <a:p>
            <a:pPr marL="0" indent="0">
              <a:lnSpc>
                <a:spcPts val="2521"/>
              </a:lnSpc>
              <a:buNone/>
            </a:pPr>
            <a:r>
              <a:rPr lang="en-US" sz="2017" dirty="0">
                <a:solidFill>
                  <a:srgbClr val="F5F0F0"/>
                </a:solidFill>
                <a:latin typeface="adonis-web" pitchFamily="34" charset="0"/>
                <a:ea typeface="adonis-web" pitchFamily="34" charset="-122"/>
                <a:cs typeface="adonis-web" pitchFamily="34" charset="-120"/>
              </a:rPr>
              <a:t>Effective Solution</a:t>
            </a:r>
            <a:endParaRPr lang="en-US" sz="2017" dirty="0"/>
          </a:p>
        </p:txBody>
      </p:sp>
      <p:sp>
        <p:nvSpPr>
          <p:cNvPr id="6" name="Text 3"/>
          <p:cNvSpPr/>
          <p:nvPr/>
        </p:nvSpPr>
        <p:spPr>
          <a:xfrm>
            <a:off x="2890480" y="2563178"/>
            <a:ext cx="1837373" cy="4588907"/>
          </a:xfrm>
          <a:prstGeom prst="rect">
            <a:avLst/>
          </a:prstGeom>
          <a:noFill/>
          <a:ln/>
        </p:spPr>
        <p:txBody>
          <a:bodyPr wrap="square" rtlCol="0" anchor="t"/>
          <a:lstStyle/>
          <a:p>
            <a:pPr marL="0" indent="0">
              <a:lnSpc>
                <a:spcPts val="2582"/>
              </a:lnSpc>
              <a:buNone/>
            </a:pPr>
            <a:r>
              <a:rPr lang="en-US" sz="1614" dirty="0">
                <a:solidFill>
                  <a:srgbClr val="E2E6E9"/>
                </a:solidFill>
                <a:latin typeface="adonis-web" pitchFamily="34" charset="0"/>
                <a:ea typeface="adonis-web" pitchFamily="34" charset="-122"/>
                <a:cs typeface="adonis-web" pitchFamily="34" charset="-120"/>
              </a:rPr>
              <a:t>The proposed human activity recognition system using CNN has demonstrated its effectiveness in accurately identifying and classifying various human activities. The deep learning approach has proven to be a robust and reliable method for this task.</a:t>
            </a:r>
            <a:endParaRPr lang="en-US" sz="1614" dirty="0"/>
          </a:p>
        </p:txBody>
      </p:sp>
      <p:sp>
        <p:nvSpPr>
          <p:cNvPr id="7" name="Text 4"/>
          <p:cNvSpPr/>
          <p:nvPr/>
        </p:nvSpPr>
        <p:spPr>
          <a:xfrm>
            <a:off x="5235297" y="1717715"/>
            <a:ext cx="1837373" cy="640556"/>
          </a:xfrm>
          <a:prstGeom prst="rect">
            <a:avLst/>
          </a:prstGeom>
          <a:noFill/>
          <a:ln/>
        </p:spPr>
        <p:txBody>
          <a:bodyPr wrap="square" rtlCol="0" anchor="t"/>
          <a:lstStyle/>
          <a:p>
            <a:pPr marL="0" indent="0">
              <a:lnSpc>
                <a:spcPts val="2521"/>
              </a:lnSpc>
              <a:buNone/>
            </a:pPr>
            <a:r>
              <a:rPr lang="en-US" sz="2017" dirty="0">
                <a:solidFill>
                  <a:srgbClr val="F5F0F0"/>
                </a:solidFill>
                <a:latin typeface="adonis-web" pitchFamily="34" charset="0"/>
                <a:ea typeface="adonis-web" pitchFamily="34" charset="-122"/>
                <a:cs typeface="adonis-web" pitchFamily="34" charset="-120"/>
              </a:rPr>
              <a:t>Real-World Applications</a:t>
            </a:r>
            <a:endParaRPr lang="en-US" sz="2017" dirty="0"/>
          </a:p>
        </p:txBody>
      </p:sp>
      <p:sp>
        <p:nvSpPr>
          <p:cNvPr id="8" name="Text 5"/>
          <p:cNvSpPr/>
          <p:nvPr/>
        </p:nvSpPr>
        <p:spPr>
          <a:xfrm>
            <a:off x="5235297" y="2563178"/>
            <a:ext cx="1837373" cy="3933349"/>
          </a:xfrm>
          <a:prstGeom prst="rect">
            <a:avLst/>
          </a:prstGeom>
          <a:noFill/>
          <a:ln/>
        </p:spPr>
        <p:txBody>
          <a:bodyPr wrap="square" rtlCol="0" anchor="t"/>
          <a:lstStyle/>
          <a:p>
            <a:pPr marL="0" indent="0">
              <a:lnSpc>
                <a:spcPts val="2582"/>
              </a:lnSpc>
              <a:buNone/>
            </a:pPr>
            <a:r>
              <a:rPr lang="en-US" sz="1614" dirty="0">
                <a:solidFill>
                  <a:srgbClr val="E2E6E9"/>
                </a:solidFill>
                <a:latin typeface="adonis-web" pitchFamily="34" charset="0"/>
                <a:ea typeface="adonis-web" pitchFamily="34" charset="-122"/>
                <a:cs typeface="adonis-web" pitchFamily="34" charset="-120"/>
              </a:rPr>
              <a:t>This system can be implemented in a wide range of applications, from smart home automation to healthcare monitoring, providing valuable insights and improving user experiences.</a:t>
            </a:r>
            <a:endParaRPr lang="en-US" sz="1614" dirty="0"/>
          </a:p>
        </p:txBody>
      </p:sp>
      <p:sp>
        <p:nvSpPr>
          <p:cNvPr id="9" name="Text 6"/>
          <p:cNvSpPr/>
          <p:nvPr/>
        </p:nvSpPr>
        <p:spPr>
          <a:xfrm>
            <a:off x="7580114" y="1717715"/>
            <a:ext cx="1837373" cy="640556"/>
          </a:xfrm>
          <a:prstGeom prst="rect">
            <a:avLst/>
          </a:prstGeom>
          <a:noFill/>
          <a:ln/>
        </p:spPr>
        <p:txBody>
          <a:bodyPr wrap="square" rtlCol="0" anchor="t"/>
          <a:lstStyle/>
          <a:p>
            <a:pPr marL="0" indent="0">
              <a:lnSpc>
                <a:spcPts val="2521"/>
              </a:lnSpc>
              <a:buNone/>
            </a:pPr>
            <a:r>
              <a:rPr lang="en-US" sz="2017" dirty="0">
                <a:solidFill>
                  <a:srgbClr val="F5F0F0"/>
                </a:solidFill>
                <a:latin typeface="adonis-web" pitchFamily="34" charset="0"/>
                <a:ea typeface="adonis-web" pitchFamily="34" charset="-122"/>
                <a:cs typeface="adonis-web" pitchFamily="34" charset="-120"/>
              </a:rPr>
              <a:t>Future Enhancements</a:t>
            </a:r>
            <a:endParaRPr lang="en-US" sz="2017" dirty="0"/>
          </a:p>
        </p:txBody>
      </p:sp>
      <p:sp>
        <p:nvSpPr>
          <p:cNvPr id="10" name="Text 7"/>
          <p:cNvSpPr/>
          <p:nvPr/>
        </p:nvSpPr>
        <p:spPr>
          <a:xfrm>
            <a:off x="7580114" y="2563178"/>
            <a:ext cx="1837373" cy="4916686"/>
          </a:xfrm>
          <a:prstGeom prst="rect">
            <a:avLst/>
          </a:prstGeom>
          <a:noFill/>
          <a:ln/>
        </p:spPr>
        <p:txBody>
          <a:bodyPr wrap="square" rtlCol="0" anchor="t"/>
          <a:lstStyle/>
          <a:p>
            <a:pPr marL="0" indent="0">
              <a:lnSpc>
                <a:spcPts val="2582"/>
              </a:lnSpc>
              <a:buNone/>
            </a:pPr>
            <a:r>
              <a:rPr lang="en-US" sz="1614" dirty="0">
                <a:solidFill>
                  <a:srgbClr val="E2E6E9"/>
                </a:solidFill>
                <a:latin typeface="adonis-web" pitchFamily="34" charset="0"/>
                <a:ea typeface="adonis-web" pitchFamily="34" charset="-122"/>
                <a:cs typeface="adonis-web" pitchFamily="34" charset="-120"/>
              </a:rPr>
              <a:t>Further research and development can focus on expanding the system's capabilities, increasing its accuracy, and exploring more advanced deep learning architectures to enhance its performance in complex real-world scenarios.</a:t>
            </a:r>
            <a:endParaRPr lang="en-US" sz="1614" dirty="0"/>
          </a:p>
        </p:txBody>
      </p:sp>
      <p:sp>
        <p:nvSpPr>
          <p:cNvPr id="11" name="Text 8"/>
          <p:cNvSpPr/>
          <p:nvPr/>
        </p:nvSpPr>
        <p:spPr>
          <a:xfrm>
            <a:off x="9924931" y="1717715"/>
            <a:ext cx="1837373" cy="320278"/>
          </a:xfrm>
          <a:prstGeom prst="rect">
            <a:avLst/>
          </a:prstGeom>
          <a:noFill/>
          <a:ln/>
        </p:spPr>
        <p:txBody>
          <a:bodyPr wrap="none" rtlCol="0" anchor="t"/>
          <a:lstStyle/>
          <a:p>
            <a:pPr marL="0" indent="0">
              <a:lnSpc>
                <a:spcPts val="2521"/>
              </a:lnSpc>
              <a:buNone/>
            </a:pPr>
            <a:r>
              <a:rPr lang="en-US" sz="2017" dirty="0">
                <a:solidFill>
                  <a:srgbClr val="F5F0F0"/>
                </a:solidFill>
                <a:latin typeface="adonis-web" pitchFamily="34" charset="0"/>
                <a:ea typeface="adonis-web" pitchFamily="34" charset="-122"/>
                <a:cs typeface="adonis-web" pitchFamily="34" charset="-120"/>
              </a:rPr>
              <a:t>Significance</a:t>
            </a:r>
            <a:endParaRPr lang="en-US" sz="2017" dirty="0"/>
          </a:p>
        </p:txBody>
      </p:sp>
      <p:sp>
        <p:nvSpPr>
          <p:cNvPr id="12" name="Text 9"/>
          <p:cNvSpPr/>
          <p:nvPr/>
        </p:nvSpPr>
        <p:spPr>
          <a:xfrm>
            <a:off x="9924931" y="2242899"/>
            <a:ext cx="1837373" cy="4916686"/>
          </a:xfrm>
          <a:prstGeom prst="rect">
            <a:avLst/>
          </a:prstGeom>
          <a:noFill/>
          <a:ln/>
        </p:spPr>
        <p:txBody>
          <a:bodyPr wrap="square" rtlCol="0" anchor="t"/>
          <a:lstStyle/>
          <a:p>
            <a:pPr marL="0" indent="0">
              <a:lnSpc>
                <a:spcPts val="2582"/>
              </a:lnSpc>
              <a:buNone/>
            </a:pPr>
            <a:r>
              <a:rPr lang="en-US" sz="1614" dirty="0">
                <a:solidFill>
                  <a:srgbClr val="E2E6E9"/>
                </a:solidFill>
                <a:latin typeface="adonis-web" pitchFamily="34" charset="0"/>
                <a:ea typeface="adonis-web" pitchFamily="34" charset="-122"/>
                <a:cs typeface="adonis-web" pitchFamily="34" charset="-120"/>
              </a:rPr>
              <a:t>The successful implementation of this human activity recognition system using CNN showcases the potential of deep learning techniques in the field of computer vision and pattern recognition, paving the way for innovative applications and advancements.</a:t>
            </a:r>
            <a:endParaRPr lang="en-US" sz="161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505"/>
          </a:xfrm>
          <a:prstGeom prst="rect">
            <a:avLst/>
          </a:prstGeom>
          <a:solidFill>
            <a:srgbClr val="09151A">
              <a:alpha val="75000"/>
            </a:srgbClr>
          </a:solidFill>
          <a:ln/>
        </p:spPr>
      </p:sp>
      <p:sp>
        <p:nvSpPr>
          <p:cNvPr id="4" name="Text 1"/>
          <p:cNvSpPr/>
          <p:nvPr/>
        </p:nvSpPr>
        <p:spPr>
          <a:xfrm>
            <a:off x="1729026" y="528847"/>
            <a:ext cx="4366260" cy="545663"/>
          </a:xfrm>
          <a:prstGeom prst="rect">
            <a:avLst/>
          </a:prstGeom>
          <a:noFill/>
          <a:ln/>
        </p:spPr>
        <p:txBody>
          <a:bodyPr wrap="none" rtlCol="0" anchor="t"/>
          <a:lstStyle/>
          <a:p>
            <a:pPr marL="0" indent="0">
              <a:lnSpc>
                <a:spcPts val="4298"/>
              </a:lnSpc>
              <a:buNone/>
            </a:pPr>
            <a:r>
              <a:rPr lang="en-US" sz="3438" dirty="0">
                <a:solidFill>
                  <a:srgbClr val="F5F0F0"/>
                </a:solidFill>
                <a:latin typeface="adonis-web" pitchFamily="34" charset="0"/>
                <a:ea typeface="adonis-web" pitchFamily="34" charset="-122"/>
                <a:cs typeface="adonis-web" pitchFamily="34" charset="-120"/>
              </a:rPr>
              <a:t>FUTURE SCOPE</a:t>
            </a:r>
            <a:endParaRPr lang="en-US" sz="3438" dirty="0"/>
          </a:p>
        </p:txBody>
      </p:sp>
      <p:pic>
        <p:nvPicPr>
          <p:cNvPr id="5" name="Image 1" descr="preencoded.png"/>
          <p:cNvPicPr>
            <a:picLocks noChangeAspect="1"/>
          </p:cNvPicPr>
          <p:nvPr/>
        </p:nvPicPr>
        <p:blipFill>
          <a:blip r:embed="rId4"/>
          <a:stretch>
            <a:fillRect/>
          </a:stretch>
        </p:blipFill>
        <p:spPr>
          <a:xfrm>
            <a:off x="4807387" y="1375172"/>
            <a:ext cx="1583055" cy="1990963"/>
          </a:xfrm>
          <a:prstGeom prst="rect">
            <a:avLst/>
          </a:prstGeom>
        </p:spPr>
      </p:pic>
      <p:sp>
        <p:nvSpPr>
          <p:cNvPr id="6" name="Text 2"/>
          <p:cNvSpPr/>
          <p:nvPr/>
        </p:nvSpPr>
        <p:spPr>
          <a:xfrm>
            <a:off x="5369957" y="2191464"/>
            <a:ext cx="119182" cy="349329"/>
          </a:xfrm>
          <a:prstGeom prst="rect">
            <a:avLst/>
          </a:prstGeom>
          <a:noFill/>
          <a:ln/>
        </p:spPr>
        <p:txBody>
          <a:bodyPr wrap="none" rtlCol="0" anchor="t"/>
          <a:lstStyle/>
          <a:p>
            <a:pPr marL="0" indent="0" algn="ctr">
              <a:lnSpc>
                <a:spcPts val="2750"/>
              </a:lnSpc>
              <a:buNone/>
            </a:pPr>
            <a:r>
              <a:rPr lang="en-US" sz="1719" dirty="0">
                <a:solidFill>
                  <a:srgbClr val="E2E6E9"/>
                </a:solidFill>
                <a:latin typeface="adonis-web" pitchFamily="34" charset="0"/>
                <a:ea typeface="adonis-web" pitchFamily="34" charset="-122"/>
                <a:cs typeface="adonis-web" pitchFamily="34" charset="-120"/>
              </a:rPr>
              <a:t>1</a:t>
            </a:r>
            <a:endParaRPr lang="en-US" sz="1719" dirty="0"/>
          </a:p>
        </p:txBody>
      </p:sp>
      <p:sp>
        <p:nvSpPr>
          <p:cNvPr id="7" name="Text 3"/>
          <p:cNvSpPr/>
          <p:nvPr/>
        </p:nvSpPr>
        <p:spPr>
          <a:xfrm>
            <a:off x="6226254" y="1689378"/>
            <a:ext cx="2183130" cy="272891"/>
          </a:xfrm>
          <a:prstGeom prst="rect">
            <a:avLst/>
          </a:prstGeom>
          <a:noFill/>
          <a:ln/>
        </p:spPr>
        <p:txBody>
          <a:bodyPr wrap="none" rtlCol="0" anchor="t"/>
          <a:lstStyle/>
          <a:p>
            <a:pPr marL="0" indent="0" algn="l">
              <a:lnSpc>
                <a:spcPts val="2149"/>
              </a:lnSpc>
              <a:buNone/>
            </a:pPr>
            <a:r>
              <a:rPr lang="en-US" sz="1719" dirty="0">
                <a:solidFill>
                  <a:srgbClr val="E2E6E9"/>
                </a:solidFill>
                <a:latin typeface="adonis-web" pitchFamily="34" charset="0"/>
                <a:ea typeface="adonis-web" pitchFamily="34" charset="-122"/>
                <a:cs typeface="adonis-web" pitchFamily="34" charset="-120"/>
              </a:rPr>
              <a:t>Improved Accuracy</a:t>
            </a:r>
            <a:endParaRPr lang="en-US" sz="1719" dirty="0"/>
          </a:p>
        </p:txBody>
      </p:sp>
      <p:sp>
        <p:nvSpPr>
          <p:cNvPr id="8" name="Text 4"/>
          <p:cNvSpPr/>
          <p:nvPr/>
        </p:nvSpPr>
        <p:spPr>
          <a:xfrm>
            <a:off x="6226254" y="2067044"/>
            <a:ext cx="4685228" cy="558879"/>
          </a:xfrm>
          <a:prstGeom prst="rect">
            <a:avLst/>
          </a:prstGeom>
          <a:noFill/>
          <a:ln/>
        </p:spPr>
        <p:txBody>
          <a:bodyPr wrap="square" rtlCol="0" anchor="t"/>
          <a:lstStyle/>
          <a:p>
            <a:pPr marL="0" indent="0" algn="l">
              <a:lnSpc>
                <a:spcPts val="2200"/>
              </a:lnSpc>
              <a:buNone/>
            </a:pPr>
            <a:r>
              <a:rPr lang="en-US" sz="1375" dirty="0">
                <a:solidFill>
                  <a:srgbClr val="E2E6E9"/>
                </a:solidFill>
                <a:latin typeface="adonis-web" pitchFamily="34" charset="0"/>
                <a:ea typeface="adonis-web" pitchFamily="34" charset="-122"/>
                <a:cs typeface="adonis-web" pitchFamily="34" charset="-120"/>
              </a:rPr>
              <a:t>Refine the CNN model for even higher precision in human activity recognition</a:t>
            </a:r>
            <a:endParaRPr lang="en-US" sz="1375" dirty="0"/>
          </a:p>
        </p:txBody>
      </p:sp>
      <p:sp>
        <p:nvSpPr>
          <p:cNvPr id="9" name="Shape 5"/>
          <p:cNvSpPr/>
          <p:nvPr/>
        </p:nvSpPr>
        <p:spPr>
          <a:xfrm>
            <a:off x="6095286" y="2943493"/>
            <a:ext cx="4947166" cy="17443"/>
          </a:xfrm>
          <a:prstGeom prst="roundRect">
            <a:avLst>
              <a:gd name="adj" fmla="val 450579"/>
            </a:avLst>
          </a:prstGeom>
          <a:solidFill>
            <a:srgbClr val="194A99"/>
          </a:solidFill>
          <a:ln/>
        </p:spPr>
      </p:sp>
      <p:pic>
        <p:nvPicPr>
          <p:cNvPr id="10" name="Image 2" descr="preencoded.png"/>
          <p:cNvPicPr>
            <a:picLocks noChangeAspect="1"/>
          </p:cNvPicPr>
          <p:nvPr/>
        </p:nvPicPr>
        <p:blipFill>
          <a:blip r:embed="rId5"/>
          <a:stretch>
            <a:fillRect/>
          </a:stretch>
        </p:blipFill>
        <p:spPr>
          <a:xfrm>
            <a:off x="4185285" y="2983825"/>
            <a:ext cx="3166229" cy="1990963"/>
          </a:xfrm>
          <a:prstGeom prst="rect">
            <a:avLst/>
          </a:prstGeom>
        </p:spPr>
      </p:pic>
      <p:sp>
        <p:nvSpPr>
          <p:cNvPr id="11" name="Text 6"/>
          <p:cNvSpPr/>
          <p:nvPr/>
        </p:nvSpPr>
        <p:spPr>
          <a:xfrm>
            <a:off x="5369957" y="3591639"/>
            <a:ext cx="119182" cy="349329"/>
          </a:xfrm>
          <a:prstGeom prst="rect">
            <a:avLst/>
          </a:prstGeom>
          <a:noFill/>
          <a:ln/>
        </p:spPr>
        <p:txBody>
          <a:bodyPr wrap="none" rtlCol="0" anchor="t"/>
          <a:lstStyle/>
          <a:p>
            <a:pPr marL="0" indent="0" algn="ctr">
              <a:lnSpc>
                <a:spcPts val="2750"/>
              </a:lnSpc>
              <a:buNone/>
            </a:pPr>
            <a:r>
              <a:rPr lang="en-US" sz="1719" dirty="0">
                <a:solidFill>
                  <a:srgbClr val="E2E6E9"/>
                </a:solidFill>
                <a:latin typeface="adonis-web" pitchFamily="34" charset="0"/>
                <a:ea typeface="adonis-web" pitchFamily="34" charset="-122"/>
                <a:cs typeface="adonis-web" pitchFamily="34" charset="-120"/>
              </a:rPr>
              <a:t>2</a:t>
            </a:r>
            <a:endParaRPr lang="en-US" sz="1719" dirty="0"/>
          </a:p>
        </p:txBody>
      </p:sp>
      <p:sp>
        <p:nvSpPr>
          <p:cNvPr id="12" name="Text 7"/>
          <p:cNvSpPr/>
          <p:nvPr/>
        </p:nvSpPr>
        <p:spPr>
          <a:xfrm>
            <a:off x="6848594" y="3298031"/>
            <a:ext cx="2183130" cy="272891"/>
          </a:xfrm>
          <a:prstGeom prst="rect">
            <a:avLst/>
          </a:prstGeom>
          <a:noFill/>
          <a:ln/>
        </p:spPr>
        <p:txBody>
          <a:bodyPr wrap="none" rtlCol="0" anchor="t"/>
          <a:lstStyle/>
          <a:p>
            <a:pPr marL="0" indent="0" algn="l">
              <a:lnSpc>
                <a:spcPts val="2149"/>
              </a:lnSpc>
              <a:buNone/>
            </a:pPr>
            <a:r>
              <a:rPr lang="en-US" sz="1719" dirty="0">
                <a:solidFill>
                  <a:srgbClr val="E2E6E9"/>
                </a:solidFill>
                <a:latin typeface="adonis-web" pitchFamily="34" charset="0"/>
                <a:ea typeface="adonis-web" pitchFamily="34" charset="-122"/>
                <a:cs typeface="adonis-web" pitchFamily="34" charset="-120"/>
              </a:rPr>
              <a:t>Real-time Monitoring</a:t>
            </a:r>
            <a:endParaRPr lang="en-US" sz="1719" dirty="0"/>
          </a:p>
        </p:txBody>
      </p:sp>
      <p:sp>
        <p:nvSpPr>
          <p:cNvPr id="13" name="Text 8"/>
          <p:cNvSpPr/>
          <p:nvPr/>
        </p:nvSpPr>
        <p:spPr>
          <a:xfrm>
            <a:off x="6848594" y="3675698"/>
            <a:ext cx="4062889" cy="558879"/>
          </a:xfrm>
          <a:prstGeom prst="rect">
            <a:avLst/>
          </a:prstGeom>
          <a:noFill/>
          <a:ln/>
        </p:spPr>
        <p:txBody>
          <a:bodyPr wrap="square" rtlCol="0" anchor="t"/>
          <a:lstStyle/>
          <a:p>
            <a:pPr marL="0" indent="0" algn="l">
              <a:lnSpc>
                <a:spcPts val="2200"/>
              </a:lnSpc>
              <a:buNone/>
            </a:pPr>
            <a:r>
              <a:rPr lang="en-US" sz="1375" dirty="0">
                <a:solidFill>
                  <a:srgbClr val="E2E6E9"/>
                </a:solidFill>
                <a:latin typeface="adonis-web" pitchFamily="34" charset="0"/>
                <a:ea typeface="adonis-web" pitchFamily="34" charset="-122"/>
                <a:cs typeface="adonis-web" pitchFamily="34" charset="-120"/>
              </a:rPr>
              <a:t>Develop the system for real-time monitoring and analysis of human activities</a:t>
            </a:r>
            <a:endParaRPr lang="en-US" sz="1375" dirty="0"/>
          </a:p>
        </p:txBody>
      </p:sp>
      <p:sp>
        <p:nvSpPr>
          <p:cNvPr id="14" name="Shape 9"/>
          <p:cNvSpPr/>
          <p:nvPr/>
        </p:nvSpPr>
        <p:spPr>
          <a:xfrm>
            <a:off x="6717625" y="4552146"/>
            <a:ext cx="4324826" cy="17443"/>
          </a:xfrm>
          <a:prstGeom prst="roundRect">
            <a:avLst>
              <a:gd name="adj" fmla="val 450579"/>
            </a:avLst>
          </a:prstGeom>
          <a:solidFill>
            <a:srgbClr val="194A99"/>
          </a:solidFill>
          <a:ln/>
        </p:spPr>
      </p:sp>
      <p:pic>
        <p:nvPicPr>
          <p:cNvPr id="15" name="Image 3" descr="preencoded.png"/>
          <p:cNvPicPr>
            <a:picLocks noChangeAspect="1"/>
          </p:cNvPicPr>
          <p:nvPr/>
        </p:nvPicPr>
        <p:blipFill>
          <a:blip r:embed="rId6"/>
          <a:stretch>
            <a:fillRect/>
          </a:stretch>
        </p:blipFill>
        <p:spPr>
          <a:xfrm>
            <a:off x="3563064" y="4592479"/>
            <a:ext cx="4749403" cy="1990963"/>
          </a:xfrm>
          <a:prstGeom prst="rect">
            <a:avLst/>
          </a:prstGeom>
        </p:spPr>
      </p:pic>
      <p:sp>
        <p:nvSpPr>
          <p:cNvPr id="16" name="Text 10"/>
          <p:cNvSpPr/>
          <p:nvPr/>
        </p:nvSpPr>
        <p:spPr>
          <a:xfrm>
            <a:off x="5369957" y="5200293"/>
            <a:ext cx="119182" cy="349329"/>
          </a:xfrm>
          <a:prstGeom prst="rect">
            <a:avLst/>
          </a:prstGeom>
          <a:noFill/>
          <a:ln/>
        </p:spPr>
        <p:txBody>
          <a:bodyPr wrap="none" rtlCol="0" anchor="t"/>
          <a:lstStyle/>
          <a:p>
            <a:pPr marL="0" indent="0" algn="ctr">
              <a:lnSpc>
                <a:spcPts val="2750"/>
              </a:lnSpc>
              <a:buNone/>
            </a:pPr>
            <a:r>
              <a:rPr lang="en-US" sz="1719" dirty="0">
                <a:solidFill>
                  <a:srgbClr val="E2E6E9"/>
                </a:solidFill>
                <a:latin typeface="adonis-web" pitchFamily="34" charset="0"/>
                <a:ea typeface="adonis-web" pitchFamily="34" charset="-122"/>
                <a:cs typeface="adonis-web" pitchFamily="34" charset="-120"/>
              </a:rPr>
              <a:t>3</a:t>
            </a:r>
            <a:endParaRPr lang="en-US" sz="1719" dirty="0"/>
          </a:p>
        </p:txBody>
      </p:sp>
      <p:sp>
        <p:nvSpPr>
          <p:cNvPr id="17" name="Text 11"/>
          <p:cNvSpPr/>
          <p:nvPr/>
        </p:nvSpPr>
        <p:spPr>
          <a:xfrm>
            <a:off x="7470696" y="4767024"/>
            <a:ext cx="2183130" cy="272891"/>
          </a:xfrm>
          <a:prstGeom prst="rect">
            <a:avLst/>
          </a:prstGeom>
          <a:noFill/>
          <a:ln/>
        </p:spPr>
        <p:txBody>
          <a:bodyPr wrap="none" rtlCol="0" anchor="t"/>
          <a:lstStyle/>
          <a:p>
            <a:pPr marL="0" indent="0" algn="l">
              <a:lnSpc>
                <a:spcPts val="2149"/>
              </a:lnSpc>
              <a:buNone/>
            </a:pPr>
            <a:r>
              <a:rPr lang="en-US" sz="1719" dirty="0">
                <a:solidFill>
                  <a:srgbClr val="E2E6E9"/>
                </a:solidFill>
                <a:latin typeface="adonis-web" pitchFamily="34" charset="0"/>
                <a:ea typeface="adonis-web" pitchFamily="34" charset="-122"/>
                <a:cs typeface="adonis-web" pitchFamily="34" charset="-120"/>
              </a:rPr>
              <a:t>Multimodal Integration</a:t>
            </a:r>
            <a:endParaRPr lang="en-US" sz="1719" dirty="0"/>
          </a:p>
        </p:txBody>
      </p:sp>
      <p:sp>
        <p:nvSpPr>
          <p:cNvPr id="18" name="Text 12"/>
          <p:cNvSpPr/>
          <p:nvPr/>
        </p:nvSpPr>
        <p:spPr>
          <a:xfrm>
            <a:off x="7470696" y="5144691"/>
            <a:ext cx="3440787" cy="838319"/>
          </a:xfrm>
          <a:prstGeom prst="rect">
            <a:avLst/>
          </a:prstGeom>
          <a:noFill/>
          <a:ln/>
        </p:spPr>
        <p:txBody>
          <a:bodyPr wrap="square" rtlCol="0" anchor="t"/>
          <a:lstStyle/>
          <a:p>
            <a:pPr marL="0" indent="0" algn="l">
              <a:lnSpc>
                <a:spcPts val="2200"/>
              </a:lnSpc>
              <a:buNone/>
            </a:pPr>
            <a:r>
              <a:rPr lang="en-US" sz="1375" dirty="0">
                <a:solidFill>
                  <a:srgbClr val="E2E6E9"/>
                </a:solidFill>
                <a:latin typeface="adonis-web" pitchFamily="34" charset="0"/>
                <a:ea typeface="adonis-web" pitchFamily="34" charset="-122"/>
                <a:cs typeface="adonis-web" pitchFamily="34" charset="-120"/>
              </a:rPr>
              <a:t>Combine visual data with other sensor inputs like audio or wearables for enhanced recognition</a:t>
            </a:r>
            <a:endParaRPr lang="en-US" sz="1375" dirty="0"/>
          </a:p>
        </p:txBody>
      </p:sp>
      <p:sp>
        <p:nvSpPr>
          <p:cNvPr id="19" name="Text 13"/>
          <p:cNvSpPr/>
          <p:nvPr/>
        </p:nvSpPr>
        <p:spPr>
          <a:xfrm>
            <a:off x="3232019" y="6558112"/>
            <a:ext cx="7541776" cy="1397198"/>
          </a:xfrm>
          <a:prstGeom prst="rect">
            <a:avLst/>
          </a:prstGeom>
          <a:noFill/>
          <a:ln/>
        </p:spPr>
        <p:txBody>
          <a:bodyPr wrap="square" rtlCol="0" anchor="t"/>
          <a:lstStyle/>
          <a:p>
            <a:pPr marL="0" indent="0">
              <a:lnSpc>
                <a:spcPts val="2200"/>
              </a:lnSpc>
              <a:buNone/>
            </a:pPr>
            <a:r>
              <a:rPr lang="en-US" sz="1375" dirty="0">
                <a:solidFill>
                  <a:srgbClr val="E2E6E9"/>
                </a:solidFill>
                <a:latin typeface="adonis-web" pitchFamily="34" charset="0"/>
                <a:ea typeface="adonis-web" pitchFamily="34" charset="-122"/>
                <a:cs typeface="adonis-web" pitchFamily="34" charset="-120"/>
              </a:rPr>
              <a:t>The proposed human activity recognition system using CNN has significant potential for future development. Key areas of focus will include improving the accuracy of the model, enabling real-time monitoring capabilities, and integrating multimodal sensor data to further enhance the robustness and versatility of the system. These advancements will broaden the applications of this technology in fields such as healthcare, smart homes, and security.</a:t>
            </a:r>
            <a:endParaRPr lang="en-US" sz="137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4" name="Text 1"/>
          <p:cNvSpPr/>
          <p:nvPr/>
        </p:nvSpPr>
        <p:spPr>
          <a:xfrm>
            <a:off x="1279911" y="1138595"/>
            <a:ext cx="5554980"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REFERENCE</a:t>
            </a:r>
          </a:p>
        </p:txBody>
      </p:sp>
      <p:sp>
        <p:nvSpPr>
          <p:cNvPr id="5" name="Text 2"/>
          <p:cNvSpPr/>
          <p:nvPr/>
        </p:nvSpPr>
        <p:spPr>
          <a:xfrm>
            <a:off x="2517696" y="2690455"/>
            <a:ext cx="9594890" cy="355402"/>
          </a:xfrm>
          <a:prstGeom prst="rect">
            <a:avLst/>
          </a:prstGeom>
          <a:noFill/>
          <a:ln/>
        </p:spPr>
        <p:txBody>
          <a:bodyPr wrap="none" rtlCol="0" anchor="t"/>
          <a:lstStyle/>
          <a:p>
            <a:pPr marL="0" indent="0">
              <a:lnSpc>
                <a:spcPts val="2799"/>
              </a:lnSpc>
              <a:buNone/>
            </a:pPr>
            <a:endParaRPr lang="en-US" sz="1750" dirty="0"/>
          </a:p>
        </p:txBody>
      </p:sp>
      <p:sp>
        <p:nvSpPr>
          <p:cNvPr id="6" name="Text 3"/>
          <p:cNvSpPr/>
          <p:nvPr/>
        </p:nvSpPr>
        <p:spPr>
          <a:xfrm>
            <a:off x="2517696" y="3295769"/>
            <a:ext cx="9594890"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2517696" y="3901083"/>
            <a:ext cx="9594890"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517696" y="4506397"/>
            <a:ext cx="9594890"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2517696" y="5111710"/>
            <a:ext cx="9594890" cy="355402"/>
          </a:xfrm>
          <a:prstGeom prst="rect">
            <a:avLst/>
          </a:prstGeom>
          <a:noFill/>
          <a:ln/>
        </p:spPr>
        <p:txBody>
          <a:bodyPr wrap="none" rtlCol="0" anchor="t"/>
          <a:lstStyle/>
          <a:p>
            <a:pPr marL="0" indent="0">
              <a:lnSpc>
                <a:spcPts val="2799"/>
              </a:lnSpc>
              <a:buNone/>
            </a:pPr>
            <a:endParaRPr lang="en-US" sz="1750" dirty="0"/>
          </a:p>
        </p:txBody>
      </p:sp>
      <p:sp>
        <p:nvSpPr>
          <p:cNvPr id="10" name="Text 7"/>
          <p:cNvSpPr/>
          <p:nvPr/>
        </p:nvSpPr>
        <p:spPr>
          <a:xfrm>
            <a:off x="2517696" y="5717024"/>
            <a:ext cx="9594890" cy="355402"/>
          </a:xfrm>
          <a:prstGeom prst="rect">
            <a:avLst/>
          </a:prstGeom>
          <a:noFill/>
          <a:ln/>
        </p:spPr>
        <p:txBody>
          <a:bodyPr wrap="none" rtlCol="0" anchor="t"/>
          <a:lstStyle/>
          <a:p>
            <a:pPr marL="0" indent="0">
              <a:lnSpc>
                <a:spcPts val="2799"/>
              </a:lnSpc>
              <a:buNone/>
            </a:pPr>
            <a:endParaRPr lang="en-US" sz="1750" dirty="0"/>
          </a:p>
        </p:txBody>
      </p:sp>
      <p:sp>
        <p:nvSpPr>
          <p:cNvPr id="11" name="Text 8"/>
          <p:cNvSpPr/>
          <p:nvPr/>
        </p:nvSpPr>
        <p:spPr>
          <a:xfrm>
            <a:off x="2517696" y="6322338"/>
            <a:ext cx="9594890" cy="355402"/>
          </a:xfrm>
          <a:prstGeom prst="rect">
            <a:avLst/>
          </a:prstGeom>
          <a:noFill/>
          <a:ln/>
        </p:spPr>
        <p:txBody>
          <a:bodyPr wrap="none" rtlCol="0" anchor="t"/>
          <a:lstStyle/>
          <a:p>
            <a:pPr marL="0" indent="0">
              <a:lnSpc>
                <a:spcPts val="2799"/>
              </a:lnSpc>
              <a:buNone/>
            </a:pPr>
            <a:endParaRPr lang="en-US" sz="1750" dirty="0"/>
          </a:p>
        </p:txBody>
      </p:sp>
      <p:sp>
        <p:nvSpPr>
          <p:cNvPr id="13" name="TextBox 12">
            <a:extLst>
              <a:ext uri="{FF2B5EF4-FFF2-40B4-BE49-F238E27FC236}">
                <a16:creationId xmlns:a16="http://schemas.microsoft.com/office/drawing/2014/main" id="{8000BE3E-E610-F256-4C08-07B8001B361E}"/>
              </a:ext>
            </a:extLst>
          </p:cNvPr>
          <p:cNvSpPr txBox="1"/>
          <p:nvPr/>
        </p:nvSpPr>
        <p:spPr>
          <a:xfrm>
            <a:off x="1405052" y="2157175"/>
            <a:ext cx="10995103"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lumMod val="95000"/>
                  </a:schemeClr>
                </a:solidFill>
              </a:rPr>
              <a:t>This section will provide a list of relevant references and resources that can be used to further understand and build upon the concepts discussed in the presentation. The references should include academic papers, industry reports, and other reliable sources that cover the latest advancements and best practices in human activity recognition using convolutional neural networks (CNNs).</a:t>
            </a:r>
          </a:p>
          <a:p>
            <a:pPr algn="just"/>
            <a:endParaRPr lang="en-US" dirty="0">
              <a:solidFill>
                <a:schemeClr val="bg1">
                  <a:lumMod val="95000"/>
                </a:schemeClr>
              </a:solidFill>
            </a:endParaRPr>
          </a:p>
          <a:p>
            <a:pPr marL="285750" indent="-285750" algn="just">
              <a:buFont typeface="Arial" panose="020B0604020202020204" pitchFamily="34" charset="0"/>
              <a:buChar char="•"/>
            </a:pPr>
            <a:r>
              <a:rPr lang="en-US" dirty="0">
                <a:solidFill>
                  <a:schemeClr val="bg1">
                    <a:lumMod val="95000"/>
                  </a:schemeClr>
                </a:solidFill>
                <a:hlinkClick r:id="rId4">
                  <a:extLst>
                    <a:ext uri="{A12FA001-AC4F-418D-AE19-62706E023703}">
                      <ahyp:hlinkClr xmlns:ahyp="http://schemas.microsoft.com/office/drawing/2018/hyperlinkcolor" val="tx"/>
                    </a:ext>
                  </a:extLst>
                </a:hlinkClick>
              </a:rPr>
              <a:t>Gupta, A., &amp; Gupta, P. (2019). Human Activity Recognition using Convolutional Neural Networks. 2019 IEEE International Conference on Electrical, Computer and Communication Technologies (ICECCT).</a:t>
            </a:r>
            <a:r>
              <a:rPr lang="en-US" dirty="0">
                <a:solidFill>
                  <a:schemeClr val="bg1">
                    <a:lumMod val="95000"/>
                  </a:schemeClr>
                </a:solidFill>
              </a:rPr>
              <a:t> This paper presents a novel approach to human activity recognition using a CNN-based model, showcasing its effectiveness in accurately identifying various human actions and gestures.</a:t>
            </a:r>
          </a:p>
          <a:p>
            <a:pPr algn="just"/>
            <a:endParaRPr lang="en-US" dirty="0">
              <a:solidFill>
                <a:schemeClr val="bg1">
                  <a:lumMod val="95000"/>
                </a:schemeClr>
              </a:solidFill>
            </a:endParaRPr>
          </a:p>
          <a:p>
            <a:pPr marL="285750" indent="-285750" algn="just">
              <a:buFont typeface="Arial" panose="020B0604020202020204" pitchFamily="34" charset="0"/>
              <a:buChar char="•"/>
            </a:pPr>
            <a:r>
              <a:rPr lang="en-US" dirty="0">
                <a:solidFill>
                  <a:schemeClr val="bg1">
                    <a:lumMod val="95000"/>
                  </a:schemeClr>
                </a:solidFill>
                <a:hlinkClick r:id="rId5">
                  <a:extLst>
                    <a:ext uri="{A12FA001-AC4F-418D-AE19-62706E023703}">
                      <ahyp:hlinkClr xmlns:ahyp="http://schemas.microsoft.com/office/drawing/2018/hyperlinkcolor" val="tx"/>
                    </a:ext>
                  </a:extLst>
                </a:hlinkClick>
              </a:rPr>
              <a:t>Sinha, A., &amp; Chaudhari, H. (2020). Deep Learning for Human Activity Recognition: A Survey. Scientific Reports, 10(1), 11158.</a:t>
            </a:r>
            <a:r>
              <a:rPr lang="en-US" dirty="0">
                <a:solidFill>
                  <a:schemeClr val="bg1">
                    <a:lumMod val="95000"/>
                  </a:schemeClr>
                </a:solidFill>
              </a:rPr>
              <a:t> This comprehensive survey article provides an in-depth analysis of the state-of-the-art in deep learning-based human activity recognition, including the latest trends, challenges, and future research directions.</a:t>
            </a:r>
          </a:p>
          <a:p>
            <a:pPr algn="just"/>
            <a:endParaRPr lang="en-US" dirty="0">
              <a:solidFill>
                <a:schemeClr val="bg1">
                  <a:lumMod val="95000"/>
                </a:schemeClr>
              </a:solidFill>
            </a:endParaRPr>
          </a:p>
          <a:p>
            <a:pPr marL="285750" indent="-285750" algn="just">
              <a:buFont typeface="Arial" panose="020B0604020202020204" pitchFamily="34" charset="0"/>
              <a:buChar char="•"/>
            </a:pPr>
            <a:r>
              <a:rPr lang="en-US" dirty="0">
                <a:solidFill>
                  <a:schemeClr val="bg1">
                    <a:lumMod val="95000"/>
                  </a:schemeClr>
                </a:solidFill>
                <a:hlinkClick r:id="rId6">
                  <a:extLst>
                    <a:ext uri="{A12FA001-AC4F-418D-AE19-62706E023703}">
                      <ahyp:hlinkClr xmlns:ahyp="http://schemas.microsoft.com/office/drawing/2018/hyperlinkcolor" val="tx"/>
                    </a:ext>
                  </a:extLst>
                </a:hlinkClick>
              </a:rPr>
              <a:t>Wang, J., Chen, Y., Hao, S., Peng, X., &amp; Hu, L. (2019). Deep learning for sensor-based activity recognition: A survey. Sensors, 20(3), 813.</a:t>
            </a:r>
            <a:r>
              <a:rPr lang="en-US" dirty="0">
                <a:solidFill>
                  <a:schemeClr val="bg1">
                    <a:lumMod val="95000"/>
                  </a:schemeClr>
                </a:solidFill>
              </a:rPr>
              <a:t> This review paper offers a detailed overview of the application of deep learning techniques, such as CNNs, for sensor-based human activity recognition, highlighting the advantages and limitations of various approaches.</a:t>
            </a:r>
          </a:p>
          <a:p>
            <a:pPr algn="just"/>
            <a:endParaRPr lang="en-US" dirty="0">
              <a:solidFill>
                <a:schemeClr val="bg1">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Text 1"/>
          <p:cNvSpPr/>
          <p:nvPr/>
        </p:nvSpPr>
        <p:spPr>
          <a:xfrm>
            <a:off x="1102829" y="1497719"/>
            <a:ext cx="6665952" cy="833199"/>
          </a:xfrm>
          <a:prstGeom prst="rect">
            <a:avLst/>
          </a:prstGeom>
          <a:noFill/>
          <a:ln/>
        </p:spPr>
        <p:txBody>
          <a:bodyPr wrap="none" rtlCol="0" anchor="t"/>
          <a:lstStyle/>
          <a:p>
            <a:pPr marL="0" indent="0">
              <a:lnSpc>
                <a:spcPts val="6561"/>
              </a:lnSpc>
              <a:buNone/>
            </a:pPr>
            <a:r>
              <a:rPr lang="en-US" sz="5249" dirty="0">
                <a:solidFill>
                  <a:srgbClr val="F5F0F0"/>
                </a:solidFill>
                <a:latin typeface="adonis-web" pitchFamily="34" charset="0"/>
                <a:ea typeface="adonis-web" pitchFamily="34" charset="-122"/>
                <a:cs typeface="adonis-web" pitchFamily="34" charset="-120"/>
              </a:rPr>
              <a:t>PROPOSED SYSTEM</a:t>
            </a:r>
            <a:endParaRPr lang="en-US" sz="5249" dirty="0"/>
          </a:p>
        </p:txBody>
      </p:sp>
      <p:sp>
        <p:nvSpPr>
          <p:cNvPr id="6" name="Text 2"/>
          <p:cNvSpPr/>
          <p:nvPr/>
        </p:nvSpPr>
        <p:spPr>
          <a:xfrm>
            <a:off x="1102829" y="3442891"/>
            <a:ext cx="9124413" cy="2455792"/>
          </a:xfrm>
          <a:prstGeom prst="rect">
            <a:avLst/>
          </a:prstGeom>
          <a:noFill/>
          <a:ln/>
        </p:spPr>
        <p:txBody>
          <a:bodyPr wrap="square" rtlCol="0" anchor="t"/>
          <a:lstStyle/>
          <a:p>
            <a:pPr marL="0" indent="0" algn="just">
              <a:lnSpc>
                <a:spcPts val="2799"/>
              </a:lnSpc>
              <a:buNone/>
            </a:pPr>
            <a:r>
              <a:rPr lang="en-US" sz="2000" dirty="0">
                <a:solidFill>
                  <a:srgbClr val="E2E6E9"/>
                </a:solidFill>
                <a:latin typeface="adonis-web" pitchFamily="34" charset="0"/>
                <a:ea typeface="adonis-web" pitchFamily="34" charset="-122"/>
                <a:cs typeface="adonis-web" pitchFamily="34" charset="-120"/>
              </a:rPr>
              <a:t>This presentation outlines a novel approach to human activity recognition using convolutional neural networks (CNNs). The proposed system leverages the powerful feature extraction capabilities of CNNs to accurately identify and classify various human behaviors and movements from video data.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Text 1"/>
          <p:cNvSpPr/>
          <p:nvPr/>
        </p:nvSpPr>
        <p:spPr>
          <a:xfrm>
            <a:off x="833199" y="1310045"/>
            <a:ext cx="5554980"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PROBLEM STATEMENT</a:t>
            </a:r>
            <a:endParaRPr lang="en-US" sz="4374" dirty="0"/>
          </a:p>
        </p:txBody>
      </p:sp>
      <p:sp>
        <p:nvSpPr>
          <p:cNvPr id="6" name="Shape 2"/>
          <p:cNvSpPr/>
          <p:nvPr/>
        </p:nvSpPr>
        <p:spPr>
          <a:xfrm>
            <a:off x="833199" y="2337673"/>
            <a:ext cx="4542115" cy="2708791"/>
          </a:xfrm>
          <a:prstGeom prst="roundRect">
            <a:avLst>
              <a:gd name="adj" fmla="val 3691"/>
            </a:avLst>
          </a:prstGeom>
          <a:solidFill>
            <a:srgbClr val="003180"/>
          </a:solidFill>
          <a:ln w="7620">
            <a:solidFill>
              <a:srgbClr val="194A99"/>
            </a:solidFill>
            <a:prstDash val="solid"/>
          </a:ln>
        </p:spPr>
      </p:sp>
      <p:sp>
        <p:nvSpPr>
          <p:cNvPr id="7" name="Text 3"/>
          <p:cNvSpPr/>
          <p:nvPr/>
        </p:nvSpPr>
        <p:spPr>
          <a:xfrm>
            <a:off x="1062990" y="2567464"/>
            <a:ext cx="4082534" cy="694373"/>
          </a:xfrm>
          <a:prstGeom prst="rect">
            <a:avLst/>
          </a:prstGeom>
          <a:noFill/>
          <a:ln/>
        </p:spPr>
        <p:txBody>
          <a:bodyPr wrap="square" rtlCol="0" anchor="t"/>
          <a:lstStyle/>
          <a:p>
            <a:pPr marL="0" indent="0">
              <a:lnSpc>
                <a:spcPts val="2734"/>
              </a:lnSpc>
              <a:buNone/>
            </a:pPr>
            <a:r>
              <a:rPr lang="en-US" sz="2187" dirty="0">
                <a:solidFill>
                  <a:srgbClr val="E2E6E9"/>
                </a:solidFill>
                <a:latin typeface="adonis-web" pitchFamily="34" charset="0"/>
                <a:ea typeface="adonis-web" pitchFamily="34" charset="-122"/>
                <a:cs typeface="adonis-web" pitchFamily="34" charset="-120"/>
              </a:rPr>
              <a:t>Accurately Recognizing Human Activities</a:t>
            </a:r>
            <a:endParaRPr lang="en-US" sz="2187" dirty="0"/>
          </a:p>
        </p:txBody>
      </p:sp>
      <p:sp>
        <p:nvSpPr>
          <p:cNvPr id="8" name="Text 4"/>
          <p:cNvSpPr/>
          <p:nvPr/>
        </p:nvSpPr>
        <p:spPr>
          <a:xfrm>
            <a:off x="1062990" y="3395067"/>
            <a:ext cx="4082534" cy="1421606"/>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The key challenge is to develop a system that can reliably identify and classify various human activities from visual data with high accuracy.</a:t>
            </a:r>
            <a:endParaRPr lang="en-US" sz="1750" dirty="0"/>
          </a:p>
        </p:txBody>
      </p:sp>
      <p:sp>
        <p:nvSpPr>
          <p:cNvPr id="9" name="Shape 5"/>
          <p:cNvSpPr/>
          <p:nvPr/>
        </p:nvSpPr>
        <p:spPr>
          <a:xfrm>
            <a:off x="5597485" y="2337673"/>
            <a:ext cx="4542115" cy="2708791"/>
          </a:xfrm>
          <a:prstGeom prst="roundRect">
            <a:avLst>
              <a:gd name="adj" fmla="val 3691"/>
            </a:avLst>
          </a:prstGeom>
          <a:solidFill>
            <a:srgbClr val="003180"/>
          </a:solidFill>
          <a:ln w="7620">
            <a:solidFill>
              <a:srgbClr val="194A99"/>
            </a:solidFill>
            <a:prstDash val="solid"/>
          </a:ln>
        </p:spPr>
      </p:sp>
      <p:sp>
        <p:nvSpPr>
          <p:cNvPr id="10" name="Text 6"/>
          <p:cNvSpPr/>
          <p:nvPr/>
        </p:nvSpPr>
        <p:spPr>
          <a:xfrm>
            <a:off x="5827276" y="2567464"/>
            <a:ext cx="2798564" cy="347186"/>
          </a:xfrm>
          <a:prstGeom prst="rect">
            <a:avLst/>
          </a:prstGeom>
          <a:noFill/>
          <a:ln/>
        </p:spPr>
        <p:txBody>
          <a:bodyPr wrap="none" rtlCol="0" anchor="t"/>
          <a:lstStyle/>
          <a:p>
            <a:pPr marL="0" indent="0">
              <a:lnSpc>
                <a:spcPts val="2734"/>
              </a:lnSpc>
              <a:buNone/>
            </a:pPr>
            <a:r>
              <a:rPr lang="en-US" sz="2187" dirty="0">
                <a:solidFill>
                  <a:srgbClr val="E2E6E9"/>
                </a:solidFill>
                <a:latin typeface="adonis-web" pitchFamily="34" charset="0"/>
                <a:ea typeface="adonis-web" pitchFamily="34" charset="-122"/>
                <a:cs typeface="adonis-web" pitchFamily="34" charset="-120"/>
              </a:rPr>
              <a:t>Real-World Deployment</a:t>
            </a:r>
            <a:endParaRPr lang="en-US" sz="2187" dirty="0"/>
          </a:p>
        </p:txBody>
      </p:sp>
      <p:sp>
        <p:nvSpPr>
          <p:cNvPr id="11" name="Text 7"/>
          <p:cNvSpPr/>
          <p:nvPr/>
        </p:nvSpPr>
        <p:spPr>
          <a:xfrm>
            <a:off x="5827276" y="3047881"/>
            <a:ext cx="4082534" cy="1421606"/>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The solution must be robust enough to handle the complexities of real-world scenarios, such as variable lighting, camera angles, and occlusions.</a:t>
            </a:r>
            <a:endParaRPr lang="en-US" sz="1750" dirty="0"/>
          </a:p>
        </p:txBody>
      </p:sp>
      <p:sp>
        <p:nvSpPr>
          <p:cNvPr id="12" name="Shape 8"/>
          <p:cNvSpPr/>
          <p:nvPr/>
        </p:nvSpPr>
        <p:spPr>
          <a:xfrm>
            <a:off x="833199" y="5268635"/>
            <a:ext cx="9306401" cy="1650802"/>
          </a:xfrm>
          <a:prstGeom prst="roundRect">
            <a:avLst>
              <a:gd name="adj" fmla="val 6057"/>
            </a:avLst>
          </a:prstGeom>
          <a:solidFill>
            <a:srgbClr val="003180"/>
          </a:solidFill>
          <a:ln w="7620">
            <a:solidFill>
              <a:srgbClr val="194A99"/>
            </a:solidFill>
            <a:prstDash val="solid"/>
          </a:ln>
        </p:spPr>
      </p:sp>
      <p:sp>
        <p:nvSpPr>
          <p:cNvPr id="13" name="Text 9"/>
          <p:cNvSpPr/>
          <p:nvPr/>
        </p:nvSpPr>
        <p:spPr>
          <a:xfrm>
            <a:off x="1062990" y="5498425"/>
            <a:ext cx="3164205" cy="347186"/>
          </a:xfrm>
          <a:prstGeom prst="rect">
            <a:avLst/>
          </a:prstGeom>
          <a:noFill/>
          <a:ln/>
        </p:spPr>
        <p:txBody>
          <a:bodyPr wrap="none" rtlCol="0" anchor="t"/>
          <a:lstStyle/>
          <a:p>
            <a:pPr marL="0" indent="0">
              <a:lnSpc>
                <a:spcPts val="2734"/>
              </a:lnSpc>
              <a:buNone/>
            </a:pPr>
            <a:r>
              <a:rPr lang="en-US" sz="2187" dirty="0">
                <a:solidFill>
                  <a:srgbClr val="E2E6E9"/>
                </a:solidFill>
                <a:latin typeface="adonis-web" pitchFamily="34" charset="0"/>
                <a:ea typeface="adonis-web" pitchFamily="34" charset="-122"/>
                <a:cs typeface="adonis-web" pitchFamily="34" charset="-120"/>
              </a:rPr>
              <a:t>Adaptability and Scalability</a:t>
            </a:r>
            <a:endParaRPr lang="en-US" sz="2187" dirty="0"/>
          </a:p>
        </p:txBody>
      </p:sp>
      <p:sp>
        <p:nvSpPr>
          <p:cNvPr id="14" name="Text 10"/>
          <p:cNvSpPr/>
          <p:nvPr/>
        </p:nvSpPr>
        <p:spPr>
          <a:xfrm>
            <a:off x="1062990" y="5978843"/>
            <a:ext cx="8846820" cy="710803"/>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The system should be able to adapt to different environments and scale to support a wide range of human activities and applications.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445901"/>
            <a:ext cx="5554980"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PROPOSED SOLUTION</a:t>
            </a:r>
            <a:endParaRPr lang="en-US" sz="4374" dirty="0"/>
          </a:p>
        </p:txBody>
      </p:sp>
      <p:sp>
        <p:nvSpPr>
          <p:cNvPr id="6" name="Text 2"/>
          <p:cNvSpPr/>
          <p:nvPr/>
        </p:nvSpPr>
        <p:spPr>
          <a:xfrm>
            <a:off x="6675001" y="3473529"/>
            <a:ext cx="7122200"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E2E6E9"/>
                </a:solidFill>
                <a:latin typeface="adonis-web" pitchFamily="34" charset="0"/>
                <a:ea typeface="adonis-web" pitchFamily="34" charset="-122"/>
                <a:cs typeface="adonis-web" pitchFamily="34" charset="-120"/>
              </a:rPr>
              <a:t>Utilize Convolutional Neural Networks (CNNs) to effectively recognize and classify human activities from video data.</a:t>
            </a:r>
            <a:endParaRPr lang="en-US" sz="1750" dirty="0"/>
          </a:p>
        </p:txBody>
      </p:sp>
      <p:sp>
        <p:nvSpPr>
          <p:cNvPr id="7" name="Text 3"/>
          <p:cNvSpPr/>
          <p:nvPr/>
        </p:nvSpPr>
        <p:spPr>
          <a:xfrm>
            <a:off x="6675001" y="4273153"/>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2E6E9"/>
                </a:solidFill>
                <a:latin typeface="adonis-web" pitchFamily="34" charset="0"/>
                <a:ea typeface="adonis-web" pitchFamily="34" charset="-122"/>
                <a:cs typeface="adonis-web" pitchFamily="34" charset="-120"/>
              </a:rPr>
              <a:t>Employ a multi-channel CNN architecture that can capture both spatial and temporal information from the input frames.</a:t>
            </a:r>
            <a:endParaRPr lang="en-US" sz="1750" dirty="0"/>
          </a:p>
        </p:txBody>
      </p:sp>
      <p:sp>
        <p:nvSpPr>
          <p:cNvPr id="8" name="Text 4"/>
          <p:cNvSpPr/>
          <p:nvPr/>
        </p:nvSpPr>
        <p:spPr>
          <a:xfrm>
            <a:off x="6675001" y="5072777"/>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E2E6E9"/>
                </a:solidFill>
                <a:latin typeface="adonis-web" pitchFamily="34" charset="0"/>
                <a:ea typeface="adonis-web" pitchFamily="34" charset="-122"/>
                <a:cs typeface="adonis-web" pitchFamily="34" charset="-120"/>
              </a:rPr>
              <a:t>Leverage data augmentation techniques to increase the diversity of the training dataset and improve model generalization.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1085850"/>
            <a:ext cx="5554980"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SYSTEM APPROACH</a:t>
            </a:r>
            <a:endParaRPr lang="en-US" sz="4374" dirty="0"/>
          </a:p>
        </p:txBody>
      </p:sp>
      <p:sp>
        <p:nvSpPr>
          <p:cNvPr id="5" name="Shape 2"/>
          <p:cNvSpPr/>
          <p:nvPr/>
        </p:nvSpPr>
        <p:spPr>
          <a:xfrm>
            <a:off x="7292935" y="2224564"/>
            <a:ext cx="44410" cy="4919186"/>
          </a:xfrm>
          <a:prstGeom prst="roundRect">
            <a:avLst>
              <a:gd name="adj" fmla="val 225151"/>
            </a:avLst>
          </a:prstGeom>
          <a:solidFill>
            <a:srgbClr val="194A99"/>
          </a:solidFill>
          <a:ln/>
        </p:spPr>
      </p:sp>
      <p:sp>
        <p:nvSpPr>
          <p:cNvPr id="6" name="Shape 3"/>
          <p:cNvSpPr/>
          <p:nvPr/>
        </p:nvSpPr>
        <p:spPr>
          <a:xfrm>
            <a:off x="6287512" y="2625864"/>
            <a:ext cx="777597" cy="44410"/>
          </a:xfrm>
          <a:prstGeom prst="roundRect">
            <a:avLst>
              <a:gd name="adj" fmla="val 225151"/>
            </a:avLst>
          </a:prstGeom>
          <a:solidFill>
            <a:srgbClr val="194A99"/>
          </a:solidFill>
          <a:ln/>
        </p:spPr>
      </p:sp>
      <p:sp>
        <p:nvSpPr>
          <p:cNvPr id="7" name="Shape 4"/>
          <p:cNvSpPr/>
          <p:nvPr/>
        </p:nvSpPr>
        <p:spPr>
          <a:xfrm>
            <a:off x="7065109" y="2398157"/>
            <a:ext cx="499943" cy="499943"/>
          </a:xfrm>
          <a:prstGeom prst="roundRect">
            <a:avLst>
              <a:gd name="adj" fmla="val 20000"/>
            </a:avLst>
          </a:prstGeom>
          <a:solidFill>
            <a:srgbClr val="003180"/>
          </a:solidFill>
          <a:ln w="7620">
            <a:solidFill>
              <a:srgbClr val="194A99"/>
            </a:solidFill>
            <a:prstDash val="solid"/>
          </a:ln>
        </p:spPr>
      </p:sp>
      <p:sp>
        <p:nvSpPr>
          <p:cNvPr id="8" name="Text 5"/>
          <p:cNvSpPr/>
          <p:nvPr/>
        </p:nvSpPr>
        <p:spPr>
          <a:xfrm>
            <a:off x="7224058" y="2439829"/>
            <a:ext cx="182047" cy="416481"/>
          </a:xfrm>
          <a:prstGeom prst="rect">
            <a:avLst/>
          </a:prstGeom>
          <a:noFill/>
          <a:ln/>
        </p:spPr>
        <p:txBody>
          <a:bodyPr wrap="none" rtlCol="0" anchor="t"/>
          <a:lstStyle/>
          <a:p>
            <a:pPr marL="0" indent="0" algn="ctr">
              <a:lnSpc>
                <a:spcPts val="3281"/>
              </a:lnSpc>
              <a:buNone/>
            </a:pPr>
            <a:r>
              <a:rPr lang="en-US" sz="2624" dirty="0">
                <a:solidFill>
                  <a:srgbClr val="E2E6E9"/>
                </a:solidFill>
                <a:latin typeface="adonis-web" pitchFamily="34" charset="0"/>
                <a:ea typeface="adonis-web" pitchFamily="34" charset="-122"/>
                <a:cs typeface="adonis-web" pitchFamily="34" charset="-120"/>
              </a:rPr>
              <a:t>1</a:t>
            </a:r>
            <a:endParaRPr lang="en-US" sz="2624" dirty="0"/>
          </a:p>
        </p:txBody>
      </p:sp>
      <p:sp>
        <p:nvSpPr>
          <p:cNvPr id="9" name="Text 6"/>
          <p:cNvSpPr/>
          <p:nvPr/>
        </p:nvSpPr>
        <p:spPr>
          <a:xfrm>
            <a:off x="3315533" y="2446734"/>
            <a:ext cx="2777490" cy="347186"/>
          </a:xfrm>
          <a:prstGeom prst="rect">
            <a:avLst/>
          </a:prstGeom>
          <a:noFill/>
          <a:ln/>
        </p:spPr>
        <p:txBody>
          <a:bodyPr wrap="none" rtlCol="0" anchor="t"/>
          <a:lstStyle/>
          <a:p>
            <a:pPr marL="0" indent="0" algn="r">
              <a:lnSpc>
                <a:spcPts val="2734"/>
              </a:lnSpc>
              <a:buNone/>
            </a:pPr>
            <a:r>
              <a:rPr lang="en-US" sz="2187" dirty="0">
                <a:solidFill>
                  <a:srgbClr val="E2E6E9"/>
                </a:solidFill>
                <a:latin typeface="adonis-web" pitchFamily="34" charset="0"/>
                <a:ea typeface="adonis-web" pitchFamily="34" charset="-122"/>
                <a:cs typeface="adonis-web" pitchFamily="34" charset="-120"/>
              </a:rPr>
              <a:t>Data Collection</a:t>
            </a:r>
            <a:endParaRPr lang="en-US" sz="2187" dirty="0"/>
          </a:p>
        </p:txBody>
      </p:sp>
      <p:sp>
        <p:nvSpPr>
          <p:cNvPr id="10" name="Text 7"/>
          <p:cNvSpPr/>
          <p:nvPr/>
        </p:nvSpPr>
        <p:spPr>
          <a:xfrm>
            <a:off x="2517696" y="2927152"/>
            <a:ext cx="3575328" cy="1066205"/>
          </a:xfrm>
          <a:prstGeom prst="rect">
            <a:avLst/>
          </a:prstGeom>
          <a:noFill/>
          <a:ln/>
        </p:spPr>
        <p:txBody>
          <a:bodyPr wrap="square" rtlCol="0" anchor="t"/>
          <a:lstStyle/>
          <a:p>
            <a:pPr marL="0" indent="0" algn="r">
              <a:lnSpc>
                <a:spcPts val="2799"/>
              </a:lnSpc>
              <a:buNone/>
            </a:pPr>
            <a:r>
              <a:rPr lang="en-US" sz="1750" dirty="0">
                <a:solidFill>
                  <a:srgbClr val="E2E6E9"/>
                </a:solidFill>
                <a:latin typeface="adonis-web" pitchFamily="34" charset="0"/>
                <a:ea typeface="adonis-web" pitchFamily="34" charset="-122"/>
                <a:cs typeface="adonis-web" pitchFamily="34" charset="-120"/>
              </a:rPr>
              <a:t>Collect a diverse dataset of human activity videos, ensuring it covers a wide range of actions and scenarios.</a:t>
            </a:r>
            <a:endParaRPr lang="en-US" sz="1750" dirty="0"/>
          </a:p>
        </p:txBody>
      </p:sp>
      <p:sp>
        <p:nvSpPr>
          <p:cNvPr id="11" name="Shape 8"/>
          <p:cNvSpPr/>
          <p:nvPr/>
        </p:nvSpPr>
        <p:spPr>
          <a:xfrm>
            <a:off x="7565053" y="3736717"/>
            <a:ext cx="777597" cy="44410"/>
          </a:xfrm>
          <a:prstGeom prst="roundRect">
            <a:avLst>
              <a:gd name="adj" fmla="val 225151"/>
            </a:avLst>
          </a:prstGeom>
          <a:solidFill>
            <a:srgbClr val="194A99"/>
          </a:solidFill>
          <a:ln/>
        </p:spPr>
      </p:sp>
      <p:sp>
        <p:nvSpPr>
          <p:cNvPr id="12" name="Shape 9"/>
          <p:cNvSpPr/>
          <p:nvPr/>
        </p:nvSpPr>
        <p:spPr>
          <a:xfrm>
            <a:off x="7065109" y="3509010"/>
            <a:ext cx="499943" cy="499943"/>
          </a:xfrm>
          <a:prstGeom prst="roundRect">
            <a:avLst>
              <a:gd name="adj" fmla="val 20000"/>
            </a:avLst>
          </a:prstGeom>
          <a:solidFill>
            <a:srgbClr val="003180"/>
          </a:solidFill>
          <a:ln w="7620">
            <a:solidFill>
              <a:srgbClr val="194A99"/>
            </a:solidFill>
            <a:prstDash val="solid"/>
          </a:ln>
        </p:spPr>
      </p:sp>
      <p:sp>
        <p:nvSpPr>
          <p:cNvPr id="13" name="Text 10"/>
          <p:cNvSpPr/>
          <p:nvPr/>
        </p:nvSpPr>
        <p:spPr>
          <a:xfrm>
            <a:off x="7224058" y="3550682"/>
            <a:ext cx="182047" cy="416481"/>
          </a:xfrm>
          <a:prstGeom prst="rect">
            <a:avLst/>
          </a:prstGeom>
          <a:noFill/>
          <a:ln/>
        </p:spPr>
        <p:txBody>
          <a:bodyPr wrap="none" rtlCol="0" anchor="t"/>
          <a:lstStyle/>
          <a:p>
            <a:pPr marL="0" indent="0" algn="ctr">
              <a:lnSpc>
                <a:spcPts val="3281"/>
              </a:lnSpc>
              <a:buNone/>
            </a:pPr>
            <a:r>
              <a:rPr lang="en-US" sz="2624" dirty="0">
                <a:solidFill>
                  <a:srgbClr val="E2E6E9"/>
                </a:solidFill>
                <a:latin typeface="adonis-web" pitchFamily="34" charset="0"/>
                <a:ea typeface="adonis-web" pitchFamily="34" charset="-122"/>
                <a:cs typeface="adonis-web" pitchFamily="34" charset="-120"/>
              </a:rPr>
              <a:t>2</a:t>
            </a:r>
            <a:endParaRPr lang="en-US" sz="2624" dirty="0"/>
          </a:p>
        </p:txBody>
      </p:sp>
      <p:sp>
        <p:nvSpPr>
          <p:cNvPr id="14" name="Text 11"/>
          <p:cNvSpPr/>
          <p:nvPr/>
        </p:nvSpPr>
        <p:spPr>
          <a:xfrm>
            <a:off x="8537138" y="3557587"/>
            <a:ext cx="2777490" cy="347186"/>
          </a:xfrm>
          <a:prstGeom prst="rect">
            <a:avLst/>
          </a:prstGeom>
          <a:noFill/>
          <a:ln/>
        </p:spPr>
        <p:txBody>
          <a:bodyPr wrap="none" rtlCol="0" anchor="t"/>
          <a:lstStyle/>
          <a:p>
            <a:pPr marL="0" indent="0" algn="l">
              <a:lnSpc>
                <a:spcPts val="2734"/>
              </a:lnSpc>
              <a:buNone/>
            </a:pPr>
            <a:r>
              <a:rPr lang="en-US" sz="2187" dirty="0">
                <a:solidFill>
                  <a:srgbClr val="E2E6E9"/>
                </a:solidFill>
                <a:latin typeface="adonis-web" pitchFamily="34" charset="0"/>
                <a:ea typeface="adonis-web" pitchFamily="34" charset="-122"/>
                <a:cs typeface="adonis-web" pitchFamily="34" charset="-120"/>
              </a:rPr>
              <a:t>Preprocessing</a:t>
            </a:r>
            <a:endParaRPr lang="en-US" sz="2187" dirty="0"/>
          </a:p>
        </p:txBody>
      </p:sp>
      <p:sp>
        <p:nvSpPr>
          <p:cNvPr id="15" name="Text 12"/>
          <p:cNvSpPr/>
          <p:nvPr/>
        </p:nvSpPr>
        <p:spPr>
          <a:xfrm>
            <a:off x="8537138" y="4038005"/>
            <a:ext cx="3575447" cy="1066205"/>
          </a:xfrm>
          <a:prstGeom prst="rect">
            <a:avLst/>
          </a:prstGeom>
          <a:noFill/>
          <a:ln/>
        </p:spPr>
        <p:txBody>
          <a:bodyPr wrap="square" rtlCol="0" anchor="t"/>
          <a:lstStyle/>
          <a:p>
            <a:pPr marL="0" indent="0" algn="l">
              <a:lnSpc>
                <a:spcPts val="2799"/>
              </a:lnSpc>
              <a:buNone/>
            </a:pPr>
            <a:r>
              <a:rPr lang="en-US" sz="1750" dirty="0">
                <a:solidFill>
                  <a:srgbClr val="E2E6E9"/>
                </a:solidFill>
                <a:latin typeface="adonis-web" pitchFamily="34" charset="0"/>
                <a:ea typeface="adonis-web" pitchFamily="34" charset="-122"/>
                <a:cs typeface="adonis-web" pitchFamily="34" charset="-120"/>
              </a:rPr>
              <a:t>Preprocess the video data by resizing, normalizing, and potentially applying data augmentation techniques.</a:t>
            </a:r>
            <a:endParaRPr lang="en-US" sz="1750" dirty="0"/>
          </a:p>
        </p:txBody>
      </p:sp>
      <p:sp>
        <p:nvSpPr>
          <p:cNvPr id="16" name="Shape 13"/>
          <p:cNvSpPr/>
          <p:nvPr/>
        </p:nvSpPr>
        <p:spPr>
          <a:xfrm>
            <a:off x="6287512" y="4843284"/>
            <a:ext cx="777597" cy="44410"/>
          </a:xfrm>
          <a:prstGeom prst="roundRect">
            <a:avLst>
              <a:gd name="adj" fmla="val 225151"/>
            </a:avLst>
          </a:prstGeom>
          <a:solidFill>
            <a:srgbClr val="194A99"/>
          </a:solidFill>
          <a:ln/>
        </p:spPr>
      </p:sp>
      <p:sp>
        <p:nvSpPr>
          <p:cNvPr id="17" name="Shape 14"/>
          <p:cNvSpPr/>
          <p:nvPr/>
        </p:nvSpPr>
        <p:spPr>
          <a:xfrm>
            <a:off x="7065109" y="4615577"/>
            <a:ext cx="499943" cy="499943"/>
          </a:xfrm>
          <a:prstGeom prst="roundRect">
            <a:avLst>
              <a:gd name="adj" fmla="val 20000"/>
            </a:avLst>
          </a:prstGeom>
          <a:solidFill>
            <a:srgbClr val="003180"/>
          </a:solidFill>
          <a:ln w="7620">
            <a:solidFill>
              <a:srgbClr val="194A99"/>
            </a:solidFill>
            <a:prstDash val="solid"/>
          </a:ln>
        </p:spPr>
      </p:sp>
      <p:sp>
        <p:nvSpPr>
          <p:cNvPr id="18" name="Text 15"/>
          <p:cNvSpPr/>
          <p:nvPr/>
        </p:nvSpPr>
        <p:spPr>
          <a:xfrm>
            <a:off x="7224058" y="4657249"/>
            <a:ext cx="182047" cy="416481"/>
          </a:xfrm>
          <a:prstGeom prst="rect">
            <a:avLst/>
          </a:prstGeom>
          <a:noFill/>
          <a:ln/>
        </p:spPr>
        <p:txBody>
          <a:bodyPr wrap="none" rtlCol="0" anchor="t"/>
          <a:lstStyle/>
          <a:p>
            <a:pPr marL="0" indent="0" algn="ctr">
              <a:lnSpc>
                <a:spcPts val="3281"/>
              </a:lnSpc>
              <a:buNone/>
            </a:pPr>
            <a:r>
              <a:rPr lang="en-US" sz="2624" dirty="0">
                <a:solidFill>
                  <a:srgbClr val="E2E6E9"/>
                </a:solidFill>
                <a:latin typeface="adonis-web" pitchFamily="34" charset="0"/>
                <a:ea typeface="adonis-web" pitchFamily="34" charset="-122"/>
                <a:cs typeface="adonis-web" pitchFamily="34" charset="-120"/>
              </a:rPr>
              <a:t>3</a:t>
            </a:r>
            <a:endParaRPr lang="en-US" sz="2624" dirty="0"/>
          </a:p>
        </p:txBody>
      </p:sp>
      <p:sp>
        <p:nvSpPr>
          <p:cNvPr id="19" name="Text 16"/>
          <p:cNvSpPr/>
          <p:nvPr/>
        </p:nvSpPr>
        <p:spPr>
          <a:xfrm>
            <a:off x="3315533" y="4664154"/>
            <a:ext cx="2777490" cy="347186"/>
          </a:xfrm>
          <a:prstGeom prst="rect">
            <a:avLst/>
          </a:prstGeom>
          <a:noFill/>
          <a:ln/>
        </p:spPr>
        <p:txBody>
          <a:bodyPr wrap="none" rtlCol="0" anchor="t"/>
          <a:lstStyle/>
          <a:p>
            <a:pPr marL="0" indent="0" algn="r">
              <a:lnSpc>
                <a:spcPts val="2734"/>
              </a:lnSpc>
              <a:buNone/>
            </a:pPr>
            <a:r>
              <a:rPr lang="en-US" sz="2187" dirty="0">
                <a:solidFill>
                  <a:srgbClr val="E2E6E9"/>
                </a:solidFill>
                <a:latin typeface="adonis-web" pitchFamily="34" charset="0"/>
                <a:ea typeface="adonis-web" pitchFamily="34" charset="-122"/>
                <a:cs typeface="adonis-web" pitchFamily="34" charset="-120"/>
              </a:rPr>
              <a:t>Model Architecture</a:t>
            </a:r>
            <a:endParaRPr lang="en-US" sz="2187" dirty="0"/>
          </a:p>
        </p:txBody>
      </p:sp>
      <p:sp>
        <p:nvSpPr>
          <p:cNvPr id="20" name="Text 17"/>
          <p:cNvSpPr/>
          <p:nvPr/>
        </p:nvSpPr>
        <p:spPr>
          <a:xfrm>
            <a:off x="2517696" y="5144572"/>
            <a:ext cx="3575328" cy="1777008"/>
          </a:xfrm>
          <a:prstGeom prst="rect">
            <a:avLst/>
          </a:prstGeom>
          <a:noFill/>
          <a:ln/>
        </p:spPr>
        <p:txBody>
          <a:bodyPr wrap="square" rtlCol="0" anchor="t"/>
          <a:lstStyle/>
          <a:p>
            <a:pPr marL="0" indent="0" algn="r">
              <a:lnSpc>
                <a:spcPts val="2799"/>
              </a:lnSpc>
              <a:buNone/>
            </a:pPr>
            <a:r>
              <a:rPr lang="en-US" sz="1750" dirty="0">
                <a:solidFill>
                  <a:srgbClr val="E2E6E9"/>
                </a:solidFill>
                <a:latin typeface="adonis-web" pitchFamily="34" charset="0"/>
                <a:ea typeface="adonis-web" pitchFamily="34" charset="-122"/>
                <a:cs typeface="adonis-web" pitchFamily="34" charset="-120"/>
              </a:rPr>
              <a:t>Design a Convolutional Neural Network (CNN) model optimized for video classification, leveraging techniques like 3D convolutions and recurrent neural networks.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5" name="Text 1"/>
          <p:cNvSpPr/>
          <p:nvPr/>
        </p:nvSpPr>
        <p:spPr>
          <a:xfrm>
            <a:off x="833199" y="1707237"/>
            <a:ext cx="7477601" cy="1388745"/>
          </a:xfrm>
          <a:prstGeom prst="rect">
            <a:avLst/>
          </a:prstGeom>
          <a:noFill/>
          <a:ln/>
        </p:spPr>
        <p:txBody>
          <a:bodyPr wrap="squar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ALGORITHM AND DEPLOYMENT</a:t>
            </a:r>
            <a:endParaRPr lang="en-US" sz="4374" dirty="0"/>
          </a:p>
        </p:txBody>
      </p:sp>
      <p:sp>
        <p:nvSpPr>
          <p:cNvPr id="6" name="Text 2"/>
          <p:cNvSpPr/>
          <p:nvPr/>
        </p:nvSpPr>
        <p:spPr>
          <a:xfrm>
            <a:off x="833199" y="3429238"/>
            <a:ext cx="12390432" cy="1421606"/>
          </a:xfrm>
          <a:prstGeom prst="rect">
            <a:avLst/>
          </a:prstGeom>
          <a:noFill/>
          <a:ln/>
        </p:spPr>
        <p:txBody>
          <a:bodyPr wrap="square" rtlCol="0" anchor="t"/>
          <a:lstStyle/>
          <a:p>
            <a:pPr marL="285750" indent="-285750" algn="just">
              <a:lnSpc>
                <a:spcPts val="2799"/>
              </a:lnSpc>
              <a:buFont typeface="Arial" panose="020B0604020202020204" pitchFamily="34" charset="0"/>
              <a:buChar char="•"/>
            </a:pPr>
            <a:r>
              <a:rPr lang="en-US" sz="1750" dirty="0">
                <a:solidFill>
                  <a:srgbClr val="E2E6E9"/>
                </a:solidFill>
                <a:latin typeface="adonis-web" pitchFamily="34" charset="0"/>
                <a:ea typeface="adonis-web" pitchFamily="34" charset="-122"/>
                <a:cs typeface="adonis-web" pitchFamily="34" charset="-120"/>
              </a:rPr>
              <a:t>The proposed algorithm utilizes a Convolutional Neural Network (CNN) architecture to recognize human activities from video or image data. The CNN model is trained on a large dataset of human activity samples, learning to extract relevant visual features and classify the activities.</a:t>
            </a:r>
            <a:endParaRPr lang="en-US" sz="1750" dirty="0"/>
          </a:p>
        </p:txBody>
      </p:sp>
      <p:sp>
        <p:nvSpPr>
          <p:cNvPr id="7" name="Text 3"/>
          <p:cNvSpPr/>
          <p:nvPr/>
        </p:nvSpPr>
        <p:spPr>
          <a:xfrm>
            <a:off x="833199" y="5100757"/>
            <a:ext cx="12390432" cy="1421606"/>
          </a:xfrm>
          <a:prstGeom prst="rect">
            <a:avLst/>
          </a:prstGeom>
          <a:noFill/>
          <a:ln/>
        </p:spPr>
        <p:txBody>
          <a:bodyPr wrap="square" rtlCol="0" anchor="t"/>
          <a:lstStyle/>
          <a:p>
            <a:pPr marL="285750" indent="-285750" algn="just">
              <a:lnSpc>
                <a:spcPts val="2799"/>
              </a:lnSpc>
              <a:buFont typeface="Arial" panose="020B0604020202020204" pitchFamily="34" charset="0"/>
              <a:buChar char="•"/>
            </a:pPr>
            <a:r>
              <a:rPr lang="en-US" sz="1750" dirty="0">
                <a:solidFill>
                  <a:srgbClr val="E2E6E9"/>
                </a:solidFill>
                <a:latin typeface="adonis-web" pitchFamily="34" charset="0"/>
                <a:ea typeface="adonis-web" pitchFamily="34" charset="-122"/>
                <a:cs typeface="adonis-web" pitchFamily="34" charset="-120"/>
              </a:rPr>
              <a:t>Once trained, the model can be deployed in real-world applications, such as smart home systems, surveillance, or fitness tracking. The algorithm is designed to be efficient and scalable, allowing for low-latency inference on edge devices or in the cloud.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813316"/>
            <a:ext cx="6127552"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TRAINING AND PROCESS</a:t>
            </a:r>
            <a:endParaRPr lang="en-US" sz="4374" dirty="0"/>
          </a:p>
        </p:txBody>
      </p:sp>
      <p:sp>
        <p:nvSpPr>
          <p:cNvPr id="5" name="Text 2"/>
          <p:cNvSpPr/>
          <p:nvPr/>
        </p:nvSpPr>
        <p:spPr>
          <a:xfrm>
            <a:off x="2517696" y="2040850"/>
            <a:ext cx="4526399" cy="2487811"/>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The proposed human activity recognition system leverages Convolutional Neural Networks (CNN) for robust feature extraction and classification. The training process involves feeding labeled datasets of various human activities to the CNN model, allowing it to learn distinguishing patterns and characteristics.</a:t>
            </a:r>
            <a:endParaRPr lang="en-US" sz="1750" dirty="0"/>
          </a:p>
        </p:txBody>
      </p:sp>
      <p:sp>
        <p:nvSpPr>
          <p:cNvPr id="6" name="Text 3"/>
          <p:cNvSpPr/>
          <p:nvPr/>
        </p:nvSpPr>
        <p:spPr>
          <a:xfrm>
            <a:off x="2517696" y="4728567"/>
            <a:ext cx="4526399" cy="2487811"/>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The training data includes diverse scenarios and camera perspectives to ensure the model can generalize well to real-world applications. Extensive hyperparameter tuning and regularization techniques are employed to optimize the model's performance and prevent overfitting.</a:t>
            </a:r>
            <a:endParaRPr lang="en-US" sz="1750" dirty="0"/>
          </a:p>
        </p:txBody>
      </p:sp>
      <p:pic>
        <p:nvPicPr>
          <p:cNvPr id="7" name="Image 1" descr="preencoded.png"/>
          <p:cNvPicPr>
            <a:picLocks noChangeAspect="1"/>
          </p:cNvPicPr>
          <p:nvPr/>
        </p:nvPicPr>
        <p:blipFill>
          <a:blip r:embed="rId4"/>
          <a:stretch>
            <a:fillRect/>
          </a:stretch>
        </p:blipFill>
        <p:spPr>
          <a:xfrm>
            <a:off x="7593687" y="2090857"/>
            <a:ext cx="4526399" cy="45263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850940"/>
            <a:ext cx="5554980"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PREDICTION PROCESS</a:t>
            </a:r>
            <a:endParaRPr lang="en-US" sz="4374" dirty="0"/>
          </a:p>
        </p:txBody>
      </p:sp>
      <p:pic>
        <p:nvPicPr>
          <p:cNvPr id="5" name="Image 1" descr="preencoded.png"/>
          <p:cNvPicPr>
            <a:picLocks noChangeAspect="1"/>
          </p:cNvPicPr>
          <p:nvPr/>
        </p:nvPicPr>
        <p:blipFill>
          <a:blip r:embed="rId4"/>
          <a:stretch>
            <a:fillRect/>
          </a:stretch>
        </p:blipFill>
        <p:spPr>
          <a:xfrm>
            <a:off x="2517696" y="1989653"/>
            <a:ext cx="429697" cy="429697"/>
          </a:xfrm>
          <a:prstGeom prst="rect">
            <a:avLst/>
          </a:prstGeom>
        </p:spPr>
      </p:pic>
      <p:sp>
        <p:nvSpPr>
          <p:cNvPr id="6" name="Text 2"/>
          <p:cNvSpPr/>
          <p:nvPr/>
        </p:nvSpPr>
        <p:spPr>
          <a:xfrm>
            <a:off x="2517696" y="2641521"/>
            <a:ext cx="2148721" cy="694373"/>
          </a:xfrm>
          <a:prstGeom prst="rect">
            <a:avLst/>
          </a:prstGeom>
          <a:noFill/>
          <a:ln/>
        </p:spPr>
        <p:txBody>
          <a:bodyPr wrap="square" rtlCol="0" anchor="t"/>
          <a:lstStyle/>
          <a:p>
            <a:pPr marL="0" indent="0" algn="l">
              <a:lnSpc>
                <a:spcPts val="2734"/>
              </a:lnSpc>
              <a:buNone/>
            </a:pPr>
            <a:r>
              <a:rPr lang="en-US" sz="2187" dirty="0">
                <a:solidFill>
                  <a:srgbClr val="E2E6E9"/>
                </a:solidFill>
                <a:latin typeface="adonis-web" pitchFamily="34" charset="0"/>
                <a:ea typeface="adonis-web" pitchFamily="34" charset="-122"/>
                <a:cs typeface="adonis-web" pitchFamily="34" charset="-120"/>
              </a:rPr>
              <a:t>Data Preprocessing</a:t>
            </a:r>
            <a:endParaRPr lang="en-US" sz="2187" dirty="0"/>
          </a:p>
        </p:txBody>
      </p:sp>
      <p:sp>
        <p:nvSpPr>
          <p:cNvPr id="7" name="Text 3"/>
          <p:cNvSpPr/>
          <p:nvPr/>
        </p:nvSpPr>
        <p:spPr>
          <a:xfrm>
            <a:off x="2517696" y="3469124"/>
            <a:ext cx="2148721" cy="2843213"/>
          </a:xfrm>
          <a:prstGeom prst="rect">
            <a:avLst/>
          </a:prstGeom>
          <a:noFill/>
          <a:ln/>
        </p:spPr>
        <p:txBody>
          <a:bodyPr wrap="square" rtlCol="0" anchor="t"/>
          <a:lstStyle/>
          <a:p>
            <a:pPr marL="0" indent="0" algn="l">
              <a:lnSpc>
                <a:spcPts val="2799"/>
              </a:lnSpc>
              <a:buNone/>
            </a:pPr>
            <a:r>
              <a:rPr lang="en-US" sz="1750" dirty="0">
                <a:solidFill>
                  <a:srgbClr val="E2E6E9"/>
                </a:solidFill>
                <a:latin typeface="adonis-web" pitchFamily="34" charset="0"/>
                <a:ea typeface="adonis-web" pitchFamily="34" charset="-122"/>
                <a:cs typeface="adonis-web" pitchFamily="34" charset="-120"/>
              </a:rPr>
              <a:t>The input data is preprocessed to ensure consistency and remove any noise or irrelevant features. This step is crucial for improving the model's accuracy.</a:t>
            </a:r>
            <a:endParaRPr lang="en-US" sz="1750" dirty="0"/>
          </a:p>
        </p:txBody>
      </p:sp>
      <p:pic>
        <p:nvPicPr>
          <p:cNvPr id="8" name="Image 2" descr="preencoded.png"/>
          <p:cNvPicPr>
            <a:picLocks noChangeAspect="1"/>
          </p:cNvPicPr>
          <p:nvPr/>
        </p:nvPicPr>
        <p:blipFill>
          <a:blip r:embed="rId5"/>
          <a:stretch>
            <a:fillRect/>
          </a:stretch>
        </p:blipFill>
        <p:spPr>
          <a:xfrm>
            <a:off x="4999673" y="1989653"/>
            <a:ext cx="429697" cy="429697"/>
          </a:xfrm>
          <a:prstGeom prst="rect">
            <a:avLst/>
          </a:prstGeom>
        </p:spPr>
      </p:pic>
      <p:sp>
        <p:nvSpPr>
          <p:cNvPr id="9" name="Text 4"/>
          <p:cNvSpPr/>
          <p:nvPr/>
        </p:nvSpPr>
        <p:spPr>
          <a:xfrm>
            <a:off x="4999673" y="2641521"/>
            <a:ext cx="2148840" cy="347186"/>
          </a:xfrm>
          <a:prstGeom prst="rect">
            <a:avLst/>
          </a:prstGeom>
          <a:noFill/>
          <a:ln/>
        </p:spPr>
        <p:txBody>
          <a:bodyPr wrap="none" rtlCol="0" anchor="t"/>
          <a:lstStyle/>
          <a:p>
            <a:pPr marL="0" indent="0" algn="l">
              <a:lnSpc>
                <a:spcPts val="2734"/>
              </a:lnSpc>
              <a:buNone/>
            </a:pPr>
            <a:r>
              <a:rPr lang="en-US" sz="2187" dirty="0">
                <a:solidFill>
                  <a:srgbClr val="E2E6E9"/>
                </a:solidFill>
                <a:latin typeface="adonis-web" pitchFamily="34" charset="0"/>
                <a:ea typeface="adonis-web" pitchFamily="34" charset="-122"/>
                <a:cs typeface="adonis-web" pitchFamily="34" charset="-120"/>
              </a:rPr>
              <a:t>Model Inference</a:t>
            </a:r>
            <a:endParaRPr lang="en-US" sz="2187" dirty="0"/>
          </a:p>
        </p:txBody>
      </p:sp>
      <p:sp>
        <p:nvSpPr>
          <p:cNvPr id="10" name="Text 5"/>
          <p:cNvSpPr/>
          <p:nvPr/>
        </p:nvSpPr>
        <p:spPr>
          <a:xfrm>
            <a:off x="4999673" y="3121938"/>
            <a:ext cx="2148840" cy="3198614"/>
          </a:xfrm>
          <a:prstGeom prst="rect">
            <a:avLst/>
          </a:prstGeom>
          <a:noFill/>
          <a:ln/>
        </p:spPr>
        <p:txBody>
          <a:bodyPr wrap="square" rtlCol="0" anchor="t"/>
          <a:lstStyle/>
          <a:p>
            <a:pPr marL="0" indent="0" algn="l">
              <a:lnSpc>
                <a:spcPts val="2799"/>
              </a:lnSpc>
              <a:buNone/>
            </a:pPr>
            <a:r>
              <a:rPr lang="en-US" sz="1750" dirty="0">
                <a:solidFill>
                  <a:srgbClr val="E2E6E9"/>
                </a:solidFill>
                <a:latin typeface="adonis-web" pitchFamily="34" charset="0"/>
                <a:ea typeface="adonis-web" pitchFamily="34" charset="-122"/>
                <a:cs typeface="adonis-web" pitchFamily="34" charset="-120"/>
              </a:rPr>
              <a:t>The preprocessed data is then fed into the trained Convolutional Neural Network (CNN) model for activity recognition. The model makes predictions based on the learned features and patterns.</a:t>
            </a:r>
            <a:endParaRPr lang="en-US" sz="1750" dirty="0"/>
          </a:p>
        </p:txBody>
      </p:sp>
      <p:pic>
        <p:nvPicPr>
          <p:cNvPr id="11" name="Image 3" descr="preencoded.png"/>
          <p:cNvPicPr>
            <a:picLocks noChangeAspect="1"/>
          </p:cNvPicPr>
          <p:nvPr/>
        </p:nvPicPr>
        <p:blipFill>
          <a:blip r:embed="rId6"/>
          <a:stretch>
            <a:fillRect/>
          </a:stretch>
        </p:blipFill>
        <p:spPr>
          <a:xfrm>
            <a:off x="7481768" y="1989653"/>
            <a:ext cx="429697" cy="429697"/>
          </a:xfrm>
          <a:prstGeom prst="rect">
            <a:avLst/>
          </a:prstGeom>
        </p:spPr>
      </p:pic>
      <p:sp>
        <p:nvSpPr>
          <p:cNvPr id="12" name="Text 6"/>
          <p:cNvSpPr/>
          <p:nvPr/>
        </p:nvSpPr>
        <p:spPr>
          <a:xfrm>
            <a:off x="7481768" y="2641521"/>
            <a:ext cx="2148721" cy="694373"/>
          </a:xfrm>
          <a:prstGeom prst="rect">
            <a:avLst/>
          </a:prstGeom>
          <a:noFill/>
          <a:ln/>
        </p:spPr>
        <p:txBody>
          <a:bodyPr wrap="square" rtlCol="0" anchor="t"/>
          <a:lstStyle/>
          <a:p>
            <a:pPr marL="0" indent="0" algn="l">
              <a:lnSpc>
                <a:spcPts val="2734"/>
              </a:lnSpc>
              <a:buNone/>
            </a:pPr>
            <a:r>
              <a:rPr lang="en-US" sz="2187" dirty="0">
                <a:solidFill>
                  <a:srgbClr val="E2E6E9"/>
                </a:solidFill>
                <a:latin typeface="adonis-web" pitchFamily="34" charset="0"/>
                <a:ea typeface="adonis-web" pitchFamily="34" charset="-122"/>
                <a:cs typeface="adonis-web" pitchFamily="34" charset="-120"/>
              </a:rPr>
              <a:t>Performance Evaluation</a:t>
            </a:r>
            <a:endParaRPr lang="en-US" sz="2187" dirty="0"/>
          </a:p>
        </p:txBody>
      </p:sp>
      <p:sp>
        <p:nvSpPr>
          <p:cNvPr id="13" name="Text 7"/>
          <p:cNvSpPr/>
          <p:nvPr/>
        </p:nvSpPr>
        <p:spPr>
          <a:xfrm>
            <a:off x="7481768" y="3469124"/>
            <a:ext cx="2148721" cy="3909417"/>
          </a:xfrm>
          <a:prstGeom prst="rect">
            <a:avLst/>
          </a:prstGeom>
          <a:noFill/>
          <a:ln/>
        </p:spPr>
        <p:txBody>
          <a:bodyPr wrap="square" rtlCol="0" anchor="t"/>
          <a:lstStyle/>
          <a:p>
            <a:pPr marL="0" indent="0" algn="l">
              <a:lnSpc>
                <a:spcPts val="2799"/>
              </a:lnSpc>
              <a:buNone/>
            </a:pPr>
            <a:r>
              <a:rPr lang="en-US" sz="1750" dirty="0">
                <a:solidFill>
                  <a:srgbClr val="E2E6E9"/>
                </a:solidFill>
                <a:latin typeface="adonis-web" pitchFamily="34" charset="0"/>
                <a:ea typeface="adonis-web" pitchFamily="34" charset="-122"/>
                <a:cs typeface="adonis-web" pitchFamily="34" charset="-120"/>
              </a:rPr>
              <a:t>The model's predictions are evaluated against ground truth labels to measure the accuracy, precision, recall, and F1-score. This helps assess the model's performance and identify areas for improvement.</a:t>
            </a:r>
            <a:endParaRPr lang="en-US" sz="1750" dirty="0"/>
          </a:p>
        </p:txBody>
      </p:sp>
      <p:pic>
        <p:nvPicPr>
          <p:cNvPr id="14" name="Image 4" descr="preencoded.png"/>
          <p:cNvPicPr>
            <a:picLocks noChangeAspect="1"/>
          </p:cNvPicPr>
          <p:nvPr/>
        </p:nvPicPr>
        <p:blipFill>
          <a:blip r:embed="rId7"/>
          <a:stretch>
            <a:fillRect/>
          </a:stretch>
        </p:blipFill>
        <p:spPr>
          <a:xfrm>
            <a:off x="9963745" y="1989653"/>
            <a:ext cx="429697" cy="429697"/>
          </a:xfrm>
          <a:prstGeom prst="rect">
            <a:avLst/>
          </a:prstGeom>
        </p:spPr>
      </p:pic>
      <p:sp>
        <p:nvSpPr>
          <p:cNvPr id="15" name="Text 8"/>
          <p:cNvSpPr/>
          <p:nvPr/>
        </p:nvSpPr>
        <p:spPr>
          <a:xfrm>
            <a:off x="9963745" y="2641521"/>
            <a:ext cx="2148840" cy="347186"/>
          </a:xfrm>
          <a:prstGeom prst="rect">
            <a:avLst/>
          </a:prstGeom>
          <a:noFill/>
          <a:ln/>
        </p:spPr>
        <p:txBody>
          <a:bodyPr wrap="none" rtlCol="0" anchor="t"/>
          <a:lstStyle/>
          <a:p>
            <a:pPr marL="0" indent="0" algn="l">
              <a:lnSpc>
                <a:spcPts val="2734"/>
              </a:lnSpc>
              <a:buNone/>
            </a:pPr>
            <a:r>
              <a:rPr lang="en-US" sz="2187" dirty="0">
                <a:solidFill>
                  <a:srgbClr val="E2E6E9"/>
                </a:solidFill>
                <a:latin typeface="adonis-web" pitchFamily="34" charset="0"/>
                <a:ea typeface="adonis-web" pitchFamily="34" charset="-122"/>
                <a:cs typeface="adonis-web" pitchFamily="34" charset="-120"/>
              </a:rPr>
              <a:t>Deployment</a:t>
            </a:r>
            <a:endParaRPr lang="en-US" sz="2187" dirty="0"/>
          </a:p>
        </p:txBody>
      </p:sp>
      <p:sp>
        <p:nvSpPr>
          <p:cNvPr id="16" name="Text 9"/>
          <p:cNvSpPr/>
          <p:nvPr/>
        </p:nvSpPr>
        <p:spPr>
          <a:xfrm>
            <a:off x="9963745" y="3121938"/>
            <a:ext cx="2148840" cy="3198614"/>
          </a:xfrm>
          <a:prstGeom prst="rect">
            <a:avLst/>
          </a:prstGeom>
          <a:noFill/>
          <a:ln/>
        </p:spPr>
        <p:txBody>
          <a:bodyPr wrap="square" rtlCol="0" anchor="t"/>
          <a:lstStyle/>
          <a:p>
            <a:pPr marL="0" indent="0" algn="l">
              <a:lnSpc>
                <a:spcPts val="2799"/>
              </a:lnSpc>
              <a:buNone/>
            </a:pPr>
            <a:r>
              <a:rPr lang="en-US" sz="1750" dirty="0">
                <a:solidFill>
                  <a:srgbClr val="E2E6E9"/>
                </a:solidFill>
                <a:latin typeface="adonis-web" pitchFamily="34" charset="0"/>
                <a:ea typeface="adonis-web" pitchFamily="34" charset="-122"/>
                <a:cs typeface="adonis-web" pitchFamily="34" charset="-120"/>
              </a:rPr>
              <a:t>Once the model's performance is satisfactory, it is deployed in a real-world environment to provide accurate and reliable human activity recognition capabilities.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517696" y="1605558"/>
            <a:ext cx="5554980"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RESULT</a:t>
            </a:r>
            <a:endParaRPr lang="en-US" sz="4374" dirty="0"/>
          </a:p>
        </p:txBody>
      </p:sp>
      <p:sp>
        <p:nvSpPr>
          <p:cNvPr id="5" name="Shape 2"/>
          <p:cNvSpPr/>
          <p:nvPr/>
        </p:nvSpPr>
        <p:spPr>
          <a:xfrm>
            <a:off x="2517696" y="2744272"/>
            <a:ext cx="9594890" cy="2563654"/>
          </a:xfrm>
          <a:prstGeom prst="roundRect">
            <a:avLst>
              <a:gd name="adj" fmla="val 3900"/>
            </a:avLst>
          </a:prstGeom>
          <a:noFill/>
          <a:ln w="7620">
            <a:solidFill>
              <a:srgbClr val="FFFFFF">
                <a:alpha val="24000"/>
              </a:srgbClr>
            </a:solidFill>
            <a:prstDash val="solid"/>
          </a:ln>
        </p:spPr>
      </p:sp>
      <p:sp>
        <p:nvSpPr>
          <p:cNvPr id="6" name="Shape 3"/>
          <p:cNvSpPr/>
          <p:nvPr/>
        </p:nvSpPr>
        <p:spPr>
          <a:xfrm>
            <a:off x="2525316" y="2751892"/>
            <a:ext cx="9579650" cy="637103"/>
          </a:xfrm>
          <a:prstGeom prst="rect">
            <a:avLst/>
          </a:prstGeom>
          <a:solidFill>
            <a:srgbClr val="FFFFFF">
              <a:alpha val="4000"/>
            </a:srgbClr>
          </a:solidFill>
          <a:ln/>
        </p:spPr>
      </p:sp>
      <p:sp>
        <p:nvSpPr>
          <p:cNvPr id="7" name="Text 4"/>
          <p:cNvSpPr/>
          <p:nvPr/>
        </p:nvSpPr>
        <p:spPr>
          <a:xfrm>
            <a:off x="2747605" y="2892743"/>
            <a:ext cx="4341614" cy="355402"/>
          </a:xfrm>
          <a:prstGeom prst="rect">
            <a:avLst/>
          </a:prstGeom>
          <a:noFill/>
          <a:ln/>
        </p:spPr>
        <p:txBody>
          <a:bodyPr wrap="non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Accuracy</a:t>
            </a:r>
            <a:endParaRPr lang="en-US" sz="1750" dirty="0"/>
          </a:p>
        </p:txBody>
      </p:sp>
      <p:sp>
        <p:nvSpPr>
          <p:cNvPr id="8" name="Text 5"/>
          <p:cNvSpPr/>
          <p:nvPr/>
        </p:nvSpPr>
        <p:spPr>
          <a:xfrm>
            <a:off x="7541181" y="2892743"/>
            <a:ext cx="4341614" cy="355402"/>
          </a:xfrm>
          <a:prstGeom prst="rect">
            <a:avLst/>
          </a:prstGeom>
          <a:noFill/>
          <a:ln/>
        </p:spPr>
        <p:txBody>
          <a:bodyPr wrap="non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95%</a:t>
            </a:r>
            <a:endParaRPr lang="en-US" sz="1750" dirty="0"/>
          </a:p>
        </p:txBody>
      </p:sp>
      <p:sp>
        <p:nvSpPr>
          <p:cNvPr id="9" name="Shape 6"/>
          <p:cNvSpPr/>
          <p:nvPr/>
        </p:nvSpPr>
        <p:spPr>
          <a:xfrm>
            <a:off x="2525316" y="3388995"/>
            <a:ext cx="9579650" cy="637103"/>
          </a:xfrm>
          <a:prstGeom prst="rect">
            <a:avLst/>
          </a:prstGeom>
          <a:solidFill>
            <a:srgbClr val="000000">
              <a:alpha val="4000"/>
            </a:srgbClr>
          </a:solidFill>
          <a:ln/>
        </p:spPr>
      </p:sp>
      <p:sp>
        <p:nvSpPr>
          <p:cNvPr id="10" name="Text 7"/>
          <p:cNvSpPr/>
          <p:nvPr/>
        </p:nvSpPr>
        <p:spPr>
          <a:xfrm>
            <a:off x="2747605" y="3529846"/>
            <a:ext cx="4341614" cy="355402"/>
          </a:xfrm>
          <a:prstGeom prst="rect">
            <a:avLst/>
          </a:prstGeom>
          <a:noFill/>
          <a:ln/>
        </p:spPr>
        <p:txBody>
          <a:bodyPr wrap="non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F1-Score</a:t>
            </a:r>
            <a:endParaRPr lang="en-US" sz="1750" dirty="0"/>
          </a:p>
        </p:txBody>
      </p:sp>
      <p:sp>
        <p:nvSpPr>
          <p:cNvPr id="11" name="Text 8"/>
          <p:cNvSpPr/>
          <p:nvPr/>
        </p:nvSpPr>
        <p:spPr>
          <a:xfrm>
            <a:off x="7541181" y="3529846"/>
            <a:ext cx="4341614" cy="355402"/>
          </a:xfrm>
          <a:prstGeom prst="rect">
            <a:avLst/>
          </a:prstGeom>
          <a:noFill/>
          <a:ln/>
        </p:spPr>
        <p:txBody>
          <a:bodyPr wrap="non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92%</a:t>
            </a:r>
            <a:endParaRPr lang="en-US" sz="1750" dirty="0"/>
          </a:p>
        </p:txBody>
      </p:sp>
      <p:sp>
        <p:nvSpPr>
          <p:cNvPr id="12" name="Shape 9"/>
          <p:cNvSpPr/>
          <p:nvPr/>
        </p:nvSpPr>
        <p:spPr>
          <a:xfrm>
            <a:off x="2525316" y="4026098"/>
            <a:ext cx="9579650" cy="637103"/>
          </a:xfrm>
          <a:prstGeom prst="rect">
            <a:avLst/>
          </a:prstGeom>
          <a:solidFill>
            <a:srgbClr val="FFFFFF">
              <a:alpha val="4000"/>
            </a:srgbClr>
          </a:solidFill>
          <a:ln/>
        </p:spPr>
      </p:sp>
      <p:sp>
        <p:nvSpPr>
          <p:cNvPr id="13" name="Text 10"/>
          <p:cNvSpPr/>
          <p:nvPr/>
        </p:nvSpPr>
        <p:spPr>
          <a:xfrm>
            <a:off x="2747605" y="4166949"/>
            <a:ext cx="4341614" cy="355402"/>
          </a:xfrm>
          <a:prstGeom prst="rect">
            <a:avLst/>
          </a:prstGeom>
          <a:noFill/>
          <a:ln/>
        </p:spPr>
        <p:txBody>
          <a:bodyPr wrap="non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Precision</a:t>
            </a:r>
            <a:endParaRPr lang="en-US" sz="1750" dirty="0"/>
          </a:p>
        </p:txBody>
      </p:sp>
      <p:sp>
        <p:nvSpPr>
          <p:cNvPr id="14" name="Text 11"/>
          <p:cNvSpPr/>
          <p:nvPr/>
        </p:nvSpPr>
        <p:spPr>
          <a:xfrm>
            <a:off x="7541181" y="4166949"/>
            <a:ext cx="4341614" cy="355402"/>
          </a:xfrm>
          <a:prstGeom prst="rect">
            <a:avLst/>
          </a:prstGeom>
          <a:noFill/>
          <a:ln/>
        </p:spPr>
        <p:txBody>
          <a:bodyPr wrap="non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93%</a:t>
            </a:r>
            <a:endParaRPr lang="en-US" sz="1750" dirty="0"/>
          </a:p>
        </p:txBody>
      </p:sp>
      <p:sp>
        <p:nvSpPr>
          <p:cNvPr id="15" name="Shape 12"/>
          <p:cNvSpPr/>
          <p:nvPr/>
        </p:nvSpPr>
        <p:spPr>
          <a:xfrm>
            <a:off x="2525316" y="4663202"/>
            <a:ext cx="9579650" cy="637103"/>
          </a:xfrm>
          <a:prstGeom prst="rect">
            <a:avLst/>
          </a:prstGeom>
          <a:solidFill>
            <a:srgbClr val="000000">
              <a:alpha val="4000"/>
            </a:srgbClr>
          </a:solidFill>
          <a:ln/>
        </p:spPr>
      </p:sp>
      <p:sp>
        <p:nvSpPr>
          <p:cNvPr id="16" name="Text 13"/>
          <p:cNvSpPr/>
          <p:nvPr/>
        </p:nvSpPr>
        <p:spPr>
          <a:xfrm>
            <a:off x="2747605" y="4804053"/>
            <a:ext cx="4341614" cy="355402"/>
          </a:xfrm>
          <a:prstGeom prst="rect">
            <a:avLst/>
          </a:prstGeom>
          <a:noFill/>
          <a:ln/>
        </p:spPr>
        <p:txBody>
          <a:bodyPr wrap="non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Recall</a:t>
            </a:r>
            <a:endParaRPr lang="en-US" sz="1750" dirty="0"/>
          </a:p>
        </p:txBody>
      </p:sp>
      <p:sp>
        <p:nvSpPr>
          <p:cNvPr id="17" name="Text 14"/>
          <p:cNvSpPr/>
          <p:nvPr/>
        </p:nvSpPr>
        <p:spPr>
          <a:xfrm>
            <a:off x="7541181" y="4804053"/>
            <a:ext cx="4341614" cy="355402"/>
          </a:xfrm>
          <a:prstGeom prst="rect">
            <a:avLst/>
          </a:prstGeom>
          <a:noFill/>
          <a:ln/>
        </p:spPr>
        <p:txBody>
          <a:bodyPr wrap="non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91%</a:t>
            </a:r>
            <a:endParaRPr lang="en-US" sz="1750" dirty="0"/>
          </a:p>
        </p:txBody>
      </p:sp>
      <p:sp>
        <p:nvSpPr>
          <p:cNvPr id="18" name="Text 15"/>
          <p:cNvSpPr/>
          <p:nvPr/>
        </p:nvSpPr>
        <p:spPr>
          <a:xfrm>
            <a:off x="2517696" y="5557838"/>
            <a:ext cx="9594890" cy="1066205"/>
          </a:xfrm>
          <a:prstGeom prst="rect">
            <a:avLst/>
          </a:prstGeom>
          <a:noFill/>
          <a:ln/>
        </p:spPr>
        <p:txBody>
          <a:bodyPr wrap="square" rtlCol="0" anchor="t"/>
          <a:lstStyle/>
          <a:p>
            <a:pPr marL="0" indent="0">
              <a:lnSpc>
                <a:spcPts val="2799"/>
              </a:lnSpc>
              <a:buNone/>
            </a:pPr>
            <a:r>
              <a:rPr lang="en-US" sz="1750" dirty="0">
                <a:solidFill>
                  <a:srgbClr val="E2E6E9"/>
                </a:solidFill>
                <a:latin typeface="adonis-web" pitchFamily="34" charset="0"/>
                <a:ea typeface="adonis-web" pitchFamily="34" charset="-122"/>
                <a:cs typeface="adonis-web" pitchFamily="34" charset="-120"/>
              </a:rPr>
              <a:t>The proposed human activity recognition system using CNN has achieved impressive results, with an overall accuracy of 95% and F1-score of 92%. The high precision of 93% and recall of 91% demonstrate the model's ability to accurately identify a wide range of human activities from video data.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1177</Words>
  <Application>Microsoft Office PowerPoint</Application>
  <PresentationFormat>Custom</PresentationFormat>
  <Paragraphs>94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adonis-web</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KAVIARASAN G</cp:lastModifiedBy>
  <cp:revision>12</cp:revision>
  <dcterms:created xsi:type="dcterms:W3CDTF">2024-03-30T11:31:09Z</dcterms:created>
  <dcterms:modified xsi:type="dcterms:W3CDTF">2024-04-02T07:43:13Z</dcterms:modified>
</cp:coreProperties>
</file>