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9" r:id="rId10"/>
    <p:sldId id="266" r:id="rId11"/>
    <p:sldId id="267"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565626-11ED-4D78-9A7A-8CCDACF33F46}">
          <p14:sldIdLst>
            <p14:sldId id="257"/>
            <p14:sldId id="258"/>
            <p14:sldId id="259"/>
            <p14:sldId id="260"/>
            <p14:sldId id="261"/>
            <p14:sldId id="262"/>
            <p14:sldId id="263"/>
            <p14:sldId id="264"/>
            <p14:sldId id="269"/>
            <p14:sldId id="266"/>
            <p14:sldId id="267"/>
            <p14:sldId id="270"/>
          </p14:sldIdLst>
        </p14:section>
        <p14:section name="Untitled Section" id="{0E0186C2-22EF-433F-903E-D0B7480CCCF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yathri megga" initials="gm" lastIdx="1" clrIdx="0">
    <p:extLst>
      <p:ext uri="{19B8F6BF-5375-455C-9EA6-DF929625EA0E}">
        <p15:presenceInfo xmlns:p15="http://schemas.microsoft.com/office/powerpoint/2012/main" userId="78a2949e5e3b7c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60"/>
  </p:normalViewPr>
  <p:slideViewPr>
    <p:cSldViewPr>
      <p:cViewPr varScale="1">
        <p:scale>
          <a:sx n="65" d="100"/>
          <a:sy n="65" d="100"/>
        </p:scale>
        <p:origin x="78" y="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254391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3" name="TextBox 13"/>
          <p:cNvSpPr txBox="1"/>
          <p:nvPr/>
        </p:nvSpPr>
        <p:spPr>
          <a:xfrm>
            <a:off x="2554542" y="3314150"/>
            <a:ext cx="8610600" cy="1938992"/>
          </a:xfrm>
          <a:prstGeom prst="rect">
            <a:avLst/>
          </a:prstGeom>
          <a:noFill/>
        </p:spPr>
        <p:txBody>
          <a:bodyPr wrap="square" rtlCol="0">
            <a:spAutoFit/>
          </a:bodyPr>
          <a:lstStyle/>
          <a:p>
            <a:r>
              <a:rPr lang="en-US" sz="2400" dirty="0"/>
              <a:t>STUDENT NAME : </a:t>
            </a:r>
            <a:r>
              <a:rPr lang="en-US" sz="2400" dirty="0" err="1"/>
              <a:t>M.Kavimalar</a:t>
            </a:r>
            <a:endParaRPr lang="en-US" sz="2400" dirty="0"/>
          </a:p>
          <a:p>
            <a:r>
              <a:rPr lang="en-US" sz="2400" dirty="0"/>
              <a:t>REGISTER NO:312211035</a:t>
            </a:r>
            <a:endParaRPr lang="zh-CN" altLang="en-US" dirty="0"/>
          </a:p>
          <a:p>
            <a:r>
              <a:rPr lang="en-US" sz="2400" dirty="0"/>
              <a:t>DEPARTMENT:BCOM GENERAL </a:t>
            </a:r>
            <a:endParaRPr lang="zh-CN" altLang="en-US" dirty="0"/>
          </a:p>
          <a:p>
            <a:r>
              <a:rPr lang="en-US" sz="2400" dirty="0"/>
              <a:t>COLLEGE :Dr. M. G. R .Janaki college of arts and science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4377631"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0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7" name="TextBox 1048726"/>
          <p:cNvSpPr txBox="1"/>
          <p:nvPr/>
        </p:nvSpPr>
        <p:spPr>
          <a:xfrm>
            <a:off x="1189180" y="1229151"/>
            <a:ext cx="5645727" cy="510541"/>
          </a:xfrm>
          <a:prstGeom prst="rect">
            <a:avLst/>
          </a:prstGeom>
        </p:spPr>
        <p:txBody>
          <a:bodyPr wrap="square" rtlCol="0">
            <a:spAutoFit/>
          </a:bodyPr>
          <a:lstStyle/>
          <a:p>
            <a:r>
              <a:rPr lang="en-US" sz="2800">
                <a:solidFill>
                  <a:srgbClr val="000000"/>
                </a:solidFill>
              </a:rPr>
              <a:t>Tools and Techniques in Excel:</a:t>
            </a:r>
          </a:p>
        </p:txBody>
      </p:sp>
      <p:sp>
        <p:nvSpPr>
          <p:cNvPr id="1048728" name="TextBox 1048727"/>
          <p:cNvSpPr txBox="1"/>
          <p:nvPr/>
        </p:nvSpPr>
        <p:spPr>
          <a:xfrm>
            <a:off x="981362" y="1940459"/>
            <a:ext cx="9627210" cy="1348741"/>
          </a:xfrm>
          <a:prstGeom prst="rect">
            <a:avLst/>
          </a:prstGeom>
        </p:spPr>
        <p:txBody>
          <a:bodyPr wrap="square" rtlCol="0">
            <a:spAutoFit/>
          </a:bodyPr>
          <a:lstStyle/>
          <a:p>
            <a:pPr marL="457200" indent="-457200">
              <a:buFont typeface="Arial"/>
              <a:buChar char="•"/>
            </a:pPr>
            <a:r>
              <a:rPr lang="en-US" sz="2800">
                <a:solidFill>
                  <a:srgbClr val="000000"/>
                </a:solidFill>
              </a:rPr>
              <a:t>Pivot Tables: For summarizing and analyzing data across different dimensions such as department, job title, or performance ratings.</a:t>
            </a:r>
          </a:p>
        </p:txBody>
      </p:sp>
      <p:sp>
        <p:nvSpPr>
          <p:cNvPr id="1048729" name="TextBox 1048728"/>
          <p:cNvSpPr txBox="1"/>
          <p:nvPr/>
        </p:nvSpPr>
        <p:spPr>
          <a:xfrm>
            <a:off x="981361" y="3199397"/>
            <a:ext cx="9409545" cy="929640"/>
          </a:xfrm>
          <a:prstGeom prst="rect">
            <a:avLst/>
          </a:prstGeom>
        </p:spPr>
        <p:txBody>
          <a:bodyPr wrap="square" rtlCol="0">
            <a:spAutoFit/>
          </a:bodyPr>
          <a:lstStyle/>
          <a:p>
            <a:pPr marL="457200" indent="-457200">
              <a:buFont typeface="Arial"/>
              <a:buChar char="•"/>
            </a:pPr>
            <a:r>
              <a:rPr lang="en-US" sz="2800">
                <a:solidFill>
                  <a:srgbClr val="000000"/>
                </a:solidFill>
              </a:rPr>
              <a:t>Charts and Graphs: To visualize trends, distributions, and correlations within the dataset.</a:t>
            </a:r>
          </a:p>
        </p:txBody>
      </p:sp>
      <p:sp>
        <p:nvSpPr>
          <p:cNvPr id="1048730" name="TextBox 1048729"/>
          <p:cNvSpPr txBox="1"/>
          <p:nvPr/>
        </p:nvSpPr>
        <p:spPr>
          <a:xfrm>
            <a:off x="1016000" y="4251960"/>
            <a:ext cx="7804727" cy="1767840"/>
          </a:xfrm>
          <a:prstGeom prst="rect">
            <a:avLst/>
          </a:prstGeom>
        </p:spPr>
        <p:txBody>
          <a:bodyPr wrap="square" rtlCol="0">
            <a:spAutoFit/>
          </a:bodyPr>
          <a:lstStyle/>
          <a:p>
            <a:pPr marL="457200" indent="-457200">
              <a:buFont typeface="Arial"/>
              <a:buChar char="•"/>
            </a:pPr>
            <a:r>
              <a:rPr lang="en-US" sz="2800">
                <a:solidFill>
                  <a:srgbClr val="000000"/>
                </a:solidFill>
              </a:rPr>
              <a:t>Formulas: Use Excel functions like VLOOKUP, SUMIFS, and AVERAGEIFS to perform calculations and derive additional insights from the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9" name="object 7"/>
          <p:cNvSpPr txBox="1">
            <a:spLocks noGrp="1"/>
          </p:cNvSpPr>
          <p:nvPr>
            <p:ph type="title"/>
          </p:nvPr>
        </p:nvSpPr>
        <p:spPr>
          <a:xfrm>
            <a:off x="755332" y="385444"/>
            <a:ext cx="3362644"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 name="Picture 2">
            <a:extLst>
              <a:ext uri="{FF2B5EF4-FFF2-40B4-BE49-F238E27FC236}">
                <a16:creationId xmlns:a16="http://schemas.microsoft.com/office/drawing/2014/main" id="{C8436C13-74CE-48CD-9B44-9F3FE54F61F4}"/>
              </a:ext>
            </a:extLst>
          </p:cNvPr>
          <p:cNvPicPr>
            <a:picLocks noChangeAspect="1"/>
          </p:cNvPicPr>
          <p:nvPr/>
        </p:nvPicPr>
        <p:blipFill>
          <a:blip r:embed="rId3"/>
          <a:stretch>
            <a:fillRect/>
          </a:stretch>
        </p:blipFill>
        <p:spPr>
          <a:xfrm>
            <a:off x="3464764" y="1928764"/>
            <a:ext cx="5671679" cy="32337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486C-6CA3-463B-9352-6225443B51EF}"/>
              </a:ext>
            </a:extLst>
          </p:cNvPr>
          <p:cNvSpPr>
            <a:spLocks noGrp="1"/>
          </p:cNvSpPr>
          <p:nvPr>
            <p:ph type="title"/>
          </p:nvPr>
        </p:nvSpPr>
        <p:spPr>
          <a:xfrm>
            <a:off x="755332" y="385444"/>
            <a:ext cx="10681335" cy="2308324"/>
          </a:xfrm>
        </p:spPr>
        <p:txBody>
          <a:bodyPr/>
          <a:lstStyle/>
          <a:p>
            <a:r>
              <a:rPr lang="en-IN" dirty="0"/>
              <a:t>Conclusion</a:t>
            </a:r>
            <a:br>
              <a:rPr lang="en-IN" dirty="0"/>
            </a:br>
            <a:r>
              <a:rPr lang="en-IN" dirty="0"/>
              <a:t>         </a:t>
            </a:r>
            <a:r>
              <a:rPr lang="en-IN" sz="1800" dirty="0">
                <a:latin typeface="Times New Roman" panose="02020603050405020304" pitchFamily="18" charset="0"/>
                <a:cs typeface="Times New Roman" panose="02020603050405020304" pitchFamily="18" charset="0"/>
              </a:rPr>
              <a:t>In conclusion, this project highlights the importance of analysing employee performance level through employee current rating. In the above bar graph it shows that most of the employees performance are medium, in second there are high number employees performing low, in third place high level performance employees and in last place very high level performance employees. </a:t>
            </a:r>
            <a:endParaRPr lang="en-US" dirty="0"/>
          </a:p>
        </p:txBody>
      </p:sp>
    </p:spTree>
    <p:extLst>
      <p:ext uri="{BB962C8B-B14F-4D97-AF65-F5344CB8AC3E}">
        <p14:creationId xmlns:p14="http://schemas.microsoft.com/office/powerpoint/2010/main" val="103291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1"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3"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8766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7"/>
          <p:cNvSpPr txBox="1">
            <a:spLocks noGrp="1"/>
          </p:cNvSpPr>
          <p:nvPr>
            <p:ph type="title"/>
          </p:nvPr>
        </p:nvSpPr>
        <p:spPr>
          <a:xfrm>
            <a:off x="834072" y="575055"/>
            <a:ext cx="6196607"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3" name="TextBox 1048702"/>
          <p:cNvSpPr txBox="1"/>
          <p:nvPr/>
        </p:nvSpPr>
        <p:spPr>
          <a:xfrm>
            <a:off x="1408744" y="1857375"/>
            <a:ext cx="5297864" cy="4282440"/>
          </a:xfrm>
          <a:prstGeom prst="rect">
            <a:avLst/>
          </a:prstGeom>
        </p:spPr>
        <p:txBody>
          <a:bodyPr wrap="square" rtlCol="0">
            <a:spAutoFit/>
          </a:bodyPr>
          <a:lstStyle/>
          <a:p>
            <a:r>
              <a:rPr lang="en-US" sz="2800">
                <a:solidFill>
                  <a:srgbClr val="000000"/>
                </a:solidFill>
              </a:rPr>
              <a:t>The organization currently lacks a standardized and efficient method to analyze and visualize employee performance data. Existing processes for performance evaluation are manual, time-consuming, and prone to errors, leading to incomplete or inaccurate assessments.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8"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1" name="TextBox 10"/>
          <p:cNvSpPr txBox="1"/>
          <p:nvPr/>
        </p:nvSpPr>
        <p:spPr>
          <a:xfrm>
            <a:off x="990600" y="2133600"/>
            <a:ext cx="7924800" cy="1158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primary objective of this project is to design and implement an Excel-based tool for analyzing and visualizing employee performance data. </a:t>
            </a:r>
          </a:p>
        </p:txBody>
      </p:sp>
      <p:sp>
        <p:nvSpPr>
          <p:cNvPr id="1048704" name="TextBox 1048703"/>
          <p:cNvSpPr txBox="1"/>
          <p:nvPr/>
        </p:nvSpPr>
        <p:spPr>
          <a:xfrm>
            <a:off x="990599" y="3823334"/>
            <a:ext cx="6834909" cy="1767841"/>
          </a:xfrm>
          <a:prstGeom prst="rect">
            <a:avLst/>
          </a:prstGeom>
        </p:spPr>
        <p:txBody>
          <a:bodyPr wrap="square" rtlCol="0">
            <a:spAutoFit/>
          </a:bodyPr>
          <a:lstStyle/>
          <a:p>
            <a:r>
              <a:rPr lang="en-US" sz="2800">
                <a:solidFill>
                  <a:srgbClr val="000000"/>
                </a:solidFill>
              </a:rPr>
              <a:t>The project will involve gathering relevant employee performance data, structuring this data in Excel, and applying analytical techniques to generate insights.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05" name="TextBox 1048704"/>
          <p:cNvSpPr txBox="1"/>
          <p:nvPr/>
        </p:nvSpPr>
        <p:spPr>
          <a:xfrm>
            <a:off x="389657" y="1695450"/>
            <a:ext cx="5865091" cy="2186940"/>
          </a:xfrm>
          <a:prstGeom prst="rect">
            <a:avLst/>
          </a:prstGeom>
        </p:spPr>
        <p:txBody>
          <a:bodyPr wrap="square" rtlCol="0">
            <a:spAutoFit/>
          </a:bodyPr>
          <a:lstStyle/>
          <a:p>
            <a:r>
              <a:rPr lang="en-US" sz="2800">
                <a:solidFill>
                  <a:srgbClr val="000000"/>
                </a:solidFill>
              </a:rPr>
              <a:t>The end users of an employee performance analysis using Excel typically include:
Human Resources (HR) Department</a:t>
            </a:r>
          </a:p>
        </p:txBody>
      </p:sp>
      <p:sp>
        <p:nvSpPr>
          <p:cNvPr id="1048706" name="TextBox 1048705"/>
          <p:cNvSpPr txBox="1"/>
          <p:nvPr/>
        </p:nvSpPr>
        <p:spPr>
          <a:xfrm rot="21600000">
            <a:off x="619125" y="3882390"/>
            <a:ext cx="4572000" cy="929640"/>
          </a:xfrm>
          <a:prstGeom prst="rect">
            <a:avLst/>
          </a:prstGeom>
        </p:spPr>
        <p:txBody>
          <a:bodyPr wrap="square" rtlCol="0">
            <a:spAutoFit/>
          </a:bodyPr>
          <a:lstStyle/>
          <a:p>
            <a:pPr marL="457200" indent="-457200">
              <a:buFont typeface="Wingdings" charset="2"/>
              <a:buChar char="n"/>
            </a:pPr>
            <a:r>
              <a:rPr lang="en-US" sz="2800">
                <a:solidFill>
                  <a:srgbClr val="000000"/>
                </a:solidFill>
              </a:rPr>
              <a:t>Department Managers and Team Leaders</a:t>
            </a:r>
          </a:p>
        </p:txBody>
      </p:sp>
      <p:sp>
        <p:nvSpPr>
          <p:cNvPr id="1048707" name="TextBox 1048706"/>
          <p:cNvSpPr txBox="1"/>
          <p:nvPr/>
        </p:nvSpPr>
        <p:spPr>
          <a:xfrm>
            <a:off x="619125" y="4661535"/>
            <a:ext cx="4572000" cy="929640"/>
          </a:xfrm>
          <a:prstGeom prst="rect">
            <a:avLst/>
          </a:prstGeom>
        </p:spPr>
        <p:txBody>
          <a:bodyPr wrap="square" rtlCol="0">
            <a:spAutoFit/>
          </a:bodyPr>
          <a:lstStyle/>
          <a:p>
            <a:pPr marL="457200" indent="-457200">
              <a:buFont typeface="Wingdings" charset="2"/>
              <a:buChar char="n"/>
            </a:pPr>
            <a:r>
              <a:rPr lang="en-US" sz="2800">
                <a:solidFill>
                  <a:srgbClr val="000000"/>
                </a:solidFill>
              </a:rPr>
              <a:t>Senior Management and Executives</a:t>
            </a:r>
          </a:p>
        </p:txBody>
      </p:sp>
      <p:sp>
        <p:nvSpPr>
          <p:cNvPr id="1048708" name="TextBox 1048707"/>
          <p:cNvSpPr txBox="1"/>
          <p:nvPr/>
        </p:nvSpPr>
        <p:spPr>
          <a:xfrm>
            <a:off x="389656" y="5591175"/>
            <a:ext cx="4572000" cy="929640"/>
          </a:xfrm>
          <a:prstGeom prst="rect">
            <a:avLst/>
          </a:prstGeom>
        </p:spPr>
        <p:txBody>
          <a:bodyPr wrap="square" rtlCol="0">
            <a:spAutoFit/>
          </a:bodyPr>
          <a:lstStyle/>
          <a:p>
            <a:pPr marL="457200" indent="-457200">
              <a:buFont typeface="Wingdings" charset="2"/>
              <a:buChar char="n"/>
            </a:pPr>
            <a:r>
              <a:rPr lang="en-US" sz="2800">
                <a:solidFill>
                  <a:srgbClr val="000000"/>
                </a:solidFill>
              </a:rPr>
              <a:t>Performance 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1"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09" name="TextBox 1048708"/>
          <p:cNvSpPr txBox="1"/>
          <p:nvPr/>
        </p:nvSpPr>
        <p:spPr>
          <a:xfrm>
            <a:off x="2819400" y="1695450"/>
            <a:ext cx="4572000" cy="2186939"/>
          </a:xfrm>
          <a:prstGeom prst="rect">
            <a:avLst/>
          </a:prstGeom>
        </p:spPr>
        <p:txBody>
          <a:bodyPr wrap="square" rtlCol="0">
            <a:spAutoFit/>
          </a:bodyPr>
          <a:lstStyle/>
          <a:p>
            <a:pPr marL="457200" indent="-457200">
              <a:buFont typeface="Wingdings" charset="2"/>
              <a:buChar char="n"/>
            </a:pPr>
            <a:r>
              <a:rPr lang="en-US" sz="2800">
                <a:solidFill>
                  <a:srgbClr val="000000"/>
                </a:solidFill>
              </a:rPr>
              <a:t>The project will involve the creation of an Excel-based performance analysis tool that will:</a:t>
            </a:r>
          </a:p>
          <a:p>
            <a:pPr marL="457200" indent="-457200">
              <a:buFont typeface="Wingdings" charset="2"/>
              <a:buChar char="n"/>
            </a:pPr>
            <a:r>
              <a:rPr lang="en-US" sz="2800">
                <a:solidFill>
                  <a:srgbClr val="000000"/>
                </a:solidFill>
              </a:rPr>
              <a:t>  Integrate data</a:t>
            </a:r>
          </a:p>
        </p:txBody>
      </p:sp>
      <p:sp>
        <p:nvSpPr>
          <p:cNvPr id="1048710" name="TextBox 1048709"/>
          <p:cNvSpPr txBox="1"/>
          <p:nvPr/>
        </p:nvSpPr>
        <p:spPr>
          <a:xfrm>
            <a:off x="2819399" y="3798571"/>
            <a:ext cx="4572000" cy="510540"/>
          </a:xfrm>
          <a:prstGeom prst="rect">
            <a:avLst/>
          </a:prstGeom>
        </p:spPr>
        <p:txBody>
          <a:bodyPr wrap="square" rtlCol="0">
            <a:spAutoFit/>
          </a:bodyPr>
          <a:lstStyle/>
          <a:p>
            <a:pPr marL="457200" indent="-457200">
              <a:buFont typeface="Wingdings" charset="2"/>
              <a:buChar char="n"/>
            </a:pPr>
            <a:r>
              <a:rPr lang="en-US" sz="2800">
                <a:solidFill>
                  <a:srgbClr val="000000"/>
                </a:solidFill>
              </a:rPr>
              <a:t>Analyze Performance</a:t>
            </a:r>
          </a:p>
        </p:txBody>
      </p:sp>
      <p:sp>
        <p:nvSpPr>
          <p:cNvPr id="1048711" name="TextBox 1048710"/>
          <p:cNvSpPr txBox="1"/>
          <p:nvPr/>
        </p:nvSpPr>
        <p:spPr>
          <a:xfrm>
            <a:off x="2900218" y="4309110"/>
            <a:ext cx="4491182" cy="510540"/>
          </a:xfrm>
          <a:prstGeom prst="rect">
            <a:avLst/>
          </a:prstGeom>
        </p:spPr>
        <p:txBody>
          <a:bodyPr wrap="square" rtlCol="0">
            <a:spAutoFit/>
          </a:bodyPr>
          <a:lstStyle/>
          <a:p>
            <a:pPr marL="457200" indent="-457200">
              <a:buFont typeface="Wingdings" charset="2"/>
              <a:buChar char="n"/>
            </a:pPr>
            <a:r>
              <a:rPr lang="en-US" sz="2800">
                <a:solidFill>
                  <a:srgbClr val="000000"/>
                </a:solidFill>
              </a:rPr>
              <a:t>Visualize Data</a:t>
            </a:r>
          </a:p>
        </p:txBody>
      </p:sp>
      <p:sp>
        <p:nvSpPr>
          <p:cNvPr id="1048712" name="TextBox 1048711"/>
          <p:cNvSpPr txBox="1"/>
          <p:nvPr/>
        </p:nvSpPr>
        <p:spPr>
          <a:xfrm>
            <a:off x="2799956" y="4852034"/>
            <a:ext cx="4210443" cy="510541"/>
          </a:xfrm>
          <a:prstGeom prst="rect">
            <a:avLst/>
          </a:prstGeom>
        </p:spPr>
        <p:txBody>
          <a:bodyPr wrap="square" rtlCol="0" anchor="ctr">
            <a:spAutoFit/>
          </a:bodyPr>
          <a:lstStyle/>
          <a:p>
            <a:pPr marL="457200" indent="-457200">
              <a:buFont typeface="Wingdings" charset="2"/>
              <a:buChar char="n"/>
            </a:pPr>
            <a:r>
              <a:rPr lang="en-US" sz="2800">
                <a:solidFill>
                  <a:srgbClr val="000000"/>
                </a:solidFill>
              </a:rPr>
              <a:t> Facilitate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lstStyle/>
          <a:p>
            <a:r>
              <a:rPr lang="en-IN" dirty="0"/>
              <a:t>Dataset Description</a:t>
            </a:r>
          </a:p>
        </p:txBody>
      </p:sp>
      <p:sp>
        <p:nvSpPr>
          <p:cNvPr id="1048714" name="TextBox 1048713"/>
          <p:cNvSpPr txBox="1"/>
          <p:nvPr/>
        </p:nvSpPr>
        <p:spPr>
          <a:xfrm>
            <a:off x="955386" y="1977558"/>
            <a:ext cx="10281228" cy="523220"/>
          </a:xfrm>
          <a:prstGeom prst="rect">
            <a:avLst/>
          </a:prstGeom>
        </p:spPr>
        <p:txBody>
          <a:bodyPr wrap="square" rtlCol="0">
            <a:spAutoFit/>
          </a:bodyPr>
          <a:lstStyle/>
          <a:p>
            <a:pPr marL="457200" indent="-457200">
              <a:buFont typeface="Arial"/>
              <a:buChar char="•"/>
            </a:pPr>
            <a:r>
              <a:rPr lang="en-US" sz="2800" dirty="0">
                <a:solidFill>
                  <a:srgbClr val="000000"/>
                </a:solidFill>
              </a:rPr>
              <a:t>  Employee name -Example: Latia, Roberto</a:t>
            </a:r>
          </a:p>
        </p:txBody>
      </p:sp>
      <p:sp>
        <p:nvSpPr>
          <p:cNvPr id="1048715" name="TextBox 1048714"/>
          <p:cNvSpPr txBox="1"/>
          <p:nvPr/>
        </p:nvSpPr>
        <p:spPr>
          <a:xfrm>
            <a:off x="963572" y="2488098"/>
            <a:ext cx="9936000" cy="523220"/>
          </a:xfrm>
          <a:prstGeom prst="rect">
            <a:avLst/>
          </a:prstGeom>
        </p:spPr>
        <p:txBody>
          <a:bodyPr wrap="square" rtlCol="0">
            <a:spAutoFit/>
          </a:bodyPr>
          <a:lstStyle/>
          <a:p>
            <a:pPr marL="457200" indent="-457200">
              <a:buFont typeface="Arial"/>
              <a:buChar char="•"/>
            </a:pPr>
            <a:r>
              <a:rPr lang="en-US" sz="2800" dirty="0">
                <a:solidFill>
                  <a:srgbClr val="000000"/>
                </a:solidFill>
              </a:rPr>
              <a:t>   Employee </a:t>
            </a:r>
            <a:r>
              <a:rPr lang="en-US" sz="2800" dirty="0" err="1">
                <a:solidFill>
                  <a:srgbClr val="000000"/>
                </a:solidFill>
              </a:rPr>
              <a:t>Type-Example:Contract,Part-time,Full-time</a:t>
            </a:r>
            <a:endParaRPr lang="en-US" sz="2800" dirty="0">
              <a:solidFill>
                <a:srgbClr val="000000"/>
              </a:solidFill>
            </a:endParaRPr>
          </a:p>
        </p:txBody>
      </p:sp>
      <p:sp>
        <p:nvSpPr>
          <p:cNvPr id="1048716" name="TextBox 1048715"/>
          <p:cNvSpPr txBox="1"/>
          <p:nvPr/>
        </p:nvSpPr>
        <p:spPr>
          <a:xfrm>
            <a:off x="867548" y="2918460"/>
            <a:ext cx="6791965" cy="523220"/>
          </a:xfrm>
          <a:prstGeom prst="rect">
            <a:avLst/>
          </a:prstGeom>
        </p:spPr>
        <p:txBody>
          <a:bodyPr wrap="square" rtlCol="0">
            <a:spAutoFit/>
          </a:bodyPr>
          <a:lstStyle/>
          <a:p>
            <a:pPr marL="457200" indent="-457200">
              <a:buFont typeface="Arial" panose="020B0604020202020204" pitchFamily="34" charset="0"/>
              <a:buChar char="•"/>
            </a:pPr>
            <a:r>
              <a:rPr lang="en-US" sz="2800" dirty="0">
                <a:solidFill>
                  <a:srgbClr val="000000"/>
                </a:solidFill>
              </a:rPr>
              <a:t> Gender- Example: Male, Female</a:t>
            </a:r>
          </a:p>
        </p:txBody>
      </p:sp>
      <p:sp>
        <p:nvSpPr>
          <p:cNvPr id="1048717" name="TextBox 1048716"/>
          <p:cNvSpPr txBox="1"/>
          <p:nvPr/>
        </p:nvSpPr>
        <p:spPr>
          <a:xfrm>
            <a:off x="1253613" y="3509177"/>
            <a:ext cx="9195755" cy="523220"/>
          </a:xfrm>
          <a:prstGeom prst="rect">
            <a:avLst/>
          </a:prstGeom>
        </p:spPr>
        <p:txBody>
          <a:bodyPr wrap="square" rtlCol="0">
            <a:spAutoFit/>
          </a:bodyPr>
          <a:lstStyle/>
          <a:p>
            <a:pPr marL="457200" indent="-457200">
              <a:buFont typeface="Arial"/>
              <a:buChar char="•"/>
            </a:pPr>
            <a:r>
              <a:rPr lang="en-US" sz="2800" dirty="0">
                <a:solidFill>
                  <a:srgbClr val="000000"/>
                </a:solidFill>
              </a:rPr>
              <a:t> Department: Example: Production, Sales</a:t>
            </a:r>
          </a:p>
        </p:txBody>
      </p:sp>
      <p:sp>
        <p:nvSpPr>
          <p:cNvPr id="1048719" name="TextBox 1048718"/>
          <p:cNvSpPr txBox="1"/>
          <p:nvPr/>
        </p:nvSpPr>
        <p:spPr>
          <a:xfrm>
            <a:off x="1163446" y="4019717"/>
            <a:ext cx="10010621" cy="523220"/>
          </a:xfrm>
          <a:prstGeom prst="rect">
            <a:avLst/>
          </a:prstGeom>
        </p:spPr>
        <p:txBody>
          <a:bodyPr wrap="square" rtlCol="0">
            <a:spAutoFit/>
          </a:bodyPr>
          <a:lstStyle/>
          <a:p>
            <a:pPr marL="457200" indent="-457200">
              <a:buFont typeface="Arial"/>
              <a:buChar char="•"/>
            </a:pPr>
            <a:r>
              <a:rPr lang="en-IN" sz="2800" dirty="0">
                <a:solidFill>
                  <a:srgbClr val="000000"/>
                </a:solidFill>
              </a:rPr>
              <a:t>E</a:t>
            </a:r>
            <a:r>
              <a:rPr lang="en-US" sz="2800" dirty="0" err="1">
                <a:solidFill>
                  <a:srgbClr val="000000"/>
                </a:solidFill>
              </a:rPr>
              <a:t>mployee</a:t>
            </a:r>
            <a:r>
              <a:rPr lang="en-US" sz="2800" dirty="0">
                <a:solidFill>
                  <a:srgbClr val="000000"/>
                </a:solidFill>
              </a:rPr>
              <a:t> </a:t>
            </a:r>
            <a:r>
              <a:rPr lang="en-US" sz="2800" dirty="0" err="1">
                <a:solidFill>
                  <a:srgbClr val="000000"/>
                </a:solidFill>
              </a:rPr>
              <a:t>Status-Example:Active,Future</a:t>
            </a:r>
            <a:r>
              <a:rPr lang="en-US" sz="2800" dirty="0">
                <a:solidFill>
                  <a:srgbClr val="000000"/>
                </a:solidFill>
              </a:rPr>
              <a:t> Start</a:t>
            </a:r>
          </a:p>
        </p:txBody>
      </p:sp>
      <p:sp>
        <p:nvSpPr>
          <p:cNvPr id="1048720" name="TextBox 1048719"/>
          <p:cNvSpPr txBox="1"/>
          <p:nvPr/>
        </p:nvSpPr>
        <p:spPr>
          <a:xfrm>
            <a:off x="1132187" y="4530257"/>
            <a:ext cx="7341987" cy="523220"/>
          </a:xfrm>
          <a:prstGeom prst="rect">
            <a:avLst/>
          </a:prstGeom>
        </p:spPr>
        <p:txBody>
          <a:bodyPr wrap="square" rtlCol="0">
            <a:spAutoFit/>
          </a:bodyPr>
          <a:lstStyle/>
          <a:p>
            <a:pPr marL="457200" indent="-457200">
              <a:buFont typeface="Arial"/>
              <a:buChar char="•"/>
            </a:pPr>
            <a:r>
              <a:rPr lang="en-US" sz="2800" dirty="0">
                <a:solidFill>
                  <a:srgbClr val="000000"/>
                </a:solidFill>
              </a:rPr>
              <a:t>Date of joining -Example: 20/9/19</a:t>
            </a:r>
          </a:p>
        </p:txBody>
      </p:sp>
      <p:sp>
        <p:nvSpPr>
          <p:cNvPr id="1048721" name="TextBox 1048720"/>
          <p:cNvSpPr txBox="1"/>
          <p:nvPr/>
        </p:nvSpPr>
        <p:spPr>
          <a:xfrm>
            <a:off x="1132188" y="5120974"/>
            <a:ext cx="7735454" cy="523220"/>
          </a:xfrm>
          <a:prstGeom prst="rect">
            <a:avLst/>
          </a:prstGeom>
        </p:spPr>
        <p:txBody>
          <a:bodyPr wrap="square" rtlCol="0">
            <a:spAutoFit/>
          </a:bodyPr>
          <a:lstStyle/>
          <a:p>
            <a:pPr marL="457200" indent="-457200">
              <a:buFont typeface="Arial"/>
              <a:buChar char="•"/>
            </a:pPr>
            <a:r>
              <a:rPr lang="en-IN" sz="2800" dirty="0">
                <a:solidFill>
                  <a:srgbClr val="000000"/>
                </a:solidFill>
              </a:rPr>
              <a:t>Employee </a:t>
            </a:r>
            <a:r>
              <a:rPr lang="en-IN" sz="2800" dirty="0" err="1">
                <a:solidFill>
                  <a:srgbClr val="000000"/>
                </a:solidFill>
              </a:rPr>
              <a:t>Class-Example:Temporary,Full-time</a:t>
            </a:r>
            <a:endParaRPr lang="en-US" sz="2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C14B-95B8-4368-A503-477F133BA777}"/>
              </a:ext>
            </a:extLst>
          </p:cNvPr>
          <p:cNvSpPr>
            <a:spLocks noGrp="1"/>
          </p:cNvSpPr>
          <p:nvPr>
            <p:ph type="title"/>
          </p:nvPr>
        </p:nvSpPr>
        <p:spPr>
          <a:xfrm>
            <a:off x="755332" y="385369"/>
            <a:ext cx="10781415" cy="738664"/>
          </a:xfrm>
        </p:spPr>
        <p:txBody>
          <a:bodyPr/>
          <a:lstStyle/>
          <a:p>
            <a:r>
              <a:rPr lang="en-IN" dirty="0"/>
              <a:t>THE ‘WOW’ IN OUR SOLUTION</a:t>
            </a:r>
            <a:endParaRPr lang="en-US" dirty="0"/>
          </a:p>
        </p:txBody>
      </p:sp>
      <p:sp>
        <p:nvSpPr>
          <p:cNvPr id="3" name="Rectangle 2">
            <a:extLst>
              <a:ext uri="{FF2B5EF4-FFF2-40B4-BE49-F238E27FC236}">
                <a16:creationId xmlns:a16="http://schemas.microsoft.com/office/drawing/2014/main" id="{C75BF8E7-B805-4AF7-A0C5-2A9C2856B576}"/>
              </a:ext>
            </a:extLst>
          </p:cNvPr>
          <p:cNvSpPr/>
          <p:nvPr/>
        </p:nvSpPr>
        <p:spPr>
          <a:xfrm>
            <a:off x="3048000" y="3076564"/>
            <a:ext cx="6096000" cy="2062552"/>
          </a:xfrm>
          <a:prstGeom prst="rect">
            <a:avLst/>
          </a:prstGeom>
        </p:spPr>
        <p:txBody>
          <a:bodyPr>
            <a:spAutoFit/>
          </a:bodyPr>
          <a:lstStyle/>
          <a:p>
            <a:pPr marL="1692000" indent="-457200" algn="ctr">
              <a:lnSpc>
                <a:spcPct val="107000"/>
              </a:lnSpc>
              <a:spcAft>
                <a:spcPts val="800"/>
              </a:spcAft>
            </a:pPr>
            <a:r>
              <a:rPr lang="en-IN" dirty="0">
                <a:latin typeface="Calibri" panose="020F0502020204030204" pitchFamily="34" charset="0"/>
                <a:ea typeface="Calibri" panose="020F0502020204030204" pitchFamily="34" charset="0"/>
                <a:cs typeface="Latha" panose="020B0604020202020204" pitchFamily="34" charset="0"/>
              </a:rPr>
              <a:t> New formula Used: IFS</a:t>
            </a:r>
          </a:p>
          <a:p>
            <a:pPr marL="1692000" indent="-457200" algn="ctr">
              <a:lnSpc>
                <a:spcPct val="107000"/>
              </a:lnSpc>
              <a:spcAft>
                <a:spcPts val="800"/>
              </a:spcAft>
            </a:pPr>
            <a:r>
              <a:rPr lang="en-IN" dirty="0">
                <a:latin typeface="Calibri" panose="020F0502020204030204" pitchFamily="34" charset="0"/>
                <a:ea typeface="Calibri" panose="020F0502020204030204" pitchFamily="34" charset="0"/>
                <a:cs typeface="Latha" panose="020B0604020202020204" pitchFamily="34" charset="0"/>
              </a:rPr>
              <a:t>For Example:=IFS (Z8&gt;=5,”VERY HIGH”,Z8&gt;=4,”HIGH”,Z8&gt;=3,”MED”,”TRUE”,”LOW)</a:t>
            </a:r>
          </a:p>
          <a:p>
            <a:pPr marL="1692000" indent="-457200" algn="just">
              <a:lnSpc>
                <a:spcPct val="107000"/>
              </a:lnSpc>
              <a:spcAft>
                <a:spcPts val="800"/>
              </a:spcAft>
            </a:pPr>
            <a:r>
              <a:rPr lang="en-IN" dirty="0">
                <a:latin typeface="Calibri" panose="020F0502020204030204" pitchFamily="34" charset="0"/>
                <a:ea typeface="Calibri" panose="020F0502020204030204" pitchFamily="34" charset="0"/>
                <a:cs typeface="Latha" panose="020B0604020202020204" pitchFamily="34" charset="0"/>
              </a:rPr>
              <a:t>To find out the employee performance level by analysing the current employee rating</a:t>
            </a:r>
            <a:endParaRPr lang="en-US" dirty="0">
              <a:latin typeface="Calibri" panose="020F0502020204030204" pitchFamily="34" charset="0"/>
              <a:ea typeface="Calibri" panose="020F0502020204030204" pitchFamily="34" charset="0"/>
              <a:cs typeface="Latha" panose="020B0604020202020204" pitchFamily="34" charset="0"/>
            </a:endParaRPr>
          </a:p>
        </p:txBody>
      </p:sp>
      <p:sp>
        <p:nvSpPr>
          <p:cNvPr id="4" name="Rectangle 3">
            <a:extLst>
              <a:ext uri="{FF2B5EF4-FFF2-40B4-BE49-F238E27FC236}">
                <a16:creationId xmlns:a16="http://schemas.microsoft.com/office/drawing/2014/main" id="{4B98865F-B8AF-4AE6-B98E-834D3D123863}"/>
              </a:ext>
            </a:extLst>
          </p:cNvPr>
          <p:cNvSpPr/>
          <p:nvPr/>
        </p:nvSpPr>
        <p:spPr>
          <a:xfrm>
            <a:off x="3048000" y="3076564"/>
            <a:ext cx="6096000" cy="369332"/>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Latha" panose="020B0604020202020204" pitchFamily="34" charset="0"/>
              </a:rPr>
              <a:t> </a:t>
            </a:r>
            <a:endParaRPr lang="en-US" dirty="0">
              <a:latin typeface="Latha" panose="020B0604020202020204" pitchFamily="34" charset="0"/>
            </a:endParaRPr>
          </a:p>
        </p:txBody>
      </p:sp>
    </p:spTree>
    <p:extLst>
      <p:ext uri="{BB962C8B-B14F-4D97-AF65-F5344CB8AC3E}">
        <p14:creationId xmlns:p14="http://schemas.microsoft.com/office/powerpoint/2010/main" val="777596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409</Words>
  <Application>Microsoft Office PowerPoint</Application>
  <PresentationFormat>Widescreen</PresentationFormat>
  <Paragraphs>66</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宋体</vt:lpstr>
      <vt:lpstr>Arial</vt:lpstr>
      <vt:lpstr>Calibri</vt:lpstr>
      <vt:lpstr>Latha</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In conclusion, this project highlights the importance of analysing employee performance level through employee current rating. In the above bar graph it shows that most of the employees performance are medium, in second there are high number employees performing low, in third place high level performance employees and in last place very high level performance employees.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gayathri megga</cp:lastModifiedBy>
  <cp:revision>15</cp:revision>
  <dcterms:created xsi:type="dcterms:W3CDTF">2024-03-29T04:07:22Z</dcterms:created>
  <dcterms:modified xsi:type="dcterms:W3CDTF">2024-09-06T15:03:17Z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571d9160272941758be98ac6a22b7674</vt:lpwstr>
  </property>
</Properties>
</file>