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67" r:id="rId5"/>
    <p:sldId id="260" r:id="rId6"/>
    <p:sldId id="261" r:id="rId7"/>
    <p:sldId id="262" r:id="rId8"/>
    <p:sldId id="263" r:id="rId9"/>
    <p:sldId id="264" r:id="rId10"/>
    <p:sldId id="268" r:id="rId11"/>
    <p:sldId id="269"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2" d="100"/>
          <a:sy n="82" d="100"/>
        </p:scale>
        <p:origin x="629"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7DEFB-BAB9-49CA-BF14-6546A0979CFD}"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248655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422885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413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1683034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3007771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7DEFB-BAB9-49CA-BF14-6546A0979CFD}"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3453356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7DEFB-BAB9-49CA-BF14-6546A0979CFD}"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106387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7DEFB-BAB9-49CA-BF14-6546A0979CFD}"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3261477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pPr/>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2459568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7DEFB-BAB9-49CA-BF14-6546A0979CFD}" type="datetimeFigureOut">
              <a:rPr lang="en-IN" smtClean="0"/>
              <a:pPr/>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219160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7DEFB-BAB9-49CA-BF14-6546A0979CFD}" type="datetimeFigureOut">
              <a:rPr lang="en-IN" smtClean="0"/>
              <a:pPr/>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815090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7DEFB-BAB9-49CA-BF14-6546A0979CFD}" type="datetimeFigureOut">
              <a:rPr lang="en-IN" smtClean="0"/>
              <a:pPr/>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4260339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7DEFB-BAB9-49CA-BF14-6546A0979CFD}" type="datetimeFigureOut">
              <a:rPr lang="en-IN" smtClean="0"/>
              <a:pPr/>
              <a:t>26-10-2023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3817549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37DEFB-BAB9-49CA-BF14-6546A0979CFD}" type="datetimeFigureOut">
              <a:rPr lang="en-IN" smtClean="0"/>
              <a:pPr/>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1821067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37DEFB-BAB9-49CA-BF14-6546A0979CFD}" type="datetimeFigureOut">
              <a:rPr lang="en-IN" smtClean="0"/>
              <a:pPr/>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3751464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7DEFB-BAB9-49CA-BF14-6546A0979CFD}" type="datetimeFigureOut">
              <a:rPr lang="en-IN" smtClean="0"/>
              <a:pPr/>
              <a:t>26-10-2023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A9FCA6-8D3E-457A-89B0-FA8EDB5FEEB9}" type="slidenum">
              <a:rPr lang="en-IN" smtClean="0"/>
              <a:pPr/>
              <a:t>‹#›</a:t>
            </a:fld>
            <a:endParaRPr lang="en-IN"/>
          </a:p>
        </p:txBody>
      </p:sp>
    </p:spTree>
    <p:extLst>
      <p:ext uri="{BB962C8B-B14F-4D97-AF65-F5344CB8AC3E}">
        <p14:creationId xmlns:p14="http://schemas.microsoft.com/office/powerpoint/2010/main" val="131392717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ksabishek/product-sales-data"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128" y="2531326"/>
            <a:ext cx="7766936" cy="1419145"/>
          </a:xfrm>
        </p:spPr>
        <p:txBody>
          <a:bodyPr/>
          <a:lstStyle/>
          <a:p>
            <a:r>
              <a:rPr lang="en-US" dirty="0"/>
              <a:t>PRODUCT SALES</a:t>
            </a:r>
            <a:br>
              <a:rPr lang="en-US" dirty="0"/>
            </a:br>
            <a:r>
              <a:rPr lang="en-US" dirty="0"/>
              <a:t>ANALYSIS</a:t>
            </a:r>
            <a:endParaRPr lang="en-IN" dirty="0"/>
          </a:p>
        </p:txBody>
      </p:sp>
    </p:spTree>
    <p:extLst>
      <p:ext uri="{BB962C8B-B14F-4D97-AF65-F5344CB8AC3E}">
        <p14:creationId xmlns:p14="http://schemas.microsoft.com/office/powerpoint/2010/main" val="395377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B292EEB4-D018-DF88-BB16-1EF045140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56" y="441701"/>
            <a:ext cx="11392887" cy="59745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DD0F0437-A84D-F526-3D88-0B538B657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197" y="182451"/>
            <a:ext cx="7574936" cy="63251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a:xfrm>
            <a:off x="677334" y="1419925"/>
            <a:ext cx="8596668" cy="5017451"/>
          </a:xfrm>
        </p:spPr>
        <p:txBody>
          <a:bodyPr>
            <a:normAutofit/>
          </a:bodyPr>
          <a:lstStyle/>
          <a:p>
            <a:pPr>
              <a:lnSpc>
                <a:spcPct val="150000"/>
              </a:lnSpc>
              <a:buFont typeface="Wingdings" panose="05000000000000000000" pitchFamily="2" charset="2"/>
              <a:buChar char="q"/>
            </a:pPr>
            <a:r>
              <a:rPr lang="en-US" sz="2000" dirty="0"/>
              <a:t>The project aims to help businesses optimize their operations, maximize sales, and improve customer satisfaction. It provides a comprehensive solution for analyzing historical sales data and leveraging machine learning techniques to make informed business decisions.</a:t>
            </a:r>
          </a:p>
          <a:p>
            <a:pPr>
              <a:lnSpc>
                <a:spcPct val="150000"/>
              </a:lnSpc>
              <a:buFont typeface="Wingdings" panose="05000000000000000000" pitchFamily="2" charset="2"/>
              <a:buChar char="q"/>
            </a:pPr>
            <a:r>
              <a:rPr lang="en-US" sz="2000" dirty="0"/>
              <a:t>Please note that this is a high-level overview, and the specific implementation details and choice of machine learning models may vary based on the characteristics of your dataset and the goals of your analysis.</a:t>
            </a:r>
          </a:p>
        </p:txBody>
      </p:sp>
    </p:spTree>
    <p:extLst>
      <p:ext uri="{BB962C8B-B14F-4D97-AF65-F5344CB8AC3E}">
        <p14:creationId xmlns:p14="http://schemas.microsoft.com/office/powerpoint/2010/main" val="3442923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2383471" y="2361311"/>
            <a:ext cx="8596668" cy="3880773"/>
          </a:xfrm>
        </p:spPr>
        <p:txBody>
          <a:bodyPr>
            <a:normAutofit/>
          </a:bodyPr>
          <a:lstStyle/>
          <a:p>
            <a:pPr marL="0" indent="0">
              <a:buNone/>
            </a:pPr>
            <a:r>
              <a:rPr lang="en-US" sz="8000" dirty="0"/>
              <a:t>THANK </a:t>
            </a:r>
          </a:p>
          <a:p>
            <a:pPr marL="0" indent="0">
              <a:buNone/>
            </a:pPr>
            <a:r>
              <a:rPr lang="en-US" sz="8000" dirty="0"/>
              <a:t>        YOU</a:t>
            </a:r>
            <a:endParaRPr lang="en-IN" sz="8000" dirty="0"/>
          </a:p>
        </p:txBody>
      </p:sp>
    </p:spTree>
    <p:extLst>
      <p:ext uri="{BB962C8B-B14F-4D97-AF65-F5344CB8AC3E}">
        <p14:creationId xmlns:p14="http://schemas.microsoft.com/office/powerpoint/2010/main" val="84052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400" dirty="0"/>
              <a:t>The "Product Sales Analysis" machine learning project aims to develop a predictive model that can analyze and forecast product sales based on historical data. </a:t>
            </a:r>
          </a:p>
          <a:p>
            <a:pPr>
              <a:buFont typeface="Wingdings" panose="05000000000000000000" pitchFamily="2" charset="2"/>
              <a:buChar char="v"/>
            </a:pPr>
            <a:endParaRPr lang="en-US" sz="2400" dirty="0"/>
          </a:p>
          <a:p>
            <a:pPr>
              <a:buFont typeface="Wingdings" panose="05000000000000000000" pitchFamily="2" charset="2"/>
              <a:buChar char="v"/>
            </a:pPr>
            <a:r>
              <a:rPr lang="en-US" sz="2400" dirty="0"/>
              <a:t>This project utilizes a dataset containing information about product attributes, sales channels, pricing, and time-related factors. </a:t>
            </a:r>
            <a:endParaRPr lang="en-IN" sz="2400" dirty="0"/>
          </a:p>
        </p:txBody>
      </p:sp>
    </p:spTree>
    <p:extLst>
      <p:ext uri="{BB962C8B-B14F-4D97-AF65-F5344CB8AC3E}">
        <p14:creationId xmlns:p14="http://schemas.microsoft.com/office/powerpoint/2010/main" val="4267563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000" dirty="0"/>
              <a:t>Product sales analysis typically has several objectives, including:</a:t>
            </a:r>
            <a:endParaRPr lang="en-IN" sz="2000" dirty="0"/>
          </a:p>
          <a:p>
            <a:pPr marL="0" indent="0">
              <a:buNone/>
            </a:pPr>
            <a:r>
              <a:rPr lang="en-IN" sz="2000" dirty="0">
                <a:cs typeface="Times New Roman" panose="02020603050405020304" pitchFamily="18" charset="0"/>
              </a:rPr>
              <a:t>Performance Evaluation, Identifying Trends, Customer Insights, Inventory Management, Competitive Analysis, Profitability Analysis, Marketing Effectiveness, Forecasting, Geographic Analysis, Product Lifecycle Management, Customer Retention, Identifying Growth Opportunities, Cost Reduction, Quality Improvement, Compliance and Reporting</a:t>
            </a:r>
          </a:p>
          <a:p>
            <a:pPr>
              <a:buFont typeface="Wingdings" panose="05000000000000000000" pitchFamily="2" charset="2"/>
              <a:buChar char="v"/>
            </a:pPr>
            <a:r>
              <a:rPr lang="en-US" sz="2000" dirty="0"/>
              <a:t>By achieving these goals we would know about the sales, profit of the products.</a:t>
            </a:r>
          </a:p>
        </p:txBody>
      </p:sp>
    </p:spTree>
    <p:extLst>
      <p:ext uri="{BB962C8B-B14F-4D97-AF65-F5344CB8AC3E}">
        <p14:creationId xmlns:p14="http://schemas.microsoft.com/office/powerpoint/2010/main" val="416973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8CA6F4-3ECA-49BF-91E8-A833415BA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12" y="1321566"/>
            <a:ext cx="7708391" cy="4781796"/>
          </a:xfrm>
          <a:prstGeom prst="rect">
            <a:avLst/>
          </a:prstGeom>
        </p:spPr>
      </p:pic>
      <p:sp>
        <p:nvSpPr>
          <p:cNvPr id="4" name="TextBox 3">
            <a:extLst>
              <a:ext uri="{FF2B5EF4-FFF2-40B4-BE49-F238E27FC236}">
                <a16:creationId xmlns:a16="http://schemas.microsoft.com/office/drawing/2014/main" id="{D47BCE41-BC1A-4BA6-BF59-14DA8690AF49}"/>
              </a:ext>
            </a:extLst>
          </p:cNvPr>
          <p:cNvSpPr txBox="1"/>
          <p:nvPr/>
        </p:nvSpPr>
        <p:spPr>
          <a:xfrm flipH="1">
            <a:off x="457199" y="0"/>
            <a:ext cx="2276858" cy="400110"/>
          </a:xfrm>
          <a:prstGeom prst="rect">
            <a:avLst/>
          </a:prstGeom>
          <a:noFill/>
        </p:spPr>
        <p:txBody>
          <a:bodyPr wrap="square" rtlCol="0">
            <a:spAutoFit/>
          </a:bodyPr>
          <a:lstStyle/>
          <a:p>
            <a:r>
              <a:rPr lang="en-US" sz="2000" b="1" dirty="0"/>
              <a:t>Data Source</a:t>
            </a:r>
            <a:endParaRPr lang="en-SG" sz="2000" b="1" dirty="0"/>
          </a:p>
        </p:txBody>
      </p:sp>
      <p:sp>
        <p:nvSpPr>
          <p:cNvPr id="5" name="TextBox 4">
            <a:extLst>
              <a:ext uri="{FF2B5EF4-FFF2-40B4-BE49-F238E27FC236}">
                <a16:creationId xmlns:a16="http://schemas.microsoft.com/office/drawing/2014/main" id="{5023EE41-274E-4974-B21A-C2F11F84DFE1}"/>
              </a:ext>
            </a:extLst>
          </p:cNvPr>
          <p:cNvSpPr txBox="1"/>
          <p:nvPr/>
        </p:nvSpPr>
        <p:spPr>
          <a:xfrm>
            <a:off x="667512" y="828758"/>
            <a:ext cx="8348472" cy="369332"/>
          </a:xfrm>
          <a:prstGeom prst="rect">
            <a:avLst/>
          </a:prstGeom>
          <a:noFill/>
        </p:spPr>
        <p:txBody>
          <a:bodyPr wrap="square" rtlCol="0">
            <a:spAutoFit/>
          </a:bodyPr>
          <a:lstStyle/>
          <a:p>
            <a:r>
              <a:rPr lang="en-US" dirty="0"/>
              <a:t>Dataset Link:</a:t>
            </a:r>
            <a:r>
              <a:rPr lang="en-SG" b="1" u="sng" dirty="0">
                <a:solidFill>
                  <a:srgbClr val="0070C0"/>
                </a:solidFill>
                <a:hlinkClick r:id="rId3">
                  <a:extLst>
                    <a:ext uri="{A12FA001-AC4F-418D-AE19-62706E023703}">
                      <ahyp:hlinkClr xmlns:ahyp="http://schemas.microsoft.com/office/drawing/2018/hyperlinkcolor" val="tx"/>
                    </a:ext>
                  </a:extLst>
                </a:hlinkClick>
              </a:rPr>
              <a:t>https://www.kaggle.com/datasets/ksabishek/product-sales-data</a:t>
            </a:r>
            <a:endParaRPr lang="en-SG" dirty="0">
              <a:solidFill>
                <a:srgbClr val="0070C0"/>
              </a:solidFill>
            </a:endParaRPr>
          </a:p>
        </p:txBody>
      </p:sp>
    </p:spTree>
    <p:extLst>
      <p:ext uri="{BB962C8B-B14F-4D97-AF65-F5344CB8AC3E}">
        <p14:creationId xmlns:p14="http://schemas.microsoft.com/office/powerpoint/2010/main" val="101938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a:t>Visualization </a:t>
            </a:r>
            <a:endParaRPr lang="en-IN" dirty="0"/>
          </a:p>
        </p:txBody>
      </p:sp>
      <p:sp>
        <p:nvSpPr>
          <p:cNvPr id="3" name="Content Placeholder 2"/>
          <p:cNvSpPr>
            <a:spLocks noGrp="1"/>
          </p:cNvSpPr>
          <p:nvPr>
            <p:ph idx="1"/>
          </p:nvPr>
        </p:nvSpPr>
        <p:spPr>
          <a:xfrm>
            <a:off x="677334" y="798133"/>
            <a:ext cx="8596668" cy="6059867"/>
          </a:xfrm>
        </p:spPr>
        <p:txBody>
          <a:bodyPr>
            <a:normAutofit fontScale="92500" lnSpcReduction="20000"/>
          </a:bodyPr>
          <a:lstStyle/>
          <a:p>
            <a:pPr marL="0" indent="0">
              <a:buNone/>
            </a:pPr>
            <a:r>
              <a:rPr lang="en-US" sz="2000" b="1" dirty="0"/>
              <a:t>Top-Selling Products:</a:t>
            </a:r>
          </a:p>
          <a:p>
            <a:r>
              <a:rPr lang="en-US" sz="2000" dirty="0"/>
              <a:t>A bar chart displays the total sales for each of the four products: Product 1, Product 2, Product 3, and Product 4.</a:t>
            </a:r>
          </a:p>
          <a:p>
            <a:r>
              <a:rPr lang="en-US" sz="2000" dirty="0"/>
              <a:t>This visualization allows you to quickly identify which product is the top-seller based on total sales.</a:t>
            </a:r>
          </a:p>
          <a:p>
            <a:pPr marL="0" indent="0">
              <a:buNone/>
            </a:pPr>
            <a:r>
              <a:rPr lang="en-US" sz="2000" b="1" dirty="0"/>
              <a:t>Sales Trends Over Time:</a:t>
            </a:r>
          </a:p>
          <a:p>
            <a:r>
              <a:rPr lang="en-US" sz="2000" dirty="0"/>
              <a:t>A line chart shows the sales trends over time for each of the four products.</a:t>
            </a:r>
          </a:p>
          <a:p>
            <a:r>
              <a:rPr lang="en-US" sz="2000" dirty="0"/>
              <a:t>The x-axis represents dates, and the y-axis represents sales amounts.</a:t>
            </a:r>
          </a:p>
          <a:p>
            <a:r>
              <a:rPr lang="en-US" sz="2000" dirty="0"/>
              <a:t>This visualization provides insights into how sales of each product have evolved over the given time period.</a:t>
            </a:r>
          </a:p>
          <a:p>
            <a:pPr marL="0" indent="0">
              <a:buNone/>
            </a:pPr>
            <a:r>
              <a:rPr lang="en-US" sz="2000" b="1" dirty="0"/>
              <a:t>Customer Preferences Correlation:</a:t>
            </a:r>
          </a:p>
          <a:p>
            <a:r>
              <a:rPr lang="en-US" sz="2000" dirty="0"/>
              <a:t>A heatmap illustrates the correlation between customer preferences for the four product categories: Preference 1, Preference 2, Preference 3, and Preference 4.</a:t>
            </a:r>
          </a:p>
          <a:p>
            <a:r>
              <a:rPr lang="en-US" sz="2000" dirty="0"/>
              <a:t>The colors in the heatmap and the annotated values indicate the strength and direction of the correlations.</a:t>
            </a:r>
          </a:p>
          <a:p>
            <a:r>
              <a:rPr lang="en-US" sz="2000" dirty="0"/>
              <a:t>This visualization helps you understand the relationships between customer preferences and identifies any patterns or trends.</a:t>
            </a:r>
          </a:p>
        </p:txBody>
      </p:sp>
      <p:sp>
        <p:nvSpPr>
          <p:cNvPr id="5" name="Title 1">
            <a:extLst>
              <a:ext uri="{FF2B5EF4-FFF2-40B4-BE49-F238E27FC236}">
                <a16:creationId xmlns:a16="http://schemas.microsoft.com/office/drawing/2014/main" id="{A67DD6EB-98D6-4CEE-9A4C-5D1D062B75CA}"/>
              </a:ext>
            </a:extLst>
          </p:cNvPr>
          <p:cNvSpPr txBox="1">
            <a:spLocks/>
          </p:cNvSpPr>
          <p:nvPr/>
        </p:nvSpPr>
        <p:spPr>
          <a:xfrm>
            <a:off x="548640" y="2990088"/>
            <a:ext cx="8524194" cy="13451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IN" dirty="0"/>
            </a:br>
            <a:endParaRPr lang="en-IN" dirty="0"/>
          </a:p>
        </p:txBody>
      </p:sp>
    </p:spTree>
    <p:extLst>
      <p:ext uri="{BB962C8B-B14F-4D97-AF65-F5344CB8AC3E}">
        <p14:creationId xmlns:p14="http://schemas.microsoft.com/office/powerpoint/2010/main" val="58691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3485" y="217716"/>
            <a:ext cx="8374743" cy="7540526"/>
          </a:xfrm>
          <a:prstGeom prst="rect">
            <a:avLst/>
          </a:prstGeom>
          <a:noFill/>
        </p:spPr>
        <p:txBody>
          <a:bodyPr wrap="square" rtlCol="0">
            <a:spAutoFit/>
          </a:bodyPr>
          <a:lstStyle/>
          <a:p>
            <a:r>
              <a:rPr lang="en-US" dirty="0"/>
              <a:t>1. </a:t>
            </a:r>
            <a:r>
              <a:rPr lang="en-US" b="1" dirty="0"/>
              <a:t>Import Necessary Libraries:</a:t>
            </a:r>
          </a:p>
          <a:p>
            <a:r>
              <a:rPr lang="en-US" dirty="0"/>
              <a:t>	We start by importing the required Python libraries: Pandas for data manipulation and Matplotlib for data visualization. </a:t>
            </a:r>
          </a:p>
          <a:p>
            <a:r>
              <a:rPr lang="en-US" dirty="0"/>
              <a:t>2. </a:t>
            </a:r>
            <a:r>
              <a:rPr lang="en-US" b="1" dirty="0"/>
              <a:t>Read the Dataset:</a:t>
            </a:r>
          </a:p>
          <a:p>
            <a:r>
              <a:rPr lang="en-US" dirty="0"/>
              <a:t>   - We read the dataset from a CSV file. You should replace `’statsfinal.csv'` with the actual file path where your dataset is located.</a:t>
            </a:r>
          </a:p>
          <a:p>
            <a:endParaRPr lang="en-IN" dirty="0"/>
          </a:p>
          <a:p>
            <a:r>
              <a:rPr lang="en-IN" b="1" dirty="0"/>
              <a:t>Program:</a:t>
            </a:r>
          </a:p>
          <a:p>
            <a:endParaRPr lang="en-US" sz="1600" dirty="0"/>
          </a:p>
          <a:p>
            <a:r>
              <a:rPr lang="en-US" dirty="0"/>
              <a:t>import pandas as pd</a:t>
            </a:r>
          </a:p>
          <a:p>
            <a:r>
              <a:rPr lang="en-US" dirty="0"/>
              <a:t>import </a:t>
            </a:r>
            <a:r>
              <a:rPr lang="en-US" dirty="0" err="1"/>
              <a:t>matplotlib.pyplot</a:t>
            </a:r>
            <a:r>
              <a:rPr lang="en-US" dirty="0"/>
              <a:t> as </a:t>
            </a:r>
            <a:r>
              <a:rPr lang="en-US" dirty="0" err="1"/>
              <a:t>plt</a:t>
            </a:r>
            <a:endParaRPr lang="en-US" dirty="0"/>
          </a:p>
          <a:p>
            <a:r>
              <a:rPr lang="en-US" dirty="0"/>
              <a:t>import seaborn as </a:t>
            </a:r>
            <a:r>
              <a:rPr lang="en-US" dirty="0" err="1"/>
              <a:t>sns</a:t>
            </a:r>
            <a:endParaRPr lang="en-US" dirty="0"/>
          </a:p>
          <a:p>
            <a:endParaRPr lang="en-US" dirty="0"/>
          </a:p>
          <a:p>
            <a:r>
              <a:rPr lang="en-US" dirty="0"/>
              <a:t># Load the data into a </a:t>
            </a:r>
            <a:r>
              <a:rPr lang="en-US" dirty="0" err="1"/>
              <a:t>DataFrame</a:t>
            </a:r>
            <a:endParaRPr lang="en-US" dirty="0"/>
          </a:p>
          <a:p>
            <a:r>
              <a:rPr lang="en-US" dirty="0"/>
              <a:t>data = </a:t>
            </a:r>
            <a:r>
              <a:rPr lang="en-US" dirty="0" err="1"/>
              <a:t>pd.read_csv</a:t>
            </a:r>
            <a:r>
              <a:rPr lang="en-US" dirty="0"/>
              <a:t>("statsfinal.csv")</a:t>
            </a:r>
          </a:p>
          <a:p>
            <a:endParaRPr lang="en-US" dirty="0"/>
          </a:p>
          <a:p>
            <a:r>
              <a:rPr lang="en-US" dirty="0"/>
              <a:t># Convert the 'Date' column to a datetime type with error handling</a:t>
            </a:r>
          </a:p>
          <a:p>
            <a:r>
              <a:rPr lang="en-US" dirty="0"/>
              <a:t>data['Date'] = </a:t>
            </a:r>
            <a:r>
              <a:rPr lang="en-US" dirty="0" err="1"/>
              <a:t>pd.to_datetime</a:t>
            </a:r>
            <a:r>
              <a:rPr lang="en-US" dirty="0"/>
              <a:t>(data['Date'], format='%d-%m-%Y', errors='coerce')</a:t>
            </a:r>
          </a:p>
          <a:p>
            <a:endParaRPr lang="en-US" dirty="0"/>
          </a:p>
          <a:p>
            <a:r>
              <a:rPr lang="en-US" dirty="0"/>
              <a:t># Drop rows with invalid dates (</a:t>
            </a:r>
            <a:r>
              <a:rPr lang="en-US" dirty="0" err="1"/>
              <a:t>NaT</a:t>
            </a:r>
            <a:r>
              <a:rPr lang="en-US" dirty="0"/>
              <a:t>)</a:t>
            </a:r>
          </a:p>
          <a:p>
            <a:r>
              <a:rPr lang="en-US" dirty="0"/>
              <a:t>data = </a:t>
            </a:r>
            <a:r>
              <a:rPr lang="en-US" dirty="0" err="1"/>
              <a:t>data.dropna</a:t>
            </a:r>
            <a:r>
              <a:rPr lang="en-US" dirty="0"/>
              <a:t>(subset=['Date'])</a:t>
            </a:r>
          </a:p>
          <a:p>
            <a:endParaRPr lang="en-US" dirty="0"/>
          </a:p>
          <a:p>
            <a:r>
              <a:rPr lang="en-US" dirty="0"/>
              <a:t># Sort the data by date</a:t>
            </a:r>
          </a:p>
          <a:p>
            <a:r>
              <a:rPr lang="en-US" dirty="0"/>
              <a:t>data = </a:t>
            </a:r>
            <a:r>
              <a:rPr lang="en-US" dirty="0" err="1"/>
              <a:t>data.sort_values</a:t>
            </a:r>
            <a:r>
              <a:rPr lang="en-US" dirty="0"/>
              <a:t>(by='Date')</a:t>
            </a:r>
          </a:p>
          <a:p>
            <a:endParaRPr lang="en-US" dirty="0"/>
          </a:p>
          <a:p>
            <a:endParaRPr lang="en-US" dirty="0"/>
          </a:p>
          <a:p>
            <a:endParaRPr lang="en-US" dirty="0"/>
          </a:p>
        </p:txBody>
      </p:sp>
    </p:spTree>
    <p:extLst>
      <p:ext uri="{BB962C8B-B14F-4D97-AF65-F5344CB8AC3E}">
        <p14:creationId xmlns:p14="http://schemas.microsoft.com/office/powerpoint/2010/main" val="181509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01780" y="0"/>
            <a:ext cx="9114972" cy="7232749"/>
          </a:xfrm>
          <a:prstGeom prst="rect">
            <a:avLst/>
          </a:prstGeom>
          <a:noFill/>
        </p:spPr>
        <p:txBody>
          <a:bodyPr wrap="square" rtlCol="0">
            <a:spAutoFit/>
          </a:bodyPr>
          <a:lstStyle/>
          <a:p>
            <a:r>
              <a:rPr lang="en-US" sz="1600" b="1" dirty="0"/>
              <a:t># Top-Selling Products</a:t>
            </a:r>
          </a:p>
          <a:p>
            <a:r>
              <a:rPr lang="en-US" sz="1600" dirty="0" err="1"/>
              <a:t>top_products</a:t>
            </a:r>
            <a:r>
              <a:rPr lang="en-US" sz="1600" dirty="0"/>
              <a:t> = data[['Q-P1', 'Q-P2', 'Q-P3', 'Q-P4']]</a:t>
            </a:r>
          </a:p>
          <a:p>
            <a:r>
              <a:rPr lang="en-US" sz="1600" dirty="0" err="1"/>
              <a:t>top_products.columns</a:t>
            </a:r>
            <a:r>
              <a:rPr lang="en-US" sz="1600" dirty="0"/>
              <a:t> = ['Product 1', 'Product 2', 'Product 3', 'Product 4']</a:t>
            </a:r>
          </a:p>
          <a:p>
            <a:r>
              <a:rPr lang="en-US" sz="1600" dirty="0" err="1"/>
              <a:t>top_products_sum</a:t>
            </a:r>
            <a:r>
              <a:rPr lang="en-US" sz="1600" dirty="0"/>
              <a:t> = </a:t>
            </a:r>
            <a:r>
              <a:rPr lang="en-US" sz="1600" dirty="0" err="1"/>
              <a:t>top_products.sum</a:t>
            </a:r>
            <a:r>
              <a:rPr lang="en-US" sz="1600" dirty="0"/>
              <a:t>()</a:t>
            </a:r>
          </a:p>
          <a:p>
            <a:r>
              <a:rPr lang="en-US" sz="1600" dirty="0" err="1"/>
              <a:t>top_products_sum.plot</a:t>
            </a:r>
            <a:r>
              <a:rPr lang="en-US" sz="1600" dirty="0"/>
              <a:t>(kind='bar', </a:t>
            </a:r>
            <a:r>
              <a:rPr lang="en-US" sz="1600" dirty="0" err="1"/>
              <a:t>figsize</a:t>
            </a:r>
            <a:r>
              <a:rPr lang="en-US" sz="1600" dirty="0"/>
              <a:t>=(10, 5))</a:t>
            </a:r>
          </a:p>
          <a:p>
            <a:r>
              <a:rPr lang="en-US" sz="1600" dirty="0" err="1"/>
              <a:t>plt.title</a:t>
            </a:r>
            <a:r>
              <a:rPr lang="en-US" sz="1600" dirty="0"/>
              <a:t>('Top-Selling Products')</a:t>
            </a:r>
          </a:p>
          <a:p>
            <a:r>
              <a:rPr lang="en-US" sz="1600" dirty="0" err="1"/>
              <a:t>plt.xlabel</a:t>
            </a:r>
            <a:r>
              <a:rPr lang="en-US" sz="1600" dirty="0"/>
              <a:t>('Products')</a:t>
            </a:r>
          </a:p>
          <a:p>
            <a:r>
              <a:rPr lang="en-US" sz="1600" dirty="0" err="1"/>
              <a:t>plt.ylabel</a:t>
            </a:r>
            <a:r>
              <a:rPr lang="en-US" sz="1600" dirty="0"/>
              <a:t>('Total Sales')</a:t>
            </a:r>
          </a:p>
          <a:p>
            <a:r>
              <a:rPr lang="en-US" sz="1600" dirty="0" err="1"/>
              <a:t>plt.show</a:t>
            </a:r>
            <a:r>
              <a:rPr lang="en-US" sz="1600" dirty="0"/>
              <a:t>()</a:t>
            </a:r>
          </a:p>
          <a:p>
            <a:endParaRPr lang="en-US" sz="1600" dirty="0"/>
          </a:p>
          <a:p>
            <a:r>
              <a:rPr lang="en-US" sz="1600" b="1" dirty="0"/>
              <a:t># Sales Trends</a:t>
            </a:r>
          </a:p>
          <a:p>
            <a:r>
              <a:rPr lang="en-US" sz="1600" dirty="0" err="1"/>
              <a:t>data.set_index</a:t>
            </a:r>
            <a:r>
              <a:rPr lang="en-US" sz="1600" dirty="0"/>
              <a:t>('Date', </a:t>
            </a:r>
            <a:r>
              <a:rPr lang="en-US" sz="1600" dirty="0" err="1"/>
              <a:t>inplace</a:t>
            </a:r>
            <a:r>
              <a:rPr lang="en-US" sz="1600" dirty="0"/>
              <a:t>=True)</a:t>
            </a:r>
          </a:p>
          <a:p>
            <a:r>
              <a:rPr lang="en-US" sz="1600" dirty="0" err="1"/>
              <a:t>sales_trends</a:t>
            </a:r>
            <a:r>
              <a:rPr lang="en-US" sz="1600" dirty="0"/>
              <a:t> = data[['S-P1', 'S-P2', 'S-P3', 'S-P4']]</a:t>
            </a:r>
          </a:p>
          <a:p>
            <a:r>
              <a:rPr lang="en-US" sz="1600" dirty="0" err="1"/>
              <a:t>sales_trends.plot</a:t>
            </a:r>
            <a:r>
              <a:rPr lang="en-US" sz="1600" dirty="0"/>
              <a:t>(</a:t>
            </a:r>
            <a:r>
              <a:rPr lang="en-US" sz="1600" dirty="0" err="1"/>
              <a:t>figsize</a:t>
            </a:r>
            <a:r>
              <a:rPr lang="en-US" sz="1600" dirty="0"/>
              <a:t>=(12, 6))</a:t>
            </a:r>
          </a:p>
          <a:p>
            <a:r>
              <a:rPr lang="en-US" sz="1600" dirty="0" err="1"/>
              <a:t>plt.title</a:t>
            </a:r>
            <a:r>
              <a:rPr lang="en-US" sz="1600" dirty="0"/>
              <a:t> ('Sales Trends Over Time')</a:t>
            </a:r>
          </a:p>
          <a:p>
            <a:r>
              <a:rPr lang="en-US" sz="1600" dirty="0" err="1"/>
              <a:t>plt.xlabel</a:t>
            </a:r>
            <a:r>
              <a:rPr lang="en-US" sz="1600" dirty="0"/>
              <a:t>('Date')</a:t>
            </a:r>
          </a:p>
          <a:p>
            <a:r>
              <a:rPr lang="en-US" sz="1600" dirty="0" err="1"/>
              <a:t>plt.ylabel</a:t>
            </a:r>
            <a:r>
              <a:rPr lang="en-US" sz="1600" dirty="0"/>
              <a:t>('Sales Amount')</a:t>
            </a:r>
          </a:p>
          <a:p>
            <a:r>
              <a:rPr lang="en-US" sz="1600" dirty="0" err="1"/>
              <a:t>plt.legend</a:t>
            </a:r>
            <a:r>
              <a:rPr lang="en-US" sz="1600" dirty="0"/>
              <a:t>(title='Products', labels=['Product 1', 'Product 2', 'Product 3', 'Product 4'])</a:t>
            </a:r>
          </a:p>
          <a:p>
            <a:r>
              <a:rPr lang="en-US" sz="1600" dirty="0" err="1"/>
              <a:t>plt.show</a:t>
            </a:r>
            <a:r>
              <a:rPr lang="en-US" sz="1600" dirty="0"/>
              <a:t>()</a:t>
            </a:r>
          </a:p>
          <a:p>
            <a:endParaRPr lang="en-US" sz="1600" b="1" dirty="0"/>
          </a:p>
          <a:p>
            <a:r>
              <a:rPr lang="en-US" sz="1600" b="1" dirty="0"/>
              <a:t># Customer Preferences</a:t>
            </a:r>
          </a:p>
          <a:p>
            <a:r>
              <a:rPr lang="en-US" sz="1600" dirty="0" err="1"/>
              <a:t>customer_preferences</a:t>
            </a:r>
            <a:r>
              <a:rPr lang="en-US" sz="1600" dirty="0"/>
              <a:t> = data[['S-P1', 'S-P2', 'S-P3', 'S-P4']]</a:t>
            </a:r>
          </a:p>
          <a:p>
            <a:r>
              <a:rPr lang="en-US" sz="1600" dirty="0" err="1"/>
              <a:t>customer_preferences.columns</a:t>
            </a:r>
            <a:r>
              <a:rPr lang="en-US" sz="1600" dirty="0"/>
              <a:t> = ['Preference 1', 'Preference 2', 'Preference 3', 'Preference 4']</a:t>
            </a:r>
          </a:p>
          <a:p>
            <a:r>
              <a:rPr lang="en-US" sz="1600" dirty="0" err="1"/>
              <a:t>customer_corr</a:t>
            </a:r>
            <a:r>
              <a:rPr lang="en-US" sz="1600" dirty="0"/>
              <a:t> = </a:t>
            </a:r>
            <a:r>
              <a:rPr lang="en-US" sz="1600" dirty="0" err="1"/>
              <a:t>customer_preferences.corr</a:t>
            </a:r>
            <a:r>
              <a:rPr lang="en-US" sz="1600" dirty="0"/>
              <a:t>()</a:t>
            </a:r>
          </a:p>
          <a:p>
            <a:r>
              <a:rPr lang="en-US" sz="1600" dirty="0" err="1"/>
              <a:t>plt.figure</a:t>
            </a:r>
            <a:r>
              <a:rPr lang="en-US" sz="1600" dirty="0"/>
              <a:t>(</a:t>
            </a:r>
            <a:r>
              <a:rPr lang="en-US" sz="1600" dirty="0" err="1"/>
              <a:t>figsize</a:t>
            </a:r>
            <a:r>
              <a:rPr lang="en-US" sz="1600" dirty="0"/>
              <a:t>=(8, 6))</a:t>
            </a:r>
          </a:p>
          <a:p>
            <a:r>
              <a:rPr lang="en-US" sz="1600" dirty="0" err="1"/>
              <a:t>sns.heatmap</a:t>
            </a:r>
            <a:r>
              <a:rPr lang="en-US" sz="1600" dirty="0"/>
              <a:t>(</a:t>
            </a:r>
            <a:r>
              <a:rPr lang="en-US" sz="1600" dirty="0" err="1"/>
              <a:t>customer_corr</a:t>
            </a:r>
            <a:r>
              <a:rPr lang="en-US" sz="1600" dirty="0"/>
              <a:t>, </a:t>
            </a:r>
            <a:r>
              <a:rPr lang="en-US" sz="1600" dirty="0" err="1"/>
              <a:t>annot</a:t>
            </a:r>
            <a:r>
              <a:rPr lang="en-US" sz="1600" dirty="0"/>
              <a:t>=True, </a:t>
            </a:r>
            <a:r>
              <a:rPr lang="en-US" sz="1600" dirty="0" err="1"/>
              <a:t>cmap</a:t>
            </a:r>
            <a:r>
              <a:rPr lang="en-US" sz="1600" dirty="0"/>
              <a:t>='</a:t>
            </a:r>
            <a:r>
              <a:rPr lang="en-US" sz="1600" dirty="0" err="1"/>
              <a:t>coolwarm</a:t>
            </a:r>
            <a:r>
              <a:rPr lang="en-US" sz="1600" dirty="0"/>
              <a:t>', linewidths=0.5)</a:t>
            </a:r>
          </a:p>
          <a:p>
            <a:r>
              <a:rPr lang="en-US" sz="1600" dirty="0" err="1"/>
              <a:t>plt.title</a:t>
            </a:r>
            <a:r>
              <a:rPr lang="en-US" sz="1600" dirty="0"/>
              <a:t>('Customer Preferences Correlation')</a:t>
            </a:r>
          </a:p>
          <a:p>
            <a:r>
              <a:rPr lang="en-US" sz="1600" dirty="0" err="1"/>
              <a:t>plt.show</a:t>
            </a:r>
            <a:r>
              <a:rPr lang="en-US" sz="1600" dirty="0"/>
              <a:t>()</a:t>
            </a:r>
          </a:p>
          <a:p>
            <a:endParaRPr lang="en-US" sz="1600" dirty="0"/>
          </a:p>
        </p:txBody>
      </p:sp>
    </p:spTree>
    <p:extLst>
      <p:ext uri="{BB962C8B-B14F-4D97-AF65-F5344CB8AC3E}">
        <p14:creationId xmlns:p14="http://schemas.microsoft.com/office/powerpoint/2010/main" val="2526396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78971" y="275772"/>
            <a:ext cx="7141029" cy="584775"/>
          </a:xfrm>
          <a:prstGeom prst="rect">
            <a:avLst/>
          </a:prstGeom>
          <a:noFill/>
        </p:spPr>
        <p:txBody>
          <a:bodyPr wrap="square" rtlCol="0">
            <a:spAutoFit/>
          </a:bodyPr>
          <a:lstStyle/>
          <a:p>
            <a:endParaRPr lang="en-IN" sz="1600" dirty="0"/>
          </a:p>
          <a:p>
            <a:r>
              <a:rPr lang="en-IN" sz="1600" b="1" dirty="0"/>
              <a:t>OUTPUT:</a:t>
            </a:r>
            <a:endParaRPr lang="en-US" sz="1600" b="1" dirty="0"/>
          </a:p>
        </p:txBody>
      </p:sp>
      <p:pic>
        <p:nvPicPr>
          <p:cNvPr id="10" name="Picture 9" descr="Figure_4.png"/>
          <p:cNvPicPr>
            <a:picLocks noChangeAspect="1"/>
          </p:cNvPicPr>
          <p:nvPr/>
        </p:nvPicPr>
        <p:blipFill>
          <a:blip r:embed="rId2"/>
          <a:stretch>
            <a:fillRect/>
          </a:stretch>
        </p:blipFill>
        <p:spPr>
          <a:xfrm>
            <a:off x="597040" y="1333242"/>
            <a:ext cx="8559400" cy="3780972"/>
          </a:xfrm>
          <a:prstGeom prst="rect">
            <a:avLst/>
          </a:prstGeom>
        </p:spPr>
      </p:pic>
    </p:spTree>
    <p:extLst>
      <p:ext uri="{BB962C8B-B14F-4D97-AF65-F5344CB8AC3E}">
        <p14:creationId xmlns:p14="http://schemas.microsoft.com/office/powerpoint/2010/main" val="2052671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blue rectangular bars&#10;&#10;Description automatically generated with medium confidence">
            <a:extLst>
              <a:ext uri="{FF2B5EF4-FFF2-40B4-BE49-F238E27FC236}">
                <a16:creationId xmlns:a16="http://schemas.microsoft.com/office/drawing/2014/main" id="{8A974A48-E9EE-1DA2-7304-BA11F4BFD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087" y="735096"/>
            <a:ext cx="9525825" cy="5387807"/>
          </a:xfrm>
          <a:prstGeom prst="rect">
            <a:avLst/>
          </a:prstGeom>
        </p:spPr>
      </p:pic>
    </p:spTree>
    <p:extLst>
      <p:ext uri="{BB962C8B-B14F-4D97-AF65-F5344CB8AC3E}">
        <p14:creationId xmlns:p14="http://schemas.microsoft.com/office/powerpoint/2010/main" val="29556494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151</TotalTime>
  <Words>832</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PRODUCT SALES ANALYSIS</vt:lpstr>
      <vt:lpstr>ABSTRACT</vt:lpstr>
      <vt:lpstr>OBJECTIVES</vt:lpstr>
      <vt:lpstr>PowerPoint Presentation</vt:lpstr>
      <vt:lpstr>Visualization </vt:lpstr>
      <vt:lpstr>PowerPoint Presentation</vt:lpstr>
      <vt:lpstr>PowerPoint Presentation</vt:lpstr>
      <vt:lpstr>PowerPoint Presentation</vt:lpstr>
      <vt:lpstr>PowerPoint Presentation</vt:lpstr>
      <vt:lpstr>PowerPoint Presentation</vt:lpstr>
      <vt:lpstr>PowerPoint Presentation</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SALES ANALYSIS</dc:title>
  <dc:creator>HI</dc:creator>
  <cp:lastModifiedBy>vishnu k</cp:lastModifiedBy>
  <cp:revision>21</cp:revision>
  <dcterms:created xsi:type="dcterms:W3CDTF">2023-09-29T13:27:09Z</dcterms:created>
  <dcterms:modified xsi:type="dcterms:W3CDTF">2023-10-26T18:25:33Z</dcterms:modified>
</cp:coreProperties>
</file>