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80" r:id="rId2"/>
    <p:sldId id="366" r:id="rId3"/>
    <p:sldId id="380" r:id="rId4"/>
    <p:sldId id="383" r:id="rId5"/>
    <p:sldId id="384" r:id="rId6"/>
    <p:sldId id="401" r:id="rId7"/>
    <p:sldId id="385" r:id="rId8"/>
    <p:sldId id="386" r:id="rId9"/>
    <p:sldId id="387" r:id="rId10"/>
    <p:sldId id="388" r:id="rId11"/>
    <p:sldId id="400" r:id="rId12"/>
    <p:sldId id="389" r:id="rId13"/>
    <p:sldId id="390" r:id="rId14"/>
    <p:sldId id="403" r:id="rId15"/>
    <p:sldId id="391" r:id="rId16"/>
    <p:sldId id="404" r:id="rId17"/>
    <p:sldId id="405" r:id="rId18"/>
    <p:sldId id="392" r:id="rId19"/>
    <p:sldId id="406" r:id="rId20"/>
    <p:sldId id="393" r:id="rId21"/>
    <p:sldId id="394" r:id="rId22"/>
    <p:sldId id="398" r:id="rId23"/>
    <p:sldId id="395" r:id="rId24"/>
    <p:sldId id="397" r:id="rId25"/>
    <p:sldId id="399"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4346" autoAdjust="0"/>
  </p:normalViewPr>
  <p:slideViewPr>
    <p:cSldViewPr>
      <p:cViewPr varScale="1">
        <p:scale>
          <a:sx n="72" d="100"/>
          <a:sy n="72" d="100"/>
        </p:scale>
        <p:origin x="121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704"/>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3007096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2419009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1789443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62020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1456856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3675185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a:p>
        </p:txBody>
      </p:sp>
    </p:spTree>
    <p:extLst>
      <p:ext uri="{BB962C8B-B14F-4D97-AF65-F5344CB8AC3E}">
        <p14:creationId xmlns:p14="http://schemas.microsoft.com/office/powerpoint/2010/main" val="142284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a:p>
        </p:txBody>
      </p:sp>
    </p:spTree>
    <p:extLst>
      <p:ext uri="{BB962C8B-B14F-4D97-AF65-F5344CB8AC3E}">
        <p14:creationId xmlns:p14="http://schemas.microsoft.com/office/powerpoint/2010/main" val="3174625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23</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25</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26</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01739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1762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8.jpe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12.jpe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8" Type="http://schemas.openxmlformats.org/officeDocument/2006/relationships/hyperlink" Target="https://ieeexplore.ieee.org/document/10346663/" TargetMode="External"/><Relationship Id="rId13" Type="http://schemas.openxmlformats.org/officeDocument/2006/relationships/hyperlink" Target="https://ieeexplore.ieee.org/xpl/conhome/10346237/proceeding" TargetMode="External"/><Relationship Id="rId3" Type="http://schemas.openxmlformats.org/officeDocument/2006/relationships/notesSlide" Target="../notesSlides/notesSlide22.xml"/><Relationship Id="rId7" Type="http://schemas.openxmlformats.org/officeDocument/2006/relationships/hyperlink" Target="https://ieeexplore.ieee.org/xpl/conhome/9823959/proceeding" TargetMode="External"/><Relationship Id="rId12" Type="http://schemas.openxmlformats.org/officeDocument/2006/relationships/hyperlink" Target="https://ieeexplore.ieee.org/author/37090046708"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ieeexplore.ieee.org/author/37085446067" TargetMode="External"/><Relationship Id="rId11" Type="http://schemas.openxmlformats.org/officeDocument/2006/relationships/hyperlink" Target="https://ieeexplore.ieee.org/author/37089377200" TargetMode="External"/><Relationship Id="rId5" Type="http://schemas.openxmlformats.org/officeDocument/2006/relationships/hyperlink" Target="https://ieeexplore.ieee.org/author/37089459449" TargetMode="External"/><Relationship Id="rId10" Type="http://schemas.openxmlformats.org/officeDocument/2006/relationships/hyperlink" Target="https://ieeexplore.ieee.org/author/37085591197" TargetMode="External"/><Relationship Id="rId4" Type="http://schemas.openxmlformats.org/officeDocument/2006/relationships/hyperlink" Target="https://ieeexplore.ieee.org/document/9823972/" TargetMode="External"/><Relationship Id="rId9" Type="http://schemas.openxmlformats.org/officeDocument/2006/relationships/hyperlink" Target="https://ieeexplore.ieee.org/author/630176790763085"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hyperlink" Target="https://docs.uipath.com/activities/other/latest/productivity/send-mail" TargetMode="External"/><Relationship Id="rId5" Type="http://schemas.openxmlformats.org/officeDocument/2006/relationships/hyperlink" Target="https://docs.uipath.com/studio/standalone/2023.10/user-guide/about-data-scraping" TargetMode="External"/><Relationship Id="rId4" Type="http://schemas.openxmlformats.org/officeDocument/2006/relationships/hyperlink" Target="https://docs.uipath.com/studio/standalone/2023.10/user-guide/flowchart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72010" y="986564"/>
            <a:ext cx="9216010" cy="5456757"/>
            <a:chOff x="-72010" y="986564"/>
            <a:chExt cx="9216010" cy="5456757"/>
          </a:xfrm>
        </p:grpSpPr>
        <p:sp>
          <p:nvSpPr>
            <p:cNvPr id="22" name="TextBox 21"/>
            <p:cNvSpPr txBox="1"/>
            <p:nvPr/>
          </p:nvSpPr>
          <p:spPr>
            <a:xfrm>
              <a:off x="177781" y="4812105"/>
              <a:ext cx="6950503" cy="1631216"/>
            </a:xfrm>
            <a:prstGeom prst="rect">
              <a:avLst/>
            </a:prstGeom>
            <a:noFill/>
          </p:spPr>
          <p:txBody>
            <a:bodyPr wrap="square" rtlCol="0">
              <a:spAutoFit/>
            </a:bodyPr>
            <a:lstStyle/>
            <a:p>
              <a:r>
                <a:rPr lang="en-US" sz="2000" b="1" dirty="0"/>
                <a:t>Your Register No: 220701121</a:t>
              </a:r>
            </a:p>
            <a:p>
              <a:r>
                <a:rPr lang="en-US" sz="2000" b="1" dirty="0"/>
                <a:t>Name : </a:t>
              </a:r>
              <a:r>
                <a:rPr lang="en-US" sz="2000" b="1" dirty="0" err="1"/>
                <a:t>Kavibalan</a:t>
              </a:r>
              <a:r>
                <a:rPr lang="en-US" sz="2000" b="1" dirty="0"/>
                <a:t> P</a:t>
              </a:r>
            </a:p>
            <a:p>
              <a:r>
                <a:rPr lang="en-US" sz="2000" b="1" dirty="0"/>
                <a:t>Guide Name: Mrs. J. Jinu Sophia </a:t>
              </a:r>
            </a:p>
            <a:p>
              <a:r>
                <a:rPr lang="en-US" sz="2000" b="1" dirty="0"/>
                <a:t>Designation and Department: Assistant Professor (SG) &amp;CSE</a:t>
              </a:r>
            </a:p>
            <a:p>
              <a:r>
                <a:rPr lang="en-US" sz="2000" b="1" dirty="0"/>
                <a:t>                                                      </a:t>
              </a:r>
            </a:p>
          </p:txBody>
        </p:sp>
        <p:grpSp>
          <p:nvGrpSpPr>
            <p:cNvPr id="43" name="Group 42"/>
            <p:cNvGrpSpPr/>
            <p:nvPr/>
          </p:nvGrpSpPr>
          <p:grpSpPr>
            <a:xfrm>
              <a:off x="-72010" y="986564"/>
              <a:ext cx="9216010" cy="3628907"/>
              <a:chOff x="-72010" y="986564"/>
              <a:chExt cx="9216010"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0" y="986564"/>
                <a:ext cx="4014973" cy="1075928"/>
                <a:chOff x="0" y="1011603"/>
                <a:chExt cx="5278947" cy="1075928"/>
              </a:xfrm>
            </p:grpSpPr>
            <p:sp>
              <p:nvSpPr>
                <p:cNvPr id="51" name="Pentagon 50"/>
                <p:cNvSpPr/>
                <p:nvPr/>
              </p:nvSpPr>
              <p:spPr>
                <a:xfrm>
                  <a:off x="0"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72010" y="2044684"/>
                <a:ext cx="5815987" cy="2001638"/>
              </a:xfrm>
              <a:prstGeom prst="rect">
                <a:avLst/>
              </a:prstGeom>
              <a:noFill/>
            </p:spPr>
            <p:txBody>
              <a:bodyPr wrap="square" rtlCol="0">
                <a:spAutoFit/>
              </a:bodyPr>
              <a:lstStyle/>
              <a:p>
                <a:pPr marL="0" indent="0">
                  <a:lnSpc>
                    <a:spcPts val="7700"/>
                  </a:lnSpc>
                  <a:buNone/>
                </a:pPr>
                <a:r>
                  <a:rPr lang="en-US" sz="5400" dirty="0">
                    <a:solidFill>
                      <a:srgbClr val="F3F3F2"/>
                    </a:solidFill>
                    <a:latin typeface="IBM Plex Sans Medium" pitchFamily="34" charset="0"/>
                  </a:rPr>
                  <a:t>Smart Automated</a:t>
                </a:r>
              </a:p>
              <a:p>
                <a:pPr marL="0" indent="0">
                  <a:lnSpc>
                    <a:spcPts val="7700"/>
                  </a:lnSpc>
                  <a:buNone/>
                </a:pPr>
                <a:r>
                  <a:rPr lang="en-US" sz="5400" dirty="0">
                    <a:solidFill>
                      <a:srgbClr val="F3F3F2"/>
                    </a:solidFill>
                    <a:latin typeface="IBM Plex Sans Medium" pitchFamily="34" charset="0"/>
                  </a:rPr>
                  <a:t>Letter Generator</a:t>
                </a:r>
                <a:endParaRPr lang="en-US" sz="5400" dirty="0"/>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a:xfrm>
            <a:off x="81570" y="990600"/>
            <a:ext cx="8763000" cy="5334000"/>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1: Candidate Data Processing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Short Description: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module is responsible for reading the candidate data from an Excel sheet, identifying candidates with the "Hired" status, and extracting relevant details (e.g., Name, Email, and Role). It ensures accurate data validation and segregation for subsequent processes.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DFD / Activity Diagram:</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Level 0 DFD:</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Excel Sheet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 Filter candidates with "Hired" status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Validated candidate list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p>
        </p:txBody>
      </p:sp>
      <p:pic>
        <p:nvPicPr>
          <p:cNvPr id="1026" name="Picture 2">
            <a:extLst>
              <a:ext uri="{FF2B5EF4-FFF2-40B4-BE49-F238E27FC236}">
                <a16:creationId xmlns:a16="http://schemas.microsoft.com/office/drawing/2014/main" id="{B2BE497D-E0ED-0BF0-0093-02BE9A543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163" y="2852936"/>
            <a:ext cx="4971407" cy="313884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8450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6DEA7F2-A51B-6872-C8CA-5A56F199F9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597" y="3104964"/>
            <a:ext cx="5603471" cy="28443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normAutofit/>
          </a:bodyPr>
          <a:lstStyle/>
          <a:p>
            <a:pPr marL="0" marR="0" indent="0" algn="l" rtl="0" eaLnBrk="0" fontAlgn="base" latinLnBrk="0" hangingPunct="0">
              <a:lnSpc>
                <a:spcPct val="170000"/>
              </a:lnSpc>
              <a:spcBef>
                <a:spcPts val="0"/>
              </a:spcBef>
              <a:spcAft>
                <a:spcPts val="0"/>
              </a:spcAft>
            </a:pPr>
            <a:r>
              <a:rPr lang="en-US" sz="1500" b="1" i="0" kern="1200" baseline="0" dirty="0">
                <a:ln>
                  <a:noFill/>
                </a:ln>
                <a:solidFill>
                  <a:srgbClr val="000000"/>
                </a:solidFill>
                <a:effectLst/>
                <a:latin typeface="Times New Roman" panose="02020603050405020304" pitchFamily="18" charset="0"/>
                <a:ea typeface="+mn-ea"/>
              </a:rPr>
              <a:t>Module 2: Offer Letter Generation and Emailing</a:t>
            </a:r>
            <a:endParaRPr lang="en-IN" sz="1500" dirty="0">
              <a:effectLst/>
              <a:latin typeface="Times New Roman" panose="02020603050405020304" pitchFamily="18" charset="0"/>
            </a:endParaRPr>
          </a:p>
          <a:p>
            <a:pPr marL="0" marR="0" indent="0" algn="l" rtl="0" eaLnBrk="0" fontAlgn="base" latinLnBrk="0" hangingPunct="0">
              <a:lnSpc>
                <a:spcPct val="170000"/>
              </a:lnSpc>
              <a:spcBef>
                <a:spcPts val="0"/>
              </a:spcBef>
              <a:spcAft>
                <a:spcPts val="0"/>
              </a:spcAft>
            </a:pPr>
            <a:r>
              <a:rPr lang="en-US" sz="1500" b="1" i="0" kern="1200" baseline="0" dirty="0">
                <a:ln>
                  <a:noFill/>
                </a:ln>
                <a:solidFill>
                  <a:srgbClr val="000000"/>
                </a:solidFill>
                <a:effectLst/>
                <a:latin typeface="Times New Roman" panose="02020603050405020304" pitchFamily="18" charset="0"/>
                <a:ea typeface="+mn-ea"/>
              </a:rPr>
              <a:t>Short Description:</a:t>
            </a:r>
            <a:endParaRPr lang="en-IN" sz="1500" dirty="0">
              <a:effectLst/>
              <a:latin typeface="Times New Roman" panose="02020603050405020304" pitchFamily="18" charset="0"/>
            </a:endParaRPr>
          </a:p>
          <a:p>
            <a:pPr marL="0" marR="0" indent="0" algn="l" rtl="0" eaLnBrk="0" fontAlgn="base" latinLnBrk="0" hangingPunct="0">
              <a:lnSpc>
                <a:spcPct val="170000"/>
              </a:lnSpc>
              <a:spcBef>
                <a:spcPts val="0"/>
              </a:spcBef>
              <a:spcAft>
                <a:spcPts val="0"/>
              </a:spcAft>
            </a:pPr>
            <a:r>
              <a:rPr lang="en-US" sz="1500" b="0" i="0" kern="1200" baseline="0" dirty="0">
                <a:ln>
                  <a:noFill/>
                </a:ln>
                <a:solidFill>
                  <a:srgbClr val="000000"/>
                </a:solidFill>
                <a:effectLst/>
                <a:latin typeface="Times New Roman" panose="02020603050405020304" pitchFamily="18" charset="0"/>
                <a:ea typeface="+mn-ea"/>
              </a:rPr>
              <a:t>This module generates personalized offer letters for each validated candidate using pre-defined templates. The generated offer letters are sent to the candidates' email addresses via an SMTP server.</a:t>
            </a:r>
            <a:endParaRPr lang="en-IN" sz="1500" dirty="0">
              <a:effectLst/>
              <a:latin typeface="Times New Roman" panose="02020603050405020304" pitchFamily="18" charset="0"/>
            </a:endParaRPr>
          </a:p>
          <a:p>
            <a:pPr marL="0" marR="0" indent="0" algn="l" rtl="0" eaLnBrk="0" fontAlgn="base" latinLnBrk="0" hangingPunct="0">
              <a:lnSpc>
                <a:spcPct val="170000"/>
              </a:lnSpc>
              <a:spcBef>
                <a:spcPts val="0"/>
              </a:spcBef>
              <a:spcAft>
                <a:spcPts val="0"/>
              </a:spcAft>
            </a:pPr>
            <a:r>
              <a:rPr lang="en-US" sz="1500" b="1" i="0" kern="1200" baseline="0" dirty="0">
                <a:ln>
                  <a:noFill/>
                </a:ln>
                <a:solidFill>
                  <a:srgbClr val="000000"/>
                </a:solidFill>
                <a:effectLst/>
                <a:latin typeface="Times New Roman" panose="02020603050405020304" pitchFamily="18" charset="0"/>
                <a:ea typeface="+mn-ea"/>
              </a:rPr>
              <a:t>DFD / Activity Diagram:</a:t>
            </a:r>
            <a:endParaRPr lang="en-IN" sz="1500" dirty="0">
              <a:effectLst/>
              <a:latin typeface="Times New Roman" panose="02020603050405020304" pitchFamily="18" charset="0"/>
            </a:endParaRPr>
          </a:p>
          <a:p>
            <a:pPr marL="0" marR="0" indent="0" algn="l" rtl="0" eaLnBrk="0" fontAlgn="base" latinLnBrk="0" hangingPunct="0">
              <a:lnSpc>
                <a:spcPct val="170000"/>
              </a:lnSpc>
              <a:spcBef>
                <a:spcPts val="0"/>
              </a:spcBef>
              <a:spcAft>
                <a:spcPts val="0"/>
              </a:spcAft>
            </a:pPr>
            <a:r>
              <a:rPr lang="en-US" sz="1500" b="1" i="0" kern="1200" baseline="0" dirty="0">
                <a:ln>
                  <a:noFill/>
                </a:ln>
                <a:solidFill>
                  <a:srgbClr val="000000"/>
                </a:solidFill>
                <a:effectLst/>
                <a:latin typeface="Times New Roman" panose="02020603050405020304" pitchFamily="18" charset="0"/>
                <a:ea typeface="+mn-ea"/>
              </a:rPr>
              <a:t>Level 0 DFD:</a:t>
            </a:r>
            <a:endParaRPr lang="en-IN" sz="1500" dirty="0">
              <a:effectLst/>
              <a:latin typeface="Times New Roman" panose="02020603050405020304" pitchFamily="18" charset="0"/>
            </a:endParaRPr>
          </a:p>
          <a:p>
            <a:pPr marL="0" marR="0" indent="0" algn="l" rtl="0" eaLnBrk="0" fontAlgn="base" latinLnBrk="0" hangingPunct="0">
              <a:lnSpc>
                <a:spcPct val="170000"/>
              </a:lnSpc>
              <a:spcBef>
                <a:spcPts val="0"/>
              </a:spcBef>
              <a:spcAft>
                <a:spcPts val="0"/>
              </a:spcAft>
            </a:pPr>
            <a:r>
              <a:rPr lang="en-US" sz="1500" b="0" i="0" kern="1200" baseline="0" dirty="0">
                <a:ln>
                  <a:noFill/>
                </a:ln>
                <a:solidFill>
                  <a:srgbClr val="000000"/>
                </a:solidFill>
                <a:effectLst/>
                <a:latin typeface="Times New Roman" panose="02020603050405020304" pitchFamily="18" charset="0"/>
                <a:ea typeface="+mn-ea"/>
              </a:rPr>
              <a:t>Input: Validated candidate list, Offer letter template</a:t>
            </a:r>
            <a:endParaRPr lang="en-IN" sz="1500" dirty="0">
              <a:effectLst/>
              <a:latin typeface="Times New Roman" panose="02020603050405020304" pitchFamily="18" charset="0"/>
            </a:endParaRPr>
          </a:p>
          <a:p>
            <a:pPr marL="0" marR="0" indent="0" algn="l" rtl="0" eaLnBrk="0" fontAlgn="base" latinLnBrk="0" hangingPunct="0">
              <a:lnSpc>
                <a:spcPct val="170000"/>
              </a:lnSpc>
              <a:spcBef>
                <a:spcPts val="0"/>
              </a:spcBef>
              <a:spcAft>
                <a:spcPts val="0"/>
              </a:spcAft>
            </a:pPr>
            <a:r>
              <a:rPr lang="en-US" sz="1500" b="0" i="0" kern="1200" baseline="0" dirty="0">
                <a:ln>
                  <a:noFill/>
                </a:ln>
                <a:solidFill>
                  <a:srgbClr val="000000"/>
                </a:solidFill>
                <a:effectLst/>
                <a:latin typeface="Times New Roman" panose="02020603050405020304" pitchFamily="18" charset="0"/>
                <a:ea typeface="+mn-ea"/>
              </a:rPr>
              <a:t>Process: Generate offer letters and send emails</a:t>
            </a:r>
            <a:endParaRPr lang="en-IN" sz="1500" dirty="0">
              <a:effectLst/>
              <a:latin typeface="Times New Roman" panose="02020603050405020304" pitchFamily="18" charset="0"/>
            </a:endParaRPr>
          </a:p>
          <a:p>
            <a:pPr marL="0" marR="0" indent="0" algn="l" rtl="0" eaLnBrk="0" fontAlgn="base" latinLnBrk="0" hangingPunct="0">
              <a:lnSpc>
                <a:spcPct val="170000"/>
              </a:lnSpc>
              <a:spcBef>
                <a:spcPts val="0"/>
              </a:spcBef>
              <a:spcAft>
                <a:spcPts val="0"/>
              </a:spcAft>
            </a:pPr>
            <a:r>
              <a:rPr lang="en-US" sz="1500" b="0" i="0" kern="1200" baseline="0" dirty="0">
                <a:ln>
                  <a:noFill/>
                </a:ln>
                <a:solidFill>
                  <a:srgbClr val="000000"/>
                </a:solidFill>
                <a:effectLst/>
                <a:latin typeface="Times New Roman" panose="02020603050405020304" pitchFamily="18" charset="0"/>
                <a:ea typeface="+mn-ea"/>
              </a:rPr>
              <a:t>Output: Offer letters sent to candidates</a:t>
            </a:r>
            <a:endParaRPr lang="en-IN" sz="1500" dirty="0">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custDataLst>
      <p:tags r:id="rId1"/>
    </p:custDataLst>
    <p:extLst>
      <p:ext uri="{BB962C8B-B14F-4D97-AF65-F5344CB8AC3E}">
        <p14:creationId xmlns:p14="http://schemas.microsoft.com/office/powerpoint/2010/main" val="245659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Table Design</a:t>
            </a:r>
            <a:endParaRPr lang="en-IN" dirty="0">
              <a:latin typeface="+mj-lt"/>
            </a:endParaRPr>
          </a:p>
        </p:txBody>
      </p:sp>
      <p:sp>
        <p:nvSpPr>
          <p:cNvPr id="4" name="Rectangle 1">
            <a:extLst>
              <a:ext uri="{FF2B5EF4-FFF2-40B4-BE49-F238E27FC236}">
                <a16:creationId xmlns:a16="http://schemas.microsoft.com/office/drawing/2014/main" id="{22477E6A-6D29-D881-84FC-7D8A8995A551}"/>
              </a:ext>
            </a:extLst>
          </p:cNvPr>
          <p:cNvSpPr>
            <a:spLocks noGrp="1" noChangeArrowheads="1"/>
          </p:cNvSpPr>
          <p:nvPr>
            <p:ph idx="1"/>
          </p:nvPr>
        </p:nvSpPr>
        <p:spPr bwMode="auto">
          <a:xfrm>
            <a:off x="190500" y="990988"/>
            <a:ext cx="4021460" cy="5304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rPr>
              <a:t>ERD (Entity-Relationship Diagram):</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rPr>
              <a:t>The </a:t>
            </a:r>
            <a:r>
              <a:rPr kumimoji="0" lang="en-US" altLang="en-US" sz="1400" b="1" i="0" u="none" strike="noStrike" cap="none" normalizeH="0" baseline="0" dirty="0">
                <a:ln>
                  <a:noFill/>
                </a:ln>
                <a:solidFill>
                  <a:schemeClr val="tx1"/>
                </a:solidFill>
                <a:effectLst/>
                <a:latin typeface="Times New Roman" panose="02020603050405020304" pitchFamily="18" charset="0"/>
              </a:rPr>
              <a:t>ERD</a:t>
            </a:r>
            <a:r>
              <a:rPr kumimoji="0" lang="en-US" altLang="en-US" sz="1400" b="0" i="0" u="none" strike="noStrike" cap="none" normalizeH="0" baseline="0" dirty="0">
                <a:ln>
                  <a:noFill/>
                </a:ln>
                <a:solidFill>
                  <a:schemeClr val="tx1"/>
                </a:solidFill>
                <a:effectLst/>
                <a:latin typeface="Times New Roman" panose="02020603050405020304" pitchFamily="18" charset="0"/>
              </a:rPr>
              <a:t> below shows the relationship between the tables:</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rPr>
              <a:t>Entities:</a:t>
            </a: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lang="en-US" altLang="en-US" sz="1400" dirty="0">
                <a:latin typeface="Times New Roman" panose="02020603050405020304" pitchFamily="18" charset="0"/>
              </a:rPr>
              <a:t>C</a:t>
            </a:r>
            <a:r>
              <a:rPr kumimoji="0" lang="en-US" altLang="en-US" sz="1400" b="0" i="0" u="none" strike="noStrike" cap="none" normalizeH="0" baseline="0" dirty="0">
                <a:ln>
                  <a:noFill/>
                </a:ln>
                <a:solidFill>
                  <a:schemeClr val="tx1"/>
                </a:solidFill>
                <a:effectLst/>
                <a:latin typeface="Times New Roman" panose="02020603050405020304" pitchFamily="18" charset="0"/>
              </a:rPr>
              <a:t>andidates</a:t>
            </a:r>
          </a:p>
          <a:p>
            <a:pPr marL="457200" marR="0" lvl="1" indent="0" algn="l" defTabSz="914400" rtl="0" eaLnBrk="0" fontAlgn="base" latinLnBrk="0" hangingPunct="0">
              <a:lnSpc>
                <a:spcPct val="150000"/>
              </a:lnSpc>
              <a:spcBef>
                <a:spcPct val="0"/>
              </a:spcBef>
              <a:spcAft>
                <a:spcPct val="0"/>
              </a:spcAft>
              <a:buClrTx/>
              <a:buSzTx/>
              <a:buFontTx/>
              <a:buChar char="•"/>
              <a:tabLst/>
            </a:pPr>
            <a:r>
              <a:rPr lang="en-US" altLang="en-US" sz="1400" dirty="0" err="1">
                <a:latin typeface="Times New Roman" panose="02020603050405020304" pitchFamily="18" charset="0"/>
              </a:rPr>
              <a:t>Offer</a:t>
            </a:r>
            <a:r>
              <a:rPr kumimoji="0" lang="en-US" altLang="en-US" sz="1400" b="0" i="0" u="none" strike="noStrike" cap="none" normalizeH="0" baseline="0" dirty="0" err="1">
                <a:ln>
                  <a:noFill/>
                </a:ln>
                <a:solidFill>
                  <a:schemeClr val="tx1"/>
                </a:solidFill>
                <a:effectLst/>
                <a:latin typeface="Times New Roman" panose="02020603050405020304" pitchFamily="18" charset="0"/>
              </a:rPr>
              <a:t>_letters</a:t>
            </a: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lang="en-US" altLang="en-US" sz="1400" dirty="0" err="1">
                <a:latin typeface="Times New Roman" panose="02020603050405020304" pitchFamily="18" charset="0"/>
              </a:rPr>
              <a:t>E</a:t>
            </a:r>
            <a:r>
              <a:rPr kumimoji="0" lang="en-US" altLang="en-US" sz="1400" b="0" i="0" u="none" strike="noStrike" cap="none" normalizeH="0" baseline="0" dirty="0" err="1">
                <a:ln>
                  <a:noFill/>
                </a:ln>
                <a:solidFill>
                  <a:schemeClr val="tx1"/>
                </a:solidFill>
                <a:effectLst/>
                <a:latin typeface="Times New Roman" panose="02020603050405020304" pitchFamily="18" charset="0"/>
              </a:rPr>
              <a:t>mail_logs</a:t>
            </a: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Times New Roman" panose="02020603050405020304" pitchFamily="18" charset="0"/>
              </a:rPr>
              <a:t>Relationships:</a:t>
            </a: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rPr>
              <a:t>A </a:t>
            </a:r>
            <a:r>
              <a:rPr kumimoji="0" lang="en-US" altLang="en-US" sz="1400" b="1" i="0" u="none" strike="noStrike" cap="none" normalizeH="0" baseline="0" dirty="0">
                <a:ln>
                  <a:noFill/>
                </a:ln>
                <a:solidFill>
                  <a:schemeClr val="tx1"/>
                </a:solidFill>
                <a:effectLst/>
                <a:latin typeface="Times New Roman" panose="02020603050405020304" pitchFamily="18" charset="0"/>
              </a:rPr>
              <a:t>candidate</a:t>
            </a:r>
            <a:r>
              <a:rPr kumimoji="0" lang="en-US" altLang="en-US" sz="1400" b="0" i="0" u="none" strike="noStrike" cap="none" normalizeH="0" baseline="0" dirty="0">
                <a:ln>
                  <a:noFill/>
                </a:ln>
                <a:solidFill>
                  <a:schemeClr val="tx1"/>
                </a:solidFill>
                <a:effectLst/>
                <a:latin typeface="Times New Roman" panose="02020603050405020304" pitchFamily="18" charset="0"/>
              </a:rPr>
              <a:t> can have multiple </a:t>
            </a:r>
            <a:r>
              <a:rPr kumimoji="0" lang="en-US" altLang="en-US" sz="1400" b="1" i="0" u="none" strike="noStrike" cap="none" normalizeH="0" baseline="0" dirty="0">
                <a:ln>
                  <a:noFill/>
                </a:ln>
                <a:solidFill>
                  <a:schemeClr val="tx1"/>
                </a:solidFill>
                <a:effectLst/>
                <a:latin typeface="Times New Roman" panose="02020603050405020304" pitchFamily="18" charset="0"/>
              </a:rPr>
              <a:t>recruitment letters</a:t>
            </a:r>
            <a:r>
              <a:rPr kumimoji="0" lang="en-US" altLang="en-US" sz="1400" b="0" i="0" u="none" strike="noStrike" cap="none" normalizeH="0" baseline="0" dirty="0">
                <a:ln>
                  <a:noFill/>
                </a:ln>
                <a:solidFill>
                  <a:schemeClr val="tx1"/>
                </a:solidFill>
                <a:effectLst/>
                <a:latin typeface="Times New Roman" panose="02020603050405020304" pitchFamily="18" charset="0"/>
              </a:rPr>
              <a:t> (one-to-many relationship between candidates and </a:t>
            </a:r>
            <a:r>
              <a:rPr kumimoji="0" lang="en-US" altLang="en-US" sz="1400" b="0" i="0" u="none" strike="noStrike" cap="none" normalizeH="0" baseline="0" dirty="0" err="1">
                <a:ln>
                  <a:noFill/>
                </a:ln>
                <a:solidFill>
                  <a:schemeClr val="tx1"/>
                </a:solidFill>
                <a:effectLst/>
                <a:latin typeface="Times New Roman" panose="02020603050405020304" pitchFamily="18" charset="0"/>
              </a:rPr>
              <a:t>recruitment_letters</a:t>
            </a:r>
            <a:r>
              <a:rPr kumimoji="0" lang="en-US" altLang="en-US" sz="1400" b="0" i="0" u="none" strike="noStrike" cap="none" normalizeH="0" baseline="0" dirty="0">
                <a:ln>
                  <a:noFill/>
                </a:ln>
                <a:solidFill>
                  <a:schemeClr val="tx1"/>
                </a:solidFill>
                <a:effectLst/>
                <a:latin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rPr>
              <a:t>A </a:t>
            </a:r>
            <a:r>
              <a:rPr kumimoji="0" lang="en-US" altLang="en-US" sz="1400" b="1" i="0" u="none" strike="noStrike" cap="none" normalizeH="0" baseline="0" dirty="0">
                <a:ln>
                  <a:noFill/>
                </a:ln>
                <a:solidFill>
                  <a:schemeClr val="tx1"/>
                </a:solidFill>
                <a:effectLst/>
                <a:latin typeface="Times New Roman" panose="02020603050405020304" pitchFamily="18" charset="0"/>
              </a:rPr>
              <a:t>candidate</a:t>
            </a:r>
            <a:r>
              <a:rPr kumimoji="0" lang="en-US" altLang="en-US" sz="1400" b="0" i="0" u="none" strike="noStrike" cap="none" normalizeH="0" baseline="0" dirty="0">
                <a:ln>
                  <a:noFill/>
                </a:ln>
                <a:solidFill>
                  <a:schemeClr val="tx1"/>
                </a:solidFill>
                <a:effectLst/>
                <a:latin typeface="Times New Roman" panose="02020603050405020304" pitchFamily="18" charset="0"/>
              </a:rPr>
              <a:t> can have multiple </a:t>
            </a:r>
            <a:r>
              <a:rPr kumimoji="0" lang="en-US" altLang="en-US" sz="1400" b="1" i="0" u="none" strike="noStrike" cap="none" normalizeH="0" baseline="0" dirty="0">
                <a:ln>
                  <a:noFill/>
                </a:ln>
                <a:solidFill>
                  <a:schemeClr val="tx1"/>
                </a:solidFill>
                <a:effectLst/>
                <a:latin typeface="Times New Roman" panose="02020603050405020304" pitchFamily="18" charset="0"/>
              </a:rPr>
              <a:t>email logs</a:t>
            </a:r>
            <a:r>
              <a:rPr kumimoji="0" lang="en-US" altLang="en-US" sz="1400" b="0" i="0" u="none" strike="noStrike" cap="none" normalizeH="0" baseline="0" dirty="0">
                <a:ln>
                  <a:noFill/>
                </a:ln>
                <a:solidFill>
                  <a:schemeClr val="tx1"/>
                </a:solidFill>
                <a:effectLst/>
                <a:latin typeface="Times New Roman" panose="02020603050405020304" pitchFamily="18" charset="0"/>
              </a:rPr>
              <a:t> (one-to-many relationship between candidates and </a:t>
            </a:r>
            <a:r>
              <a:rPr kumimoji="0" lang="en-US" altLang="en-US" sz="1400" b="0" i="0" u="none" strike="noStrike" cap="none" normalizeH="0" baseline="0" dirty="0" err="1">
                <a:ln>
                  <a:noFill/>
                </a:ln>
                <a:solidFill>
                  <a:schemeClr val="tx1"/>
                </a:solidFill>
                <a:effectLst/>
                <a:latin typeface="Times New Roman" panose="02020603050405020304" pitchFamily="18" charset="0"/>
              </a:rPr>
              <a:t>email_logs</a:t>
            </a:r>
            <a:r>
              <a:rPr kumimoji="0" lang="en-US" altLang="en-US" sz="1400" b="0" i="0" u="none" strike="noStrike" cap="none" normalizeH="0" baseline="0" dirty="0">
                <a:ln>
                  <a:noFill/>
                </a:ln>
                <a:solidFill>
                  <a:schemeClr val="tx1"/>
                </a:solidFill>
                <a:effectLst/>
                <a:latin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PlantUML Diagram">
            <a:extLst>
              <a:ext uri="{FF2B5EF4-FFF2-40B4-BE49-F238E27FC236}">
                <a16:creationId xmlns:a16="http://schemas.microsoft.com/office/drawing/2014/main" id="{D283D29D-5970-C665-0068-134673656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124744"/>
            <a:ext cx="4613727" cy="386240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a:xfrm>
            <a:off x="190500" y="990600"/>
            <a:ext cx="8763000" cy="5570748"/>
          </a:xfrm>
        </p:spPr>
        <p:txBody>
          <a:bodyPr>
            <a:normAutofit fontScale="85000" lnSpcReduction="20000"/>
          </a:bodyPr>
          <a:lstStyle/>
          <a:p>
            <a:pPr marL="0" indent="0">
              <a:lnSpc>
                <a:spcPct val="160000"/>
              </a:lnSpc>
              <a:buNone/>
            </a:pPr>
            <a:r>
              <a:rPr lang="en-US" sz="1900" b="1" dirty="0">
                <a:latin typeface="Times New Roman" panose="02020603050405020304" pitchFamily="18" charset="0"/>
              </a:rPr>
              <a:t>Main Process:</a:t>
            </a:r>
          </a:p>
          <a:p>
            <a:pPr marL="0" indent="0">
              <a:lnSpc>
                <a:spcPct val="160000"/>
              </a:lnSpc>
              <a:buNone/>
            </a:pPr>
            <a:r>
              <a:rPr lang="en-US" sz="1600" dirty="0">
                <a:latin typeface="Times New Roman" panose="02020603050405020304" pitchFamily="18" charset="0"/>
              </a:rPr>
              <a:t>The main process involves automating the generation and sending of recruitment letters to candidates. This process includes verifying candidate details, generating recruitment offer letters, and sending them via email.</a:t>
            </a:r>
          </a:p>
          <a:p>
            <a:pPr>
              <a:lnSpc>
                <a:spcPct val="160000"/>
              </a:lnSpc>
              <a:buFont typeface="+mj-lt"/>
              <a:buAutoNum type="arabicPeriod"/>
            </a:pPr>
            <a:r>
              <a:rPr lang="en-US" sz="1600" b="1" dirty="0">
                <a:latin typeface="Times New Roman" panose="02020603050405020304" pitchFamily="18" charset="0"/>
              </a:rPr>
              <a:t>Input</a:t>
            </a:r>
            <a:r>
              <a:rPr lang="en-US" sz="1600" dirty="0">
                <a:latin typeface="Times New Roman" panose="02020603050405020304" pitchFamily="18" charset="0"/>
              </a:rPr>
              <a:t>: Candidate information (e.g., name, job position, email) and hire status.</a:t>
            </a:r>
          </a:p>
          <a:p>
            <a:pPr>
              <a:lnSpc>
                <a:spcPct val="160000"/>
              </a:lnSpc>
              <a:buFont typeface="+mj-lt"/>
              <a:buAutoNum type="arabicPeriod"/>
            </a:pPr>
            <a:r>
              <a:rPr lang="en-US" sz="1600" b="1" dirty="0">
                <a:latin typeface="Times New Roman" panose="02020603050405020304" pitchFamily="18" charset="0"/>
              </a:rPr>
              <a:t>Process</a:t>
            </a:r>
            <a:r>
              <a:rPr lang="en-US" sz="1600" dirty="0">
                <a:latin typeface="Times New Roman" panose="02020603050405020304" pitchFamily="18" charset="0"/>
              </a:rPr>
              <a:t>:</a:t>
            </a:r>
          </a:p>
          <a:p>
            <a:pPr marL="742950" lvl="1" indent="-285750">
              <a:lnSpc>
                <a:spcPct val="160000"/>
              </a:lnSpc>
              <a:buFont typeface="+mj-lt"/>
              <a:buAutoNum type="arabicPeriod"/>
            </a:pPr>
            <a:r>
              <a:rPr lang="en-US" sz="1600" dirty="0">
                <a:latin typeface="Times New Roman" panose="02020603050405020304" pitchFamily="18" charset="0"/>
              </a:rPr>
              <a:t>Verify the candidate’s details.</a:t>
            </a:r>
          </a:p>
          <a:p>
            <a:pPr marL="742950" lvl="1" indent="-285750">
              <a:lnSpc>
                <a:spcPct val="160000"/>
              </a:lnSpc>
              <a:buFont typeface="+mj-lt"/>
              <a:buAutoNum type="arabicPeriod"/>
            </a:pPr>
            <a:r>
              <a:rPr lang="en-US" sz="1600" dirty="0">
                <a:latin typeface="Times New Roman" panose="02020603050405020304" pitchFamily="18" charset="0"/>
              </a:rPr>
              <a:t>Generate the offer letter content.</a:t>
            </a:r>
          </a:p>
          <a:p>
            <a:pPr marL="742950" lvl="1" indent="-285750">
              <a:lnSpc>
                <a:spcPct val="160000"/>
              </a:lnSpc>
              <a:buFont typeface="+mj-lt"/>
              <a:buAutoNum type="arabicPeriod"/>
            </a:pPr>
            <a:r>
              <a:rPr lang="en-US" sz="1600" dirty="0">
                <a:latin typeface="Times New Roman" panose="02020603050405020304" pitchFamily="18" charset="0"/>
              </a:rPr>
              <a:t>Send the offer letter via email.</a:t>
            </a:r>
          </a:p>
          <a:p>
            <a:pPr marL="0" indent="0">
              <a:lnSpc>
                <a:spcPct val="160000"/>
              </a:lnSpc>
              <a:buNone/>
            </a:pPr>
            <a:r>
              <a:rPr lang="en-US" sz="1900" b="1" dirty="0">
                <a:latin typeface="Times New Roman" panose="02020603050405020304" pitchFamily="18" charset="0"/>
              </a:rPr>
              <a:t>Sub Process 1: Verify Candidate Details</a:t>
            </a:r>
          </a:p>
          <a:p>
            <a:pPr marL="0" indent="0">
              <a:lnSpc>
                <a:spcPct val="160000"/>
              </a:lnSpc>
              <a:buNone/>
            </a:pPr>
            <a:r>
              <a:rPr lang="en-US" sz="1600" dirty="0">
                <a:latin typeface="Times New Roman" panose="02020603050405020304" pitchFamily="18" charset="0"/>
              </a:rPr>
              <a:t>This sub-process ensures that the candidate's details (name, email, phone number) are complete and accurate before proceeding with the letter generation.</a:t>
            </a:r>
          </a:p>
          <a:p>
            <a:pPr>
              <a:lnSpc>
                <a:spcPct val="160000"/>
              </a:lnSpc>
              <a:buFont typeface="+mj-lt"/>
              <a:buAutoNum type="arabicPeriod"/>
            </a:pPr>
            <a:r>
              <a:rPr lang="en-US" sz="1600" b="1" dirty="0">
                <a:latin typeface="Times New Roman" panose="02020603050405020304" pitchFamily="18" charset="0"/>
              </a:rPr>
              <a:t>Input</a:t>
            </a:r>
            <a:r>
              <a:rPr lang="en-US" sz="1600" dirty="0">
                <a:latin typeface="Times New Roman" panose="02020603050405020304" pitchFamily="18" charset="0"/>
              </a:rPr>
              <a:t>: Candidate details from the database.</a:t>
            </a:r>
          </a:p>
          <a:p>
            <a:pPr>
              <a:lnSpc>
                <a:spcPct val="160000"/>
              </a:lnSpc>
              <a:buFont typeface="+mj-lt"/>
              <a:buAutoNum type="arabicPeriod"/>
            </a:pPr>
            <a:r>
              <a:rPr lang="en-US" sz="1600" b="1" dirty="0">
                <a:latin typeface="Times New Roman" panose="02020603050405020304" pitchFamily="18" charset="0"/>
              </a:rPr>
              <a:t>Process</a:t>
            </a:r>
            <a:r>
              <a:rPr lang="en-US" sz="1600" dirty="0">
                <a:latin typeface="Times New Roman" panose="02020603050405020304" pitchFamily="18" charset="0"/>
              </a:rPr>
              <a:t>:</a:t>
            </a:r>
          </a:p>
          <a:p>
            <a:pPr marL="742950" lvl="1" indent="-285750">
              <a:lnSpc>
                <a:spcPct val="160000"/>
              </a:lnSpc>
              <a:buFont typeface="+mj-lt"/>
              <a:buAutoNum type="arabicPeriod"/>
            </a:pPr>
            <a:r>
              <a:rPr lang="en-US" sz="1600" dirty="0">
                <a:latin typeface="Times New Roman" panose="02020603050405020304" pitchFamily="18" charset="0"/>
              </a:rPr>
              <a:t>Check for missing or incorrect details.</a:t>
            </a:r>
          </a:p>
          <a:p>
            <a:pPr marL="742950" lvl="1" indent="-285750">
              <a:lnSpc>
                <a:spcPct val="160000"/>
              </a:lnSpc>
              <a:buFont typeface="+mj-lt"/>
              <a:buAutoNum type="arabicPeriod"/>
            </a:pPr>
            <a:r>
              <a:rPr lang="en-US" sz="1600" dirty="0">
                <a:latin typeface="Times New Roman" panose="02020603050405020304" pitchFamily="18" charset="0"/>
              </a:rPr>
              <a:t>Validate email format and contact information.</a:t>
            </a:r>
          </a:p>
          <a:p>
            <a:pPr>
              <a:lnSpc>
                <a:spcPct val="160000"/>
              </a:lnSpc>
              <a:buFont typeface="+mj-lt"/>
              <a:buAutoNum type="arabicPeriod"/>
            </a:pPr>
            <a:r>
              <a:rPr lang="en-US" sz="1600" b="1" dirty="0">
                <a:latin typeface="Times New Roman" panose="02020603050405020304" pitchFamily="18" charset="0"/>
              </a:rPr>
              <a:t>Output</a:t>
            </a:r>
            <a:r>
              <a:rPr lang="en-US" sz="1600" dirty="0">
                <a:latin typeface="Times New Roman" panose="02020603050405020304" pitchFamily="18" charset="0"/>
              </a:rPr>
              <a:t>: Confirmation that the candidate's details are valid or a notification for correction.</a:t>
            </a:r>
          </a:p>
          <a:p>
            <a:pPr marL="0" indent="0">
              <a:lnSpc>
                <a:spcPct val="100000"/>
              </a:lnSpc>
              <a:buNone/>
            </a:pPr>
            <a:endParaRPr lang="en-US" sz="1500" dirty="0">
              <a:latin typeface="Times New Roman" panose="02020603050405020304" pitchFamily="18" charset="0"/>
            </a:endParaRPr>
          </a:p>
          <a:p>
            <a:endParaRPr lang="en-US" dirty="0"/>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a:xfrm>
            <a:off x="381000" y="928942"/>
            <a:ext cx="8763000" cy="5570748"/>
          </a:xfrm>
        </p:spPr>
        <p:txBody>
          <a:bodyPr>
            <a:normAutofit/>
          </a:bodyPr>
          <a:lstStyle/>
          <a:p>
            <a:pPr marL="0" indent="0">
              <a:lnSpc>
                <a:spcPct val="150000"/>
              </a:lnSpc>
              <a:buNone/>
            </a:pPr>
            <a:r>
              <a:rPr lang="en-US" sz="1600" b="1" dirty="0">
                <a:latin typeface="Times New Roman" panose="02020603050405020304" pitchFamily="18" charset="0"/>
              </a:rPr>
              <a:t>Sub Process 2: Generate Offer Letter</a:t>
            </a:r>
            <a:endParaRPr lang="en-US" sz="1400" b="1" dirty="0">
              <a:latin typeface="Times New Roman" panose="02020603050405020304" pitchFamily="18" charset="0"/>
            </a:endParaRPr>
          </a:p>
          <a:p>
            <a:pPr marL="0" indent="0">
              <a:lnSpc>
                <a:spcPct val="150000"/>
              </a:lnSpc>
              <a:buNone/>
            </a:pPr>
            <a:r>
              <a:rPr lang="en-US" sz="1400" dirty="0">
                <a:latin typeface="Times New Roman" panose="02020603050405020304" pitchFamily="18" charset="0"/>
              </a:rPr>
              <a:t>This sub-process generates the content for the recruitment offer letter, based on the candidate’s profile and job</a:t>
            </a:r>
          </a:p>
          <a:p>
            <a:pPr marL="0" indent="0">
              <a:lnSpc>
                <a:spcPct val="150000"/>
              </a:lnSpc>
              <a:buNone/>
            </a:pPr>
            <a:r>
              <a:rPr lang="en-US" sz="1400" dirty="0">
                <a:latin typeface="Times New Roman" panose="02020603050405020304" pitchFamily="18" charset="0"/>
              </a:rPr>
              <a:t> position.</a:t>
            </a:r>
          </a:p>
          <a:p>
            <a:pPr>
              <a:lnSpc>
                <a:spcPct val="150000"/>
              </a:lnSpc>
              <a:buFont typeface="+mj-lt"/>
              <a:buAutoNum type="arabicPeriod"/>
            </a:pPr>
            <a:r>
              <a:rPr lang="en-US" sz="1400" b="1" dirty="0">
                <a:latin typeface="Times New Roman" panose="02020603050405020304" pitchFamily="18" charset="0"/>
              </a:rPr>
              <a:t>Input</a:t>
            </a:r>
            <a:r>
              <a:rPr lang="en-US" sz="1400" dirty="0">
                <a:latin typeface="Times New Roman" panose="02020603050405020304" pitchFamily="18" charset="0"/>
              </a:rPr>
              <a:t>: Candidate details (e.g., name, job position, department).</a:t>
            </a:r>
          </a:p>
          <a:p>
            <a:pPr>
              <a:lnSpc>
                <a:spcPct val="150000"/>
              </a:lnSpc>
              <a:buFont typeface="+mj-lt"/>
              <a:buAutoNum type="arabicPeriod"/>
            </a:pPr>
            <a:r>
              <a:rPr lang="en-US" sz="1400" b="1" dirty="0">
                <a:latin typeface="Times New Roman" panose="02020603050405020304" pitchFamily="18" charset="0"/>
              </a:rPr>
              <a:t>Process</a:t>
            </a:r>
            <a:r>
              <a:rPr lang="en-US" sz="1400" dirty="0">
                <a:latin typeface="Times New Roman" panose="02020603050405020304" pitchFamily="18" charset="0"/>
              </a:rPr>
              <a:t>:</a:t>
            </a:r>
          </a:p>
          <a:p>
            <a:pPr marL="742950" lvl="1" indent="-285750">
              <a:lnSpc>
                <a:spcPct val="150000"/>
              </a:lnSpc>
              <a:buFont typeface="+mj-lt"/>
              <a:buAutoNum type="arabicPeriod"/>
            </a:pPr>
            <a:r>
              <a:rPr lang="en-US" sz="1400" dirty="0">
                <a:latin typeface="Times New Roman" panose="02020603050405020304" pitchFamily="18" charset="0"/>
              </a:rPr>
              <a:t>Fetch the template for the recruitment letter.</a:t>
            </a:r>
          </a:p>
          <a:p>
            <a:pPr marL="742950" lvl="1" indent="-285750">
              <a:lnSpc>
                <a:spcPct val="150000"/>
              </a:lnSpc>
              <a:buFont typeface="+mj-lt"/>
              <a:buAutoNum type="arabicPeriod"/>
            </a:pPr>
            <a:r>
              <a:rPr lang="en-US" sz="1400" dirty="0">
                <a:latin typeface="Times New Roman" panose="02020603050405020304" pitchFamily="18" charset="0"/>
              </a:rPr>
              <a:t>Fill in the placeholders (e.g., candidate's name, job title).</a:t>
            </a:r>
          </a:p>
          <a:p>
            <a:pPr>
              <a:lnSpc>
                <a:spcPct val="150000"/>
              </a:lnSpc>
              <a:buFont typeface="+mj-lt"/>
              <a:buAutoNum type="arabicPeriod"/>
            </a:pPr>
            <a:r>
              <a:rPr lang="en-US" sz="1400" b="1" dirty="0">
                <a:latin typeface="Times New Roman" panose="02020603050405020304" pitchFamily="18" charset="0"/>
              </a:rPr>
              <a:t>Output</a:t>
            </a:r>
            <a:r>
              <a:rPr lang="en-US" sz="1400" dirty="0">
                <a:latin typeface="Times New Roman" panose="02020603050405020304" pitchFamily="18" charset="0"/>
              </a:rPr>
              <a:t>: A completed recruitment offer letter in a PDF or HTML format.</a:t>
            </a:r>
          </a:p>
          <a:p>
            <a:pPr marL="0" indent="0">
              <a:lnSpc>
                <a:spcPct val="150000"/>
              </a:lnSpc>
              <a:buNone/>
            </a:pPr>
            <a:r>
              <a:rPr lang="en-US" sz="1600" b="1" dirty="0">
                <a:latin typeface="Times New Roman" panose="02020603050405020304" pitchFamily="18" charset="0"/>
              </a:rPr>
              <a:t>Sub Process 3: Send Offer Letter via Email</a:t>
            </a:r>
          </a:p>
          <a:p>
            <a:pPr marL="0" indent="0">
              <a:lnSpc>
                <a:spcPct val="150000"/>
              </a:lnSpc>
              <a:buNone/>
            </a:pPr>
            <a:r>
              <a:rPr lang="en-US" sz="1400" dirty="0">
                <a:latin typeface="Times New Roman" panose="02020603050405020304" pitchFamily="18" charset="0"/>
              </a:rPr>
              <a:t>This sub-process handles the sending of the offer letter to the candidate’s email address.</a:t>
            </a:r>
          </a:p>
          <a:p>
            <a:pPr>
              <a:lnSpc>
                <a:spcPct val="150000"/>
              </a:lnSpc>
              <a:buFont typeface="+mj-lt"/>
              <a:buAutoNum type="arabicPeriod"/>
            </a:pPr>
            <a:r>
              <a:rPr lang="en-US" sz="1400" b="1" dirty="0">
                <a:latin typeface="Times New Roman" panose="02020603050405020304" pitchFamily="18" charset="0"/>
              </a:rPr>
              <a:t>Input</a:t>
            </a:r>
            <a:r>
              <a:rPr lang="en-US" sz="1400" dirty="0">
                <a:latin typeface="Times New Roman" panose="02020603050405020304" pitchFamily="18" charset="0"/>
              </a:rPr>
              <a:t>: Candidate’s email address, recruitment offer letter.</a:t>
            </a:r>
          </a:p>
          <a:p>
            <a:pPr>
              <a:lnSpc>
                <a:spcPct val="150000"/>
              </a:lnSpc>
              <a:buFont typeface="+mj-lt"/>
              <a:buAutoNum type="arabicPeriod"/>
            </a:pPr>
            <a:r>
              <a:rPr lang="en-US" sz="1400" b="1" dirty="0">
                <a:latin typeface="Times New Roman" panose="02020603050405020304" pitchFamily="18" charset="0"/>
              </a:rPr>
              <a:t>Process</a:t>
            </a:r>
            <a:r>
              <a:rPr lang="en-US" sz="1400" dirty="0">
                <a:latin typeface="Times New Roman" panose="02020603050405020304" pitchFamily="18" charset="0"/>
              </a:rPr>
              <a:t>:</a:t>
            </a:r>
          </a:p>
          <a:p>
            <a:pPr marL="742950" lvl="1" indent="-285750">
              <a:lnSpc>
                <a:spcPct val="150000"/>
              </a:lnSpc>
              <a:buFont typeface="+mj-lt"/>
              <a:buAutoNum type="arabicPeriod"/>
            </a:pPr>
            <a:r>
              <a:rPr lang="en-US" sz="1400" dirty="0">
                <a:latin typeface="Times New Roman" panose="02020603050405020304" pitchFamily="18" charset="0"/>
              </a:rPr>
              <a:t>Send the offer letter using SMTP or another email service.</a:t>
            </a:r>
          </a:p>
          <a:p>
            <a:pPr marL="742950" lvl="1" indent="-285750">
              <a:lnSpc>
                <a:spcPct val="150000"/>
              </a:lnSpc>
              <a:buFont typeface="+mj-lt"/>
              <a:buAutoNum type="arabicPeriod"/>
            </a:pPr>
            <a:r>
              <a:rPr lang="en-US" sz="1400" dirty="0">
                <a:latin typeface="Times New Roman" panose="02020603050405020304" pitchFamily="18" charset="0"/>
              </a:rPr>
              <a:t>Log the email status (sent, failed).</a:t>
            </a:r>
          </a:p>
          <a:p>
            <a:pPr>
              <a:lnSpc>
                <a:spcPct val="150000"/>
              </a:lnSpc>
              <a:buFont typeface="+mj-lt"/>
              <a:buAutoNum type="arabicPeriod"/>
            </a:pPr>
            <a:r>
              <a:rPr lang="en-US" sz="1400" b="1" dirty="0">
                <a:latin typeface="Times New Roman" panose="02020603050405020304" pitchFamily="18" charset="0"/>
              </a:rPr>
              <a:t>Output</a:t>
            </a:r>
            <a:r>
              <a:rPr lang="en-US" sz="1400" dirty="0">
                <a:latin typeface="Times New Roman" panose="02020603050405020304" pitchFamily="18" charset="0"/>
              </a:rPr>
              <a:t>: Confirmation of email sent successfully or error message if the email failed.</a:t>
            </a:r>
          </a:p>
        </p:txBody>
      </p:sp>
    </p:spTree>
    <p:custDataLst>
      <p:tags r:id="rId1"/>
    </p:custDataLst>
    <p:extLst>
      <p:ext uri="{BB962C8B-B14F-4D97-AF65-F5344CB8AC3E}">
        <p14:creationId xmlns:p14="http://schemas.microsoft.com/office/powerpoint/2010/main" val="2419834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normAutofit/>
          </a:bodyPr>
          <a:lstStyle/>
          <a:p>
            <a:r>
              <a:rPr lang="en-US" sz="1400" b="1" dirty="0"/>
              <a:t>Implementation of Module 1: Candidate Data Processing</a:t>
            </a:r>
            <a:endParaRPr lang="en-US" sz="1400" dirty="0"/>
          </a:p>
          <a:p>
            <a:pPr marL="0" indent="0">
              <a:buNone/>
            </a:pPr>
            <a:r>
              <a:rPr lang="en-US" sz="1400" dirty="0"/>
              <a:t>      This module extracts candidate information from an Excel sheet,  filters those marked as "Hired," and validates their details.</a:t>
            </a:r>
          </a:p>
          <a:p>
            <a:pPr marL="0" indent="0">
              <a:buNone/>
            </a:pPr>
            <a:br>
              <a:rPr lang="en-US" dirty="0"/>
            </a:br>
            <a:endParaRPr lang="en-US" dirty="0"/>
          </a:p>
          <a:p>
            <a:endParaRPr lang="en-US" dirty="0"/>
          </a:p>
          <a:p>
            <a:endParaRPr lang="en-US" dirty="0"/>
          </a:p>
          <a:p>
            <a:endParaRPr lang="en-US" dirty="0"/>
          </a:p>
          <a:p>
            <a:endParaRPr lang="en-US" dirty="0"/>
          </a:p>
          <a:p>
            <a:endParaRPr lang="en-US" dirty="0"/>
          </a:p>
          <a:p>
            <a:endParaRPr lang="en-US" dirty="0"/>
          </a:p>
        </p:txBody>
      </p:sp>
      <p:pic>
        <p:nvPicPr>
          <p:cNvPr id="4" name="Content Placeholder 4">
            <a:extLst>
              <a:ext uri="{FF2B5EF4-FFF2-40B4-BE49-F238E27FC236}">
                <a16:creationId xmlns:a16="http://schemas.microsoft.com/office/drawing/2014/main" id="{61330BB2-A0E9-D080-6378-B31429D84A1B}"/>
              </a:ext>
            </a:extLst>
          </p:cNvPr>
          <p:cNvPicPr>
            <a:picLocks noChangeAspect="1"/>
          </p:cNvPicPr>
          <p:nvPr/>
        </p:nvPicPr>
        <p:blipFill rotWithShape="1">
          <a:blip r:embed="rId4">
            <a:extLst>
              <a:ext uri="{28A0092B-C50C-407E-A947-70E740481C1C}">
                <a14:useLocalDpi xmlns:a14="http://schemas.microsoft.com/office/drawing/2010/main" val="0"/>
              </a:ext>
            </a:extLst>
          </a:blip>
          <a:srcRect l="27721" r="27327" b="2047"/>
          <a:stretch/>
        </p:blipFill>
        <p:spPr bwMode="auto">
          <a:xfrm>
            <a:off x="4932040" y="1556792"/>
            <a:ext cx="2484459" cy="4872120"/>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C26CE53F-5942-A03A-E943-11B9CD2DCE96}"/>
              </a:ext>
            </a:extLst>
          </p:cNvPr>
          <p:cNvPicPr>
            <a:picLocks noChangeAspect="1"/>
          </p:cNvPicPr>
          <p:nvPr/>
        </p:nvPicPr>
        <p:blipFill rotWithShape="1">
          <a:blip r:embed="rId5">
            <a:extLst>
              <a:ext uri="{28A0092B-C50C-407E-A947-70E740481C1C}">
                <a14:useLocalDpi xmlns:a14="http://schemas.microsoft.com/office/drawing/2010/main" val="0"/>
              </a:ext>
            </a:extLst>
          </a:blip>
          <a:srcRect l="27010" r="27766"/>
          <a:stretch/>
        </p:blipFill>
        <p:spPr bwMode="auto">
          <a:xfrm>
            <a:off x="1450250" y="1556792"/>
            <a:ext cx="2761711" cy="4872120"/>
          </a:xfrm>
          <a:prstGeom prst="rect">
            <a:avLst/>
          </a:prstGeom>
          <a:noFill/>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normAutofit/>
          </a:bodyPr>
          <a:lstStyle/>
          <a:p>
            <a:r>
              <a:rPr lang="en-US" sz="1400" b="1" dirty="0"/>
              <a:t>Implementation of Module 2: Offer Letter Generation and Emailing</a:t>
            </a:r>
            <a:br>
              <a:rPr lang="en-US" sz="1400" dirty="0"/>
            </a:br>
            <a:r>
              <a:rPr lang="en-US" sz="1400" dirty="0"/>
              <a:t>This module generates personalized offer letters using templates and sends them via SMTP email to the candidates.</a:t>
            </a:r>
          </a:p>
          <a:p>
            <a:pPr marL="0" indent="0">
              <a:buNone/>
            </a:pPr>
            <a:br>
              <a:rPr lang="en-US" sz="1400" dirty="0"/>
            </a:b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6" name="Picture 5">
            <a:extLst>
              <a:ext uri="{FF2B5EF4-FFF2-40B4-BE49-F238E27FC236}">
                <a16:creationId xmlns:a16="http://schemas.microsoft.com/office/drawing/2014/main" id="{7E77847D-BBE6-C273-295D-D8B4DD15FE90}"/>
              </a:ext>
            </a:extLst>
          </p:cNvPr>
          <p:cNvPicPr>
            <a:picLocks noChangeAspect="1"/>
          </p:cNvPicPr>
          <p:nvPr/>
        </p:nvPicPr>
        <p:blipFill rotWithShape="1">
          <a:blip r:embed="rId4"/>
          <a:srcRect l="19679" r="20231"/>
          <a:stretch/>
        </p:blipFill>
        <p:spPr bwMode="auto">
          <a:xfrm>
            <a:off x="647564" y="1780163"/>
            <a:ext cx="4072968" cy="4615952"/>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BB383052-3991-F93D-2527-740F2B1DA757}"/>
              </a:ext>
            </a:extLst>
          </p:cNvPr>
          <p:cNvPicPr>
            <a:picLocks noChangeAspect="1"/>
          </p:cNvPicPr>
          <p:nvPr/>
        </p:nvPicPr>
        <p:blipFill>
          <a:blip r:embed="rId5"/>
          <a:stretch>
            <a:fillRect/>
          </a:stretch>
        </p:blipFill>
        <p:spPr>
          <a:xfrm>
            <a:off x="5652120" y="1669698"/>
            <a:ext cx="3221086" cy="4728236"/>
          </a:xfrm>
          <a:prstGeom prst="rect">
            <a:avLst/>
          </a:prstGeom>
        </p:spPr>
      </p:pic>
    </p:spTree>
    <p:custDataLst>
      <p:tags r:id="rId1"/>
    </p:custDataLst>
    <p:extLst>
      <p:ext uri="{BB962C8B-B14F-4D97-AF65-F5344CB8AC3E}">
        <p14:creationId xmlns:p14="http://schemas.microsoft.com/office/powerpoint/2010/main" val="66946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normAutofit/>
          </a:bodyPr>
          <a:lstStyle/>
          <a:p>
            <a:pPr marL="0" indent="0">
              <a:buNone/>
            </a:pPr>
            <a:br>
              <a:rPr lang="en-US" sz="1400" dirty="0"/>
            </a:b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BC086B30-628B-05A2-231A-8624D04EECD0}"/>
              </a:ext>
            </a:extLst>
          </p:cNvPr>
          <p:cNvPicPr>
            <a:picLocks noChangeAspect="1"/>
          </p:cNvPicPr>
          <p:nvPr/>
        </p:nvPicPr>
        <p:blipFill rotWithShape="1">
          <a:blip r:embed="rId4">
            <a:extLst>
              <a:ext uri="{28A0092B-C50C-407E-A947-70E740481C1C}">
                <a14:useLocalDpi xmlns:a14="http://schemas.microsoft.com/office/drawing/2010/main" val="0"/>
              </a:ext>
            </a:extLst>
          </a:blip>
          <a:srcRect l="20545" r="21390"/>
          <a:stretch/>
        </p:blipFill>
        <p:spPr bwMode="auto">
          <a:xfrm>
            <a:off x="863588" y="934885"/>
            <a:ext cx="3492388" cy="5526958"/>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58FC075-6BBB-1973-5B95-A2ED5D60D7EB}"/>
              </a:ext>
            </a:extLst>
          </p:cNvPr>
          <p:cNvPicPr>
            <a:picLocks noChangeAspect="1"/>
          </p:cNvPicPr>
          <p:nvPr/>
        </p:nvPicPr>
        <p:blipFill rotWithShape="1">
          <a:blip r:embed="rId5">
            <a:extLst>
              <a:ext uri="{28A0092B-C50C-407E-A947-70E740481C1C}">
                <a14:useLocalDpi xmlns:a14="http://schemas.microsoft.com/office/drawing/2010/main" val="0"/>
              </a:ext>
            </a:extLst>
          </a:blip>
          <a:srcRect l="20467" r="21877"/>
          <a:stretch/>
        </p:blipFill>
        <p:spPr bwMode="auto">
          <a:xfrm>
            <a:off x="5112060" y="934885"/>
            <a:ext cx="3553408" cy="5450381"/>
          </a:xfrm>
          <a:prstGeom prst="rect">
            <a:avLst/>
          </a:prstGeom>
          <a:noFill/>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4070361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4" name="Rectangle 2">
            <a:extLst>
              <a:ext uri="{FF2B5EF4-FFF2-40B4-BE49-F238E27FC236}">
                <a16:creationId xmlns:a16="http://schemas.microsoft.com/office/drawing/2014/main" id="{BCEA4DA3-2F98-9554-49FE-A85E1B62A6A9}"/>
              </a:ext>
            </a:extLst>
          </p:cNvPr>
          <p:cNvSpPr>
            <a:spLocks noChangeArrowheads="1"/>
          </p:cNvSpPr>
          <p:nvPr/>
        </p:nvSpPr>
        <p:spPr bwMode="auto">
          <a:xfrm>
            <a:off x="323850" y="785571"/>
            <a:ext cx="7632526" cy="2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Testing Logs</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Contains a record of the </a:t>
            </a: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testing process</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including:</a:t>
            </a: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Test steps.</a:t>
            </a: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Test case IDs.</a:t>
            </a: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Expected vs. actual results.</a:t>
            </a: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Notes on identified issues and resolutions.</a:t>
            </a: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Picture 1">
            <a:extLst>
              <a:ext uri="{FF2B5EF4-FFF2-40B4-BE49-F238E27FC236}">
                <a16:creationId xmlns:a16="http://schemas.microsoft.com/office/drawing/2014/main" id="{3DF89BBD-C55F-94B9-7C7A-28ED33EB8D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1980" y="2492110"/>
            <a:ext cx="4248150" cy="3581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A3A89A6-A373-F24F-4139-96CA53378B6F}"/>
              </a:ext>
            </a:extLst>
          </p:cNvPr>
          <p:cNvSpPr>
            <a:spLocks noChangeArrowheads="1"/>
          </p:cNvSpPr>
          <p:nvPr/>
        </p:nvSpPr>
        <p:spPr bwMode="auto">
          <a:xfrm>
            <a:off x="781050" y="553423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ustDataLst>
      <p:tags r:id="rId1"/>
    </p:custDataLst>
    <p:extLst>
      <p:ext uri="{BB962C8B-B14F-4D97-AF65-F5344CB8AC3E}">
        <p14:creationId xmlns:p14="http://schemas.microsoft.com/office/powerpoint/2010/main" val="1921327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7E7C88-E91B-DA60-BE9A-B0180BD7AF6D}"/>
              </a:ext>
            </a:extLst>
          </p:cNvPr>
          <p:cNvPicPr>
            <a:picLocks noChangeAspect="1"/>
          </p:cNvPicPr>
          <p:nvPr/>
        </p:nvPicPr>
        <p:blipFill>
          <a:blip r:embed="rId4"/>
          <a:stretch>
            <a:fillRect/>
          </a:stretch>
        </p:blipFill>
        <p:spPr>
          <a:xfrm>
            <a:off x="270413" y="3753035"/>
            <a:ext cx="4481607" cy="2417961"/>
          </a:xfrm>
          <a:prstGeom prst="rect">
            <a:avLst/>
          </a:prstGeom>
        </p:spPr>
      </p:pic>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4" name="Rectangle 2">
            <a:extLst>
              <a:ext uri="{FF2B5EF4-FFF2-40B4-BE49-F238E27FC236}">
                <a16:creationId xmlns:a16="http://schemas.microsoft.com/office/drawing/2014/main" id="{BCEA4DA3-2F98-9554-49FE-A85E1B62A6A9}"/>
              </a:ext>
            </a:extLst>
          </p:cNvPr>
          <p:cNvSpPr>
            <a:spLocks noChangeArrowheads="1"/>
          </p:cNvSpPr>
          <p:nvPr/>
        </p:nvSpPr>
        <p:spPr bwMode="auto">
          <a:xfrm>
            <a:off x="323850" y="960236"/>
            <a:ext cx="4248150" cy="226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rPr>
              <a:t>Sample Letter:</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Contains a Sample </a:t>
            </a: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Letter Generated using the </a:t>
            </a: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E Bot</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including:</a:t>
            </a: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Employee Name</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Date of Edited</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Address of the Employee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3A3A89A6-A373-F24F-4139-96CA53378B6F}"/>
              </a:ext>
            </a:extLst>
          </p:cNvPr>
          <p:cNvSpPr>
            <a:spLocks noChangeArrowheads="1"/>
          </p:cNvSpPr>
          <p:nvPr/>
        </p:nvSpPr>
        <p:spPr bwMode="auto">
          <a:xfrm>
            <a:off x="781050" y="553423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3E11A1ED-5E1D-A555-081F-CD973159F7B5}"/>
              </a:ext>
            </a:extLst>
          </p:cNvPr>
          <p:cNvPicPr>
            <a:picLocks noChangeAspect="1"/>
          </p:cNvPicPr>
          <p:nvPr/>
        </p:nvPicPr>
        <p:blipFill>
          <a:blip r:embed="rId5"/>
          <a:stretch>
            <a:fillRect/>
          </a:stretch>
        </p:blipFill>
        <p:spPr>
          <a:xfrm>
            <a:off x="4644008" y="914400"/>
            <a:ext cx="4378656" cy="5462380"/>
          </a:xfrm>
          <a:prstGeom prst="rect">
            <a:avLst/>
          </a:prstGeom>
        </p:spPr>
      </p:pic>
    </p:spTree>
    <p:custDataLst>
      <p:tags r:id="rId1"/>
    </p:custDataLst>
    <p:extLst>
      <p:ext uri="{BB962C8B-B14F-4D97-AF65-F5344CB8AC3E}">
        <p14:creationId xmlns:p14="http://schemas.microsoft.com/office/powerpoint/2010/main" val="273751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chor="ctr">
            <a:normAutofit/>
          </a:bodyPr>
          <a:lstStyle/>
          <a:p>
            <a:r>
              <a:rPr lang="en-IN" dirty="0"/>
              <a:t>Abstract</a:t>
            </a:r>
          </a:p>
        </p:txBody>
      </p:sp>
      <p:sp>
        <p:nvSpPr>
          <p:cNvPr id="3" name="Content Placeholder 2"/>
          <p:cNvSpPr>
            <a:spLocks noGrp="1"/>
          </p:cNvSpPr>
          <p:nvPr>
            <p:ph sz="half" idx="1"/>
          </p:nvPr>
        </p:nvSpPr>
        <p:spPr>
          <a:xfrm>
            <a:off x="457200" y="1600200"/>
            <a:ext cx="8471284" cy="4525963"/>
          </a:xfrm>
        </p:spPr>
        <p:txBody>
          <a:bodyPr>
            <a:normAutofit/>
          </a:bodyPr>
          <a:lstStyle/>
          <a:p>
            <a:pPr marL="0" indent="0" algn="just">
              <a:lnSpc>
                <a:spcPct val="200000"/>
              </a:lnSpc>
              <a:buNone/>
            </a:pPr>
            <a:r>
              <a:rPr lang="en-IN" sz="1400" dirty="0">
                <a:effectLst/>
                <a:latin typeface="Times New Roman" panose="02020603050405020304" pitchFamily="18" charset="0"/>
                <a:ea typeface="Times New Roman" panose="02020603050405020304" pitchFamily="18" charset="0"/>
              </a:rPr>
              <a:t>The </a:t>
            </a:r>
            <a:r>
              <a:rPr lang="en-IN" sz="1800" b="1" dirty="0">
                <a:effectLst/>
                <a:latin typeface="Times New Roman" panose="02020603050405020304" pitchFamily="18" charset="0"/>
                <a:ea typeface="Calibri" panose="020F0502020204030204" pitchFamily="34" charset="0"/>
              </a:rPr>
              <a:t>Smart Automated Letter Generator</a:t>
            </a:r>
            <a:r>
              <a:rPr lang="en-IN" sz="1400" dirty="0">
                <a:effectLst/>
                <a:latin typeface="Times New Roman" panose="02020603050405020304" pitchFamily="18" charset="0"/>
                <a:ea typeface="Times New Roman" panose="02020603050405020304" pitchFamily="18" charset="0"/>
              </a:rPr>
              <a:t> is a comprehensive IRPA (Intelligent Robotic Process Automation) project designed to simplify and enhance the recruitment process by automating the creation and distribution of offer letters. Developed using UiPath's Robotic Enterprise (RE) Framework, the project ensures a structured and reliable automation flow, minimizing human intervention and errors. The process begins by reading data from an Excel sheet, where candidate statuses are maintained. Candidates marked as "hired" are automatically identified, and personalized offer letters are generated dynamically for each of them. These letters are then emailed directly to the candidates using UiPath's email automation activities. This automation significantly reduces the time and effort required for manual letter generation and distribution, allowing HR professionals to focus on more strategic tasks. This project not only enhances operational efficiency but also sets a benchmark for leveraging technology to optimize repetitive and time-consuming tasks.</a:t>
            </a:r>
          </a:p>
          <a:p>
            <a:endParaRPr lang="en-US" dirty="0"/>
          </a:p>
        </p:txBody>
      </p:sp>
      <p:sp>
        <p:nvSpPr>
          <p:cNvPr id="6" name="Content Placeholder 5">
            <a:extLst>
              <a:ext uri="{FF2B5EF4-FFF2-40B4-BE49-F238E27FC236}">
                <a16:creationId xmlns:a16="http://schemas.microsoft.com/office/drawing/2014/main" id="{30F21D22-130F-1DF8-F776-E247F5BE1903}"/>
              </a:ext>
            </a:extLst>
          </p:cNvPr>
          <p:cNvSpPr>
            <a:spLocks noGrp="1"/>
          </p:cNvSpPr>
          <p:nvPr>
            <p:ph sz="half" idx="2"/>
          </p:nvPr>
        </p:nvSpPr>
        <p:spPr>
          <a:xfrm>
            <a:off x="10116616" y="6021288"/>
            <a:ext cx="2804120" cy="2368859"/>
          </a:xfrm>
        </p:spPr>
        <p:txBody>
          <a:bodyPr>
            <a:normAutofit/>
          </a:bodyPr>
          <a:lstStyle/>
          <a:p>
            <a:pPr lvl="5"/>
            <a:endParaRPr lang="en-IN" dirty="0"/>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a:xfrm>
            <a:off x="190500" y="1417637"/>
            <a:ext cx="8763000" cy="5334000"/>
          </a:xfrm>
        </p:spPr>
        <p:txBody>
          <a:bodyPr>
            <a:normAutofit/>
          </a:bodyPr>
          <a:lstStyle/>
          <a:p>
            <a:pPr algn="just">
              <a:lnSpc>
                <a:spcPct val="200000"/>
              </a:lnSpc>
            </a:pPr>
            <a:r>
              <a:rPr lang="en-US" sz="1600" dirty="0">
                <a:latin typeface="Times New Roman" panose="02020603050405020304" pitchFamily="18" charset="0"/>
              </a:rPr>
              <a:t>The project successfully demonstrates the automation of recruitment letter generation, leveraging UiPath's RE Framework to streamline and enhance the hiring process. By efficiently reading candidate data from Excel, generating personalized offer letters, and dispatching them via email, the system reduces manual effort, eliminates errors, and accelerates recruitment workflows. This innovative approach not only saves time but also ensures consistency and professionalism in communication with candidates. The implementation serves as a practical solution for HR teams and can be scaled or enhanced with advanced features like integration with ATS platforms and AI-based personalization for future applications.</a:t>
            </a:r>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lstStyle/>
          <a:p>
            <a:pPr>
              <a:lnSpc>
                <a:spcPct val="150000"/>
              </a:lnSpc>
            </a:pPr>
            <a:r>
              <a:rPr lang="en-US" sz="1600" b="1" dirty="0">
                <a:latin typeface="Times New Roman" panose="02020603050405020304" pitchFamily="18" charset="0"/>
              </a:rPr>
              <a:t>Description 1: Integration with Applicant Tracking Systems (ATS)</a:t>
            </a:r>
          </a:p>
          <a:p>
            <a:pPr marL="0" indent="0" algn="just">
              <a:lnSpc>
                <a:spcPct val="150000"/>
              </a:lnSpc>
              <a:buNone/>
            </a:pPr>
            <a:r>
              <a:rPr lang="en-US" sz="1600" dirty="0">
                <a:latin typeface="Times New Roman" panose="02020603050405020304" pitchFamily="18" charset="0"/>
              </a:rPr>
              <a:t>The current system can be enhanced by integrating it with ATS platforms, allowing seamless data import of candidate information directly from recruitment portals. This will eliminate the need for manual data entry in Excel, improving efficiency and accuracy.</a:t>
            </a:r>
          </a:p>
          <a:p>
            <a:pPr>
              <a:lnSpc>
                <a:spcPct val="150000"/>
              </a:lnSpc>
            </a:pPr>
            <a:endParaRPr lang="en-US" sz="1600" dirty="0">
              <a:latin typeface="Times New Roman" panose="02020603050405020304" pitchFamily="18" charset="0"/>
            </a:endParaRPr>
          </a:p>
          <a:p>
            <a:pPr>
              <a:lnSpc>
                <a:spcPct val="150000"/>
              </a:lnSpc>
            </a:pPr>
            <a:r>
              <a:rPr lang="en-US" sz="1600" b="1" dirty="0">
                <a:latin typeface="Times New Roman" panose="02020603050405020304" pitchFamily="18" charset="0"/>
              </a:rPr>
              <a:t>Description 2: Advanced Personalization with AI</a:t>
            </a:r>
          </a:p>
          <a:p>
            <a:pPr marL="0" indent="0" algn="just">
              <a:lnSpc>
                <a:spcPct val="150000"/>
              </a:lnSpc>
              <a:buNone/>
            </a:pPr>
            <a:r>
              <a:rPr lang="en-US" sz="1600" dirty="0">
                <a:latin typeface="Times New Roman" panose="02020603050405020304" pitchFamily="18" charset="0"/>
              </a:rPr>
              <a:t>Incorporate Natural Language Processing (NLP) to personalize offer letters further by analyzing candidate profiles and tailoring messages. For instance, the system can include role-specific greetings or reference past achievements mentioned in the candidate’s resume, providing a more customized experience.</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IEEE Paper</a:t>
            </a:r>
            <a:endParaRPr lang="en-IN" dirty="0">
              <a:latin typeface="+mj-lt"/>
            </a:endParaRPr>
          </a:p>
        </p:txBody>
      </p:sp>
      <p:sp>
        <p:nvSpPr>
          <p:cNvPr id="3" name="Content Placeholder 2"/>
          <p:cNvSpPr>
            <a:spLocks noGrp="1"/>
          </p:cNvSpPr>
          <p:nvPr>
            <p:ph idx="1"/>
          </p:nvPr>
        </p:nvSpPr>
        <p:spPr/>
        <p:txBody>
          <a:bodyPr>
            <a:normAutofit/>
          </a:bodyPr>
          <a:lstStyle/>
          <a:p>
            <a:pPr algn="just">
              <a:lnSpc>
                <a:spcPct val="200000"/>
              </a:lnSpc>
            </a:pPr>
            <a:r>
              <a:rPr lang="en-IN" sz="1800" b="1" i="0"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Robotic Process Automation for Software Project Management</a:t>
            </a:r>
            <a:r>
              <a:rPr lang="en-IN" sz="1800" b="1" dirty="0">
                <a:latin typeface="Times New Roman" panose="02020603050405020304" pitchFamily="18" charset="0"/>
              </a:rPr>
              <a:t> </a:t>
            </a:r>
            <a:r>
              <a:rPr lang="en-IN" sz="1800" strike="noStrike" dirty="0" err="1">
                <a:effectLst/>
                <a:latin typeface="Times New Roman" panose="02020603050405020304" pitchFamily="18" charset="0"/>
                <a:hlinkClick r:id="rId5">
                  <a:extLst>
                    <a:ext uri="{A12FA001-AC4F-418D-AE19-62706E023703}">
                      <ahyp:hlinkClr xmlns:ahyp="http://schemas.microsoft.com/office/drawing/2018/hyperlinkcolor" val="tx"/>
                    </a:ext>
                  </a:extLst>
                </a:hlinkClick>
              </a:rPr>
              <a:t>Chinmayee</a:t>
            </a:r>
            <a:r>
              <a:rPr lang="en-IN" sz="1800" strike="noStrike" dirty="0">
                <a:effectLst/>
                <a:latin typeface="Times New Roman" panose="02020603050405020304" pitchFamily="18" charset="0"/>
                <a:hlinkClick r:id="rId5">
                  <a:extLst>
                    <a:ext uri="{A12FA001-AC4F-418D-AE19-62706E023703}">
                      <ahyp:hlinkClr xmlns:ahyp="http://schemas.microsoft.com/office/drawing/2018/hyperlinkcolor" val="tx"/>
                    </a:ext>
                  </a:extLst>
                </a:hlinkClick>
              </a:rPr>
              <a:t> Nitin </a:t>
            </a:r>
            <a:r>
              <a:rPr lang="en-IN" sz="1800" strike="noStrike" dirty="0" err="1">
                <a:effectLst/>
                <a:latin typeface="Times New Roman" panose="02020603050405020304" pitchFamily="18" charset="0"/>
                <a:hlinkClick r:id="rId5">
                  <a:extLst>
                    <a:ext uri="{A12FA001-AC4F-418D-AE19-62706E023703}">
                      <ahyp:hlinkClr xmlns:ahyp="http://schemas.microsoft.com/office/drawing/2018/hyperlinkcolor" val="tx"/>
                    </a:ext>
                  </a:extLst>
                </a:hlinkClick>
              </a:rPr>
              <a:t>Rajadhyaksha</a:t>
            </a:r>
            <a:r>
              <a:rPr lang="en-IN" sz="1800" dirty="0">
                <a:effectLst/>
                <a:latin typeface="Times New Roman" panose="02020603050405020304" pitchFamily="18" charset="0"/>
              </a:rPr>
              <a:t>; </a:t>
            </a:r>
            <a:r>
              <a:rPr lang="en-IN" sz="1800" strike="noStrike" dirty="0" err="1">
                <a:effectLst/>
                <a:latin typeface="Times New Roman" panose="02020603050405020304" pitchFamily="18" charset="0"/>
                <a:hlinkClick r:id="rId6">
                  <a:extLst>
                    <a:ext uri="{A12FA001-AC4F-418D-AE19-62706E023703}">
                      <ahyp:hlinkClr xmlns:ahyp="http://schemas.microsoft.com/office/drawing/2018/hyperlinkcolor" val="tx"/>
                    </a:ext>
                  </a:extLst>
                </a:hlinkClick>
              </a:rPr>
              <a:t>Jatinderkumar</a:t>
            </a:r>
            <a:r>
              <a:rPr lang="en-IN" sz="1800" strike="noStrike" dirty="0">
                <a:effectLst/>
                <a:latin typeface="Times New Roman" panose="02020603050405020304" pitchFamily="18" charset="0"/>
                <a:hlinkClick r:id="rId6">
                  <a:extLst>
                    <a:ext uri="{A12FA001-AC4F-418D-AE19-62706E023703}">
                      <ahyp:hlinkClr xmlns:ahyp="http://schemas.microsoft.com/office/drawing/2018/hyperlinkcolor" val="tx"/>
                    </a:ext>
                  </a:extLst>
                </a:hlinkClick>
              </a:rPr>
              <a:t> R. Saini</a:t>
            </a:r>
            <a:r>
              <a:rPr lang="en-IN" sz="1800" dirty="0">
                <a:latin typeface="Times New Roman" panose="02020603050405020304" pitchFamily="18" charset="0"/>
              </a:rPr>
              <a:t> </a:t>
            </a:r>
            <a:r>
              <a:rPr lang="en-IN" sz="1800" b="0" i="0" strike="noStrike" dirty="0">
                <a:effectLst/>
                <a:latin typeface="Times New Roman" panose="02020603050405020304" pitchFamily="18" charset="0"/>
                <a:hlinkClick r:id="rId7">
                  <a:extLst>
                    <a:ext uri="{A12FA001-AC4F-418D-AE19-62706E023703}">
                      <ahyp:hlinkClr xmlns:ahyp="http://schemas.microsoft.com/office/drawing/2018/hyperlinkcolor" val="tx"/>
                    </a:ext>
                  </a:extLst>
                </a:hlinkClick>
              </a:rPr>
              <a:t>2022 IEEE 7th International conference for Convergence in Technology (I2CT)</a:t>
            </a:r>
            <a:r>
              <a:rPr lang="en-IN" sz="1800" b="0" i="0" dirty="0">
                <a:effectLst/>
                <a:latin typeface="Times New Roman" panose="02020603050405020304" pitchFamily="18" charset="0"/>
              </a:rPr>
              <a:t>Year: 2022 | Conference Paper | Publisher: IEEE</a:t>
            </a:r>
            <a:br>
              <a:rPr lang="en-IN" sz="1800" b="0" i="0" dirty="0">
                <a:effectLst/>
                <a:latin typeface="Times New Roman" panose="02020603050405020304" pitchFamily="18" charset="0"/>
              </a:rPr>
            </a:br>
            <a:endParaRPr lang="en-IN" sz="1800" b="0" i="0" dirty="0">
              <a:effectLst/>
              <a:latin typeface="Times New Roman" panose="02020603050405020304" pitchFamily="18" charset="0"/>
            </a:endParaRPr>
          </a:p>
          <a:p>
            <a:pPr algn="just">
              <a:lnSpc>
                <a:spcPct val="200000"/>
              </a:lnSpc>
            </a:pPr>
            <a:r>
              <a:rPr lang="en-IN" sz="1800" b="1" i="0" u="none" strike="noStrike" dirty="0">
                <a:effectLst/>
                <a:latin typeface="Times New Roman" panose="02020603050405020304" pitchFamily="18" charset="0"/>
                <a:hlinkClick r:id="rId8">
                  <a:extLst>
                    <a:ext uri="{A12FA001-AC4F-418D-AE19-62706E023703}">
                      <ahyp:hlinkClr xmlns:ahyp="http://schemas.microsoft.com/office/drawing/2018/hyperlinkcolor" val="tx"/>
                    </a:ext>
                  </a:extLst>
                </a:hlinkClick>
              </a:rPr>
              <a:t>Use Of RPA For Email Automation With Salesforce Integration</a:t>
            </a:r>
            <a:r>
              <a:rPr lang="en-IN" sz="1800" b="1" dirty="0">
                <a:latin typeface="Times New Roman" panose="02020603050405020304" pitchFamily="18" charset="0"/>
              </a:rPr>
              <a:t> </a:t>
            </a:r>
            <a:r>
              <a:rPr lang="en-IN" sz="1800" u="none" strike="noStrike" dirty="0">
                <a:effectLst/>
                <a:latin typeface="Times New Roman" panose="02020603050405020304" pitchFamily="18" charset="0"/>
                <a:hlinkClick r:id="rId9">
                  <a:extLst>
                    <a:ext uri="{A12FA001-AC4F-418D-AE19-62706E023703}">
                      <ahyp:hlinkClr xmlns:ahyp="http://schemas.microsoft.com/office/drawing/2018/hyperlinkcolor" val="tx"/>
                    </a:ext>
                  </a:extLst>
                </a:hlinkClick>
              </a:rPr>
              <a:t>Sahil </a:t>
            </a:r>
            <a:r>
              <a:rPr lang="en-IN" sz="1800" u="none" strike="noStrike" dirty="0" err="1">
                <a:effectLst/>
                <a:latin typeface="Times New Roman" panose="02020603050405020304" pitchFamily="18" charset="0"/>
                <a:hlinkClick r:id="rId9">
                  <a:extLst>
                    <a:ext uri="{A12FA001-AC4F-418D-AE19-62706E023703}">
                      <ahyp:hlinkClr xmlns:ahyp="http://schemas.microsoft.com/office/drawing/2018/hyperlinkcolor" val="tx"/>
                    </a:ext>
                  </a:extLst>
                </a:hlinkClick>
              </a:rPr>
              <a:t>Bhosale</a:t>
            </a:r>
            <a:r>
              <a:rPr lang="en-IN" sz="1800" dirty="0" err="1">
                <a:effectLst/>
                <a:latin typeface="Times New Roman" panose="02020603050405020304" pitchFamily="18" charset="0"/>
              </a:rPr>
              <a:t>;</a:t>
            </a:r>
            <a:r>
              <a:rPr lang="en-IN" sz="1800" u="none" strike="noStrike" dirty="0" err="1">
                <a:effectLst/>
                <a:latin typeface="Times New Roman" panose="02020603050405020304" pitchFamily="18" charset="0"/>
                <a:hlinkClick r:id="rId10">
                  <a:extLst>
                    <a:ext uri="{A12FA001-AC4F-418D-AE19-62706E023703}">
                      <ahyp:hlinkClr xmlns:ahyp="http://schemas.microsoft.com/office/drawing/2018/hyperlinkcolor" val="tx"/>
                    </a:ext>
                  </a:extLst>
                </a:hlinkClick>
              </a:rPr>
              <a:t>Rajesh</a:t>
            </a:r>
            <a:r>
              <a:rPr lang="en-IN" sz="1800" u="none" strike="noStrike" dirty="0">
                <a:effectLst/>
                <a:latin typeface="Times New Roman" panose="02020603050405020304" pitchFamily="18" charset="0"/>
                <a:hlinkClick r:id="rId10">
                  <a:extLst>
                    <a:ext uri="{A12FA001-AC4F-418D-AE19-62706E023703}">
                      <ahyp:hlinkClr xmlns:ahyp="http://schemas.microsoft.com/office/drawing/2018/hyperlinkcolor" val="tx"/>
                    </a:ext>
                  </a:extLst>
                </a:hlinkClick>
              </a:rPr>
              <a:t> </a:t>
            </a:r>
            <a:r>
              <a:rPr lang="en-IN" sz="1800" u="none" strike="noStrike" dirty="0" err="1">
                <a:effectLst/>
                <a:latin typeface="Times New Roman" panose="02020603050405020304" pitchFamily="18" charset="0"/>
                <a:hlinkClick r:id="rId10">
                  <a:extLst>
                    <a:ext uri="{A12FA001-AC4F-418D-AE19-62706E023703}">
                      <ahyp:hlinkClr xmlns:ahyp="http://schemas.microsoft.com/office/drawing/2018/hyperlinkcolor" val="tx"/>
                    </a:ext>
                  </a:extLst>
                </a:hlinkClick>
              </a:rPr>
              <a:t>Dhumal</a:t>
            </a:r>
            <a:r>
              <a:rPr lang="en-IN" sz="1800" dirty="0" err="1">
                <a:effectLst/>
                <a:latin typeface="Times New Roman" panose="02020603050405020304" pitchFamily="18" charset="0"/>
              </a:rPr>
              <a:t>;</a:t>
            </a:r>
            <a:r>
              <a:rPr lang="en-IN" sz="1800" u="none" strike="noStrike" dirty="0" err="1">
                <a:effectLst/>
                <a:latin typeface="Times New Roman" panose="02020603050405020304" pitchFamily="18" charset="0"/>
                <a:hlinkClick r:id="rId11">
                  <a:extLst>
                    <a:ext uri="{A12FA001-AC4F-418D-AE19-62706E023703}">
                      <ahyp:hlinkClr xmlns:ahyp="http://schemas.microsoft.com/office/drawing/2018/hyperlinkcolor" val="tx"/>
                    </a:ext>
                  </a:extLst>
                </a:hlinkClick>
              </a:rPr>
              <a:t>Vidya</a:t>
            </a:r>
            <a:r>
              <a:rPr lang="en-IN" sz="1800" u="none" strike="noStrike" dirty="0">
                <a:effectLst/>
                <a:latin typeface="Times New Roman" panose="02020603050405020304" pitchFamily="18" charset="0"/>
                <a:hlinkClick r:id="rId11">
                  <a:extLst>
                    <a:ext uri="{A12FA001-AC4F-418D-AE19-62706E023703}">
                      <ahyp:hlinkClr xmlns:ahyp="http://schemas.microsoft.com/office/drawing/2018/hyperlinkcolor" val="tx"/>
                    </a:ext>
                  </a:extLst>
                </a:hlinkClick>
              </a:rPr>
              <a:t> </a:t>
            </a:r>
            <a:r>
              <a:rPr lang="en-IN" sz="1800" u="none" strike="noStrike" dirty="0" err="1">
                <a:effectLst/>
                <a:latin typeface="Times New Roman" panose="02020603050405020304" pitchFamily="18" charset="0"/>
                <a:hlinkClick r:id="rId11">
                  <a:extLst>
                    <a:ext uri="{A12FA001-AC4F-418D-AE19-62706E023703}">
                      <ahyp:hlinkClr xmlns:ahyp="http://schemas.microsoft.com/office/drawing/2018/hyperlinkcolor" val="tx"/>
                    </a:ext>
                  </a:extLst>
                </a:hlinkClick>
              </a:rPr>
              <a:t>Patkar</a:t>
            </a:r>
            <a:r>
              <a:rPr lang="en-IN" sz="1800" dirty="0" err="1">
                <a:effectLst/>
                <a:latin typeface="Times New Roman" panose="02020603050405020304" pitchFamily="18" charset="0"/>
              </a:rPr>
              <a:t>;</a:t>
            </a:r>
            <a:r>
              <a:rPr lang="en-IN" sz="1800" u="none" strike="noStrike" dirty="0" err="1">
                <a:effectLst/>
                <a:latin typeface="Times New Roman" panose="02020603050405020304" pitchFamily="18" charset="0"/>
                <a:hlinkClick r:id="rId12">
                  <a:extLst>
                    <a:ext uri="{A12FA001-AC4F-418D-AE19-62706E023703}">
                      <ahyp:hlinkClr xmlns:ahyp="http://schemas.microsoft.com/office/drawing/2018/hyperlinkcolor" val="tx"/>
                    </a:ext>
                  </a:extLst>
                </a:hlinkClick>
              </a:rPr>
              <a:t>T.P</a:t>
            </a:r>
            <a:r>
              <a:rPr lang="en-IN" sz="1800" u="none" strike="noStrike" dirty="0">
                <a:effectLst/>
                <a:latin typeface="Times New Roman" panose="02020603050405020304" pitchFamily="18" charset="0"/>
                <a:hlinkClick r:id="rId12">
                  <a:extLst>
                    <a:ext uri="{A12FA001-AC4F-418D-AE19-62706E023703}">
                      <ahyp:hlinkClr xmlns:ahyp="http://schemas.microsoft.com/office/drawing/2018/hyperlinkcolor" val="tx"/>
                    </a:ext>
                  </a:extLst>
                </a:hlinkClick>
              </a:rPr>
              <a:t> Singh</a:t>
            </a:r>
            <a:r>
              <a:rPr lang="en-IN" sz="1800" dirty="0">
                <a:latin typeface="Times New Roman" panose="02020603050405020304" pitchFamily="18" charset="0"/>
              </a:rPr>
              <a:t> </a:t>
            </a:r>
            <a:r>
              <a:rPr lang="en-IN" sz="1800" b="0" i="0" u="none" strike="noStrike" dirty="0">
                <a:effectLst/>
                <a:latin typeface="Times New Roman" panose="02020603050405020304" pitchFamily="18" charset="0"/>
                <a:hlinkClick r:id="rId13">
                  <a:extLst>
                    <a:ext uri="{A12FA001-AC4F-418D-AE19-62706E023703}">
                      <ahyp:hlinkClr xmlns:ahyp="http://schemas.microsoft.com/office/drawing/2018/hyperlinkcolor" val="tx"/>
                    </a:ext>
                  </a:extLst>
                </a:hlinkClick>
              </a:rPr>
              <a:t>2023 IEEE 5th International Conference on Cybernetics, Cognition and Machine Learning Applications (ICCCMLA)</a:t>
            </a:r>
            <a:r>
              <a:rPr lang="en-IN" sz="1800" b="0" i="0" dirty="0">
                <a:effectLst/>
                <a:latin typeface="Times New Roman" panose="02020603050405020304" pitchFamily="18" charset="0"/>
              </a:rPr>
              <a:t>Year: 2023 | Conference Paper | Publisher: IEEE</a:t>
            </a:r>
          </a:p>
          <a:p>
            <a:pPr marL="0" indent="0" algn="l">
              <a:buNone/>
            </a:pPr>
            <a:endParaRPr lang="en-IN" sz="1800" b="0" i="0" dirty="0">
              <a:solidFill>
                <a:srgbClr val="333333"/>
              </a:solidFill>
              <a:effectLst/>
              <a:latin typeface="Times New Roman" panose="02020603050405020304" pitchFamily="18" charset="0"/>
            </a:endParaRPr>
          </a:p>
        </p:txBody>
      </p:sp>
    </p:spTree>
    <p:custDataLst>
      <p:tags r:id="rId1"/>
    </p:custDataLst>
    <p:extLst>
      <p:ext uri="{BB962C8B-B14F-4D97-AF65-F5344CB8AC3E}">
        <p14:creationId xmlns:p14="http://schemas.microsoft.com/office/powerpoint/2010/main" val="3277262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a:xfrm>
            <a:off x="647564" y="1268760"/>
            <a:ext cx="8763000" cy="5334000"/>
          </a:xfrm>
        </p:spPr>
        <p:txBody>
          <a:bodyPr/>
          <a:lstStyle/>
          <a:p>
            <a:pPr marL="342900" lvl="0" indent="-342900">
              <a:lnSpc>
                <a:spcPct val="150000"/>
              </a:lnSpc>
              <a:spcBef>
                <a:spcPts val="1155"/>
              </a:spcBef>
              <a:buSzPts val="1400"/>
              <a:buFont typeface="Arial" panose="020B0604020202020204" pitchFamily="34" charset="0"/>
              <a:buChar char="•"/>
              <a:tabLst>
                <a:tab pos="981710" algn="l"/>
              </a:tabLst>
            </a:pPr>
            <a:r>
              <a:rPr lang="en-US" sz="2000" spc="0" dirty="0">
                <a:effectLst/>
                <a:latin typeface="Times New Roman" panose="02020603050405020304" pitchFamily="18" charset="0"/>
                <a:ea typeface="Times New Roman" panose="02020603050405020304" pitchFamily="18" charset="0"/>
              </a:rPr>
              <a:t>Flowcharts:</a:t>
            </a:r>
            <a:r>
              <a:rPr lang="en-US" sz="2000" spc="-15" dirty="0">
                <a:solidFill>
                  <a:srgbClr val="0000FF"/>
                </a:solidFill>
                <a:effectLst/>
                <a:latin typeface="Times New Roman" panose="02020603050405020304" pitchFamily="18" charset="0"/>
                <a:ea typeface="Times New Roman" panose="02020603050405020304" pitchFamily="18" charset="0"/>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4"/>
              </a:rPr>
              <a:t>Studio</a:t>
            </a:r>
            <a:r>
              <a:rPr lang="en-US" sz="2000" u="sng" spc="-20" dirty="0">
                <a:solidFill>
                  <a:srgbClr val="0000FF"/>
                </a:solidFill>
                <a:effectLst/>
                <a:latin typeface="Times New Roman" panose="02020603050405020304" pitchFamily="18" charset="0"/>
                <a:ea typeface="Times New Roman" panose="02020603050405020304" pitchFamily="18" charset="0"/>
                <a:hlinkClick r:id="rId4"/>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4"/>
              </a:rPr>
              <a:t>-</a:t>
            </a:r>
            <a:r>
              <a:rPr lang="en-US" sz="2000" u="sng" spc="-35" dirty="0">
                <a:solidFill>
                  <a:srgbClr val="0000FF"/>
                </a:solidFill>
                <a:effectLst/>
                <a:latin typeface="Times New Roman" panose="02020603050405020304" pitchFamily="18" charset="0"/>
                <a:ea typeface="Times New Roman" panose="02020603050405020304" pitchFamily="18" charset="0"/>
                <a:hlinkClick r:id="rId4"/>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4"/>
              </a:rPr>
              <a:t>Flowcharts</a:t>
            </a:r>
            <a:r>
              <a:rPr lang="en-US" sz="2000" u="sng" spc="-20" dirty="0">
                <a:solidFill>
                  <a:srgbClr val="0000FF"/>
                </a:solidFill>
                <a:effectLst/>
                <a:latin typeface="Times New Roman" panose="02020603050405020304" pitchFamily="18" charset="0"/>
                <a:ea typeface="Times New Roman" panose="02020603050405020304" pitchFamily="18" charset="0"/>
                <a:hlinkClick r:id="rId4"/>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4"/>
              </a:rPr>
              <a:t>(uipath.com)</a:t>
            </a:r>
            <a:r>
              <a:rPr lang="en-US" sz="2000" dirty="0">
                <a:effectLst/>
                <a:latin typeface="Times New Roman" panose="02020603050405020304" pitchFamily="18" charset="0"/>
                <a:ea typeface="Times New Roman" panose="02020603050405020304" pitchFamily="18" charset="0"/>
              </a:rPr>
              <a:t> </a:t>
            </a:r>
          </a:p>
          <a:p>
            <a:pPr marL="342900" lvl="0" indent="-342900">
              <a:lnSpc>
                <a:spcPct val="150000"/>
              </a:lnSpc>
              <a:spcBef>
                <a:spcPts val="1155"/>
              </a:spcBef>
              <a:buSzPts val="1400"/>
              <a:buFont typeface="Arial" panose="020B0604020202020204" pitchFamily="34" charset="0"/>
              <a:buChar char="•"/>
              <a:tabLst>
                <a:tab pos="981710" algn="l"/>
              </a:tabLst>
            </a:pPr>
            <a:endParaRPr lang="en-IN" sz="20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445"/>
              </a:spcBef>
              <a:buSzPts val="1400"/>
              <a:buFont typeface="Arial" panose="020B0604020202020204" pitchFamily="34" charset="0"/>
              <a:buChar char="•"/>
              <a:tabLst>
                <a:tab pos="930910" algn="l"/>
              </a:tabLst>
            </a:pPr>
            <a:r>
              <a:rPr lang="en-US" sz="2000" spc="0" dirty="0">
                <a:effectLst/>
                <a:latin typeface="Times New Roman" panose="02020603050405020304" pitchFamily="18" charset="0"/>
                <a:ea typeface="Times New Roman" panose="02020603050405020304" pitchFamily="18" charset="0"/>
              </a:rPr>
              <a:t>Data scraping:</a:t>
            </a:r>
            <a:r>
              <a:rPr lang="en-US" sz="2000" spc="-5" dirty="0">
                <a:solidFill>
                  <a:srgbClr val="0000FF"/>
                </a:solidFill>
                <a:effectLst/>
                <a:latin typeface="Times New Roman" panose="02020603050405020304" pitchFamily="18" charset="0"/>
                <a:ea typeface="Times New Roman" panose="02020603050405020304" pitchFamily="18" charset="0"/>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5"/>
              </a:rPr>
              <a:t>Studio</a:t>
            </a:r>
            <a:r>
              <a:rPr lang="en-US" sz="2000" u="sng" spc="-15" dirty="0">
                <a:solidFill>
                  <a:srgbClr val="0000FF"/>
                </a:solidFill>
                <a:effectLst/>
                <a:latin typeface="Times New Roman" panose="02020603050405020304" pitchFamily="18" charset="0"/>
                <a:ea typeface="Times New Roman" panose="02020603050405020304" pitchFamily="18" charset="0"/>
                <a:hlinkClick r:id="rId5"/>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5"/>
              </a:rPr>
              <a:t>-</a:t>
            </a:r>
            <a:r>
              <a:rPr lang="en-US" sz="2000" u="sng" spc="-30" dirty="0">
                <a:solidFill>
                  <a:srgbClr val="0000FF"/>
                </a:solidFill>
                <a:effectLst/>
                <a:latin typeface="Times New Roman" panose="02020603050405020304" pitchFamily="18" charset="0"/>
                <a:ea typeface="Times New Roman" panose="02020603050405020304" pitchFamily="18" charset="0"/>
                <a:hlinkClick r:id="rId5"/>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5"/>
              </a:rPr>
              <a:t>About</a:t>
            </a:r>
            <a:r>
              <a:rPr lang="en-US" sz="2000" u="sng" spc="-30" dirty="0">
                <a:solidFill>
                  <a:srgbClr val="0000FF"/>
                </a:solidFill>
                <a:effectLst/>
                <a:latin typeface="Times New Roman" panose="02020603050405020304" pitchFamily="18" charset="0"/>
                <a:ea typeface="Times New Roman" panose="02020603050405020304" pitchFamily="18" charset="0"/>
                <a:hlinkClick r:id="rId5"/>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5"/>
              </a:rPr>
              <a:t>Data</a:t>
            </a:r>
            <a:r>
              <a:rPr lang="en-US" sz="2000" u="sng" spc="-20" dirty="0">
                <a:solidFill>
                  <a:srgbClr val="0000FF"/>
                </a:solidFill>
                <a:effectLst/>
                <a:latin typeface="Times New Roman" panose="02020603050405020304" pitchFamily="18" charset="0"/>
                <a:ea typeface="Times New Roman" panose="02020603050405020304" pitchFamily="18" charset="0"/>
                <a:hlinkClick r:id="rId5"/>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5"/>
              </a:rPr>
              <a:t>Scraping</a:t>
            </a:r>
            <a:r>
              <a:rPr lang="en-US" sz="2000" u="sng" spc="-10" dirty="0">
                <a:solidFill>
                  <a:srgbClr val="0000FF"/>
                </a:solidFill>
                <a:effectLst/>
                <a:latin typeface="Times New Roman" panose="02020603050405020304" pitchFamily="18" charset="0"/>
                <a:ea typeface="Times New Roman" panose="02020603050405020304" pitchFamily="18" charset="0"/>
                <a:hlinkClick r:id="rId5"/>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5"/>
              </a:rPr>
              <a:t>(uipath.com)</a:t>
            </a:r>
            <a:endParaRPr lang="en-IN" sz="2000" spc="0" dirty="0">
              <a:effectLst/>
              <a:latin typeface="Times New Roman" panose="02020603050405020304" pitchFamily="18" charset="0"/>
              <a:ea typeface="Times New Roman" panose="02020603050405020304" pitchFamily="18" charset="0"/>
            </a:endParaRPr>
          </a:p>
          <a:p>
            <a:pPr>
              <a:lnSpc>
                <a:spcPct val="150000"/>
              </a:lnSpc>
              <a:spcBef>
                <a:spcPts val="50"/>
              </a:spcBef>
            </a:pPr>
            <a:endParaRPr lang="en-IN" sz="20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445"/>
              </a:spcBef>
              <a:buSzPts val="1400"/>
              <a:buFont typeface="Arial" panose="020B0604020202020204" pitchFamily="34" charset="0"/>
              <a:buChar char="•"/>
              <a:tabLst>
                <a:tab pos="930910" algn="l"/>
              </a:tabLst>
            </a:pPr>
            <a:r>
              <a:rPr lang="en-US" sz="2000" spc="0" dirty="0">
                <a:effectLst/>
                <a:latin typeface="Times New Roman" panose="02020603050405020304" pitchFamily="18" charset="0"/>
                <a:ea typeface="Times New Roman" panose="02020603050405020304" pitchFamily="18" charset="0"/>
              </a:rPr>
              <a:t>Email</a:t>
            </a:r>
            <a:r>
              <a:rPr lang="en-US" sz="2000" spc="-1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activity:</a:t>
            </a:r>
            <a:r>
              <a:rPr lang="en-US" sz="2000" spc="-5" dirty="0">
                <a:solidFill>
                  <a:srgbClr val="0000FF"/>
                </a:solidFill>
                <a:effectLst/>
                <a:latin typeface="Times New Roman" panose="02020603050405020304" pitchFamily="18" charset="0"/>
                <a:ea typeface="Times New Roman" panose="02020603050405020304" pitchFamily="18" charset="0"/>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6"/>
              </a:rPr>
              <a:t>Activities</a:t>
            </a:r>
            <a:r>
              <a:rPr lang="en-US" sz="2000" u="sng" spc="-15" dirty="0">
                <a:solidFill>
                  <a:srgbClr val="0000FF"/>
                </a:solidFill>
                <a:effectLst/>
                <a:latin typeface="Times New Roman" panose="02020603050405020304" pitchFamily="18" charset="0"/>
                <a:ea typeface="Times New Roman" panose="02020603050405020304" pitchFamily="18" charset="0"/>
                <a:hlinkClick r:id="rId6"/>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6"/>
              </a:rPr>
              <a:t>-</a:t>
            </a:r>
            <a:r>
              <a:rPr lang="en-US" sz="2000" u="sng" spc="-25" dirty="0">
                <a:solidFill>
                  <a:srgbClr val="0000FF"/>
                </a:solidFill>
                <a:effectLst/>
                <a:latin typeface="Times New Roman" panose="02020603050405020304" pitchFamily="18" charset="0"/>
                <a:ea typeface="Times New Roman" panose="02020603050405020304" pitchFamily="18" charset="0"/>
                <a:hlinkClick r:id="rId6"/>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6"/>
              </a:rPr>
              <a:t>Send</a:t>
            </a:r>
            <a:r>
              <a:rPr lang="en-US" sz="2000" u="sng" spc="-15" dirty="0">
                <a:solidFill>
                  <a:srgbClr val="0000FF"/>
                </a:solidFill>
                <a:effectLst/>
                <a:latin typeface="Times New Roman" panose="02020603050405020304" pitchFamily="18" charset="0"/>
                <a:ea typeface="Times New Roman" panose="02020603050405020304" pitchFamily="18" charset="0"/>
                <a:hlinkClick r:id="rId6"/>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6"/>
              </a:rPr>
              <a:t>SMTP</a:t>
            </a:r>
            <a:r>
              <a:rPr lang="en-US" sz="2000" u="sng" spc="-35" dirty="0">
                <a:solidFill>
                  <a:srgbClr val="0000FF"/>
                </a:solidFill>
                <a:effectLst/>
                <a:latin typeface="Times New Roman" panose="02020603050405020304" pitchFamily="18" charset="0"/>
                <a:ea typeface="Times New Roman" panose="02020603050405020304" pitchFamily="18" charset="0"/>
                <a:hlinkClick r:id="rId6"/>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6"/>
              </a:rPr>
              <a:t>Mail</a:t>
            </a:r>
            <a:r>
              <a:rPr lang="en-US" sz="2000" u="sng" spc="-15" dirty="0">
                <a:solidFill>
                  <a:srgbClr val="0000FF"/>
                </a:solidFill>
                <a:effectLst/>
                <a:latin typeface="Times New Roman" panose="02020603050405020304" pitchFamily="18" charset="0"/>
                <a:ea typeface="Times New Roman" panose="02020603050405020304" pitchFamily="18" charset="0"/>
                <a:hlinkClick r:id="rId6"/>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6"/>
              </a:rPr>
              <a:t>Message</a:t>
            </a:r>
            <a:r>
              <a:rPr lang="en-US" sz="2000" u="sng" spc="-20" dirty="0">
                <a:solidFill>
                  <a:srgbClr val="0000FF"/>
                </a:solidFill>
                <a:effectLst/>
                <a:latin typeface="Times New Roman" panose="02020603050405020304" pitchFamily="18" charset="0"/>
                <a:ea typeface="Times New Roman" panose="02020603050405020304" pitchFamily="18" charset="0"/>
                <a:hlinkClick r:id="rId6"/>
              </a:rPr>
              <a:t> </a:t>
            </a:r>
            <a:r>
              <a:rPr lang="en-US" sz="2000" u="sng" spc="0" dirty="0">
                <a:solidFill>
                  <a:srgbClr val="0000FF"/>
                </a:solidFill>
                <a:effectLst/>
                <a:latin typeface="Times New Roman" panose="02020603050405020304" pitchFamily="18" charset="0"/>
                <a:ea typeface="Times New Roman" panose="02020603050405020304" pitchFamily="18" charset="0"/>
                <a:hlinkClick r:id="rId6"/>
              </a:rPr>
              <a:t>(uipath.com)</a:t>
            </a:r>
            <a:endParaRPr lang="en-IN" sz="2000" spc="0" dirty="0">
              <a:effectLst/>
              <a:latin typeface="Times New Roman" panose="02020603050405020304" pitchFamily="18" charset="0"/>
              <a:ea typeface="Times New Roman" panose="02020603050405020304" pitchFamily="18" charset="0"/>
            </a:endParaRPr>
          </a:p>
          <a:p>
            <a:pPr marL="0" indent="0">
              <a:lnSpc>
                <a:spcPct val="150000"/>
              </a:lnSpc>
              <a:spcBef>
                <a:spcPts val="5"/>
              </a:spcBef>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445"/>
              </a:spcBef>
              <a:buSzPts val="1400"/>
              <a:buFont typeface="Arial" panose="020B0604020202020204" pitchFamily="34" charset="0"/>
              <a:buChar char="•"/>
              <a:tabLst>
                <a:tab pos="930910" algn="l"/>
              </a:tabLst>
            </a:pPr>
            <a:r>
              <a:rPr lang="en-US" sz="2000" spc="0" dirty="0">
                <a:effectLst/>
                <a:latin typeface="Times New Roman" panose="02020603050405020304" pitchFamily="18" charset="0"/>
                <a:ea typeface="Times New Roman" panose="02020603050405020304" pitchFamily="18" charset="0"/>
              </a:rPr>
              <a:t>Email</a:t>
            </a:r>
            <a:r>
              <a:rPr lang="en-US" sz="2000" spc="-4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activity:</a:t>
            </a:r>
            <a:r>
              <a:rPr lang="en-US" sz="2000" spc="-45" dirty="0">
                <a:solidFill>
                  <a:srgbClr val="0000FF"/>
                </a:solidFill>
                <a:effectLst/>
                <a:latin typeface="Times New Roman" panose="02020603050405020304" pitchFamily="18" charset="0"/>
                <a:ea typeface="Times New Roman" panose="02020603050405020304" pitchFamily="18" charset="0"/>
              </a:rPr>
              <a:t> </a:t>
            </a:r>
            <a:r>
              <a:rPr lang="en-US" sz="2000" u="sng" dirty="0">
                <a:solidFill>
                  <a:srgbClr val="0000FF"/>
                </a:solidFill>
                <a:latin typeface="Times New Roman" panose="02020603050405020304" pitchFamily="18" charset="0"/>
                <a:ea typeface="Times New Roman" panose="02020603050405020304" pitchFamily="18" charset="0"/>
              </a:rPr>
              <a:t>https://youtu.be/8vlLvsyCO3Q</a:t>
            </a: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6" name="Rectangle 3">
            <a:extLst>
              <a:ext uri="{FF2B5EF4-FFF2-40B4-BE49-F238E27FC236}">
                <a16:creationId xmlns:a16="http://schemas.microsoft.com/office/drawing/2014/main" id="{BB253C57-3691-5837-EF3F-BB0BB9425D22}"/>
              </a:ext>
            </a:extLst>
          </p:cNvPr>
          <p:cNvSpPr>
            <a:spLocks noGrp="1" noChangeArrowheads="1"/>
          </p:cNvSpPr>
          <p:nvPr>
            <p:ph idx="1"/>
          </p:nvPr>
        </p:nvSpPr>
        <p:spPr bwMode="auto">
          <a:xfrm>
            <a:off x="200280" y="1244030"/>
            <a:ext cx="8763001" cy="45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rPr>
              <a:t>Automation of Repetitive Tasks</a:t>
            </a:r>
            <a:r>
              <a:rPr kumimoji="0" lang="en-US" altLang="en-US" sz="1400" b="0" i="0" u="none" strike="noStrike" cap="none" normalizeH="0" baseline="0" dirty="0">
                <a:ln>
                  <a:noFill/>
                </a:ln>
                <a:solidFill>
                  <a:schemeClr val="tx1"/>
                </a:solidFill>
                <a:effectLst/>
                <a:latin typeface="Times New Roman" panose="02020603050405020304" pitchFamily="18" charset="0"/>
              </a:rPr>
              <a:t>: </a:t>
            </a:r>
          </a:p>
          <a:p>
            <a:pPr marL="0" marR="0" lvl="0" indent="0" defTabSz="914400" rtl="0" eaLnBrk="0" fontAlgn="base" latinLnBrk="0" hangingPunct="0">
              <a:lnSpc>
                <a:spcPct val="15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rPr>
              <a:t>Manual generation and mailing of recruitment letters require significant effort and attention to detail. Automating this process using Robotic Process Automation (RPA) eliminates redundancy and frees up human resources for more strategic tasks.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rPr>
              <a:t>Minimization of Errors</a:t>
            </a:r>
            <a:r>
              <a:rPr kumimoji="0" lang="en-US" altLang="en-US" sz="1400" b="0" i="0" u="none" strike="noStrike" cap="none" normalizeH="0" baseline="0" dirty="0">
                <a:ln>
                  <a:noFill/>
                </a:ln>
                <a:solidFill>
                  <a:schemeClr val="tx1"/>
                </a:solidFill>
                <a:effectLst/>
                <a:latin typeface="Times New Roman" panose="02020603050405020304" pitchFamily="18" charset="0"/>
              </a:rPr>
              <a:t>:</a:t>
            </a:r>
            <a:br>
              <a:rPr kumimoji="0" lang="en-US" altLang="en-US" sz="1400" b="0" i="0" u="none" strike="noStrike" cap="none" normalizeH="0" baseline="0" dirty="0">
                <a:ln>
                  <a:noFill/>
                </a:ln>
                <a:solidFill>
                  <a:schemeClr val="tx1"/>
                </a:solidFill>
                <a:effectLst/>
                <a:latin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rPr>
              <a:t>Human errors in candidate details or letter formatting can lead to miscommunication and negatively impact the organization's reputation. The automated system ensures accuracy in candidate information and standardized letter generation.</a:t>
            </a:r>
          </a:p>
          <a:p>
            <a:pPr marL="0" marR="0" lvl="0" indent="0" defTabSz="914400" rtl="0" eaLnBrk="0" fontAlgn="base" latinLnBrk="0" hangingPunct="0">
              <a:lnSpc>
                <a:spcPct val="150000"/>
              </a:lnSpc>
              <a:spcBef>
                <a:spcPct val="0"/>
              </a:spcBef>
              <a:spcAft>
                <a:spcPct val="0"/>
              </a:spcAft>
              <a:buClrTx/>
              <a:buSzTx/>
              <a:buFontTx/>
              <a:buChar char="•"/>
              <a:tabLst/>
            </a:pPr>
            <a:r>
              <a:rPr lang="en-US" sz="1400" b="1" dirty="0">
                <a:latin typeface="Times New Roman" panose="02020603050405020304" pitchFamily="18" charset="0"/>
              </a:rPr>
              <a:t>Improved Candidate Experience</a:t>
            </a:r>
            <a:r>
              <a:rPr lang="en-US" sz="1400" dirty="0">
                <a:latin typeface="Times New Roman" panose="02020603050405020304" pitchFamily="18" charset="0"/>
              </a:rPr>
              <a:t>:</a:t>
            </a:r>
            <a:br>
              <a:rPr lang="en-US" sz="1400" dirty="0">
                <a:latin typeface="Times New Roman" panose="02020603050405020304" pitchFamily="18" charset="0"/>
              </a:rPr>
            </a:br>
            <a:r>
              <a:rPr lang="en-US" sz="1400" dirty="0">
                <a:latin typeface="Times New Roman" panose="02020603050405020304" pitchFamily="18" charset="0"/>
              </a:rPr>
              <a:t>Candidates receive their offer letters promptly and accurately via email, enhancing their onboarding experience and portraying a professional image of the organization.</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rPr>
              <a:t>Streamlined Workflow</a:t>
            </a:r>
            <a:r>
              <a:rPr kumimoji="0" lang="en-US" altLang="en-US" sz="1400" b="0" i="0" u="none" strike="noStrike" cap="none" normalizeH="0" baseline="0" dirty="0">
                <a:ln>
                  <a:noFill/>
                </a:ln>
                <a:solidFill>
                  <a:schemeClr val="tx1"/>
                </a:solidFill>
                <a:effectLst/>
                <a:latin typeface="Times New Roman" panose="02020603050405020304" pitchFamily="18" charset="0"/>
              </a:rPr>
              <a:t>:</a:t>
            </a:r>
            <a:br>
              <a:rPr kumimoji="0" lang="en-US" altLang="en-US" sz="1400" b="0" i="0" u="none" strike="noStrike" cap="none" normalizeH="0" baseline="0" dirty="0">
                <a:ln>
                  <a:noFill/>
                </a:ln>
                <a:solidFill>
                  <a:schemeClr val="tx1"/>
                </a:solidFill>
                <a:effectLst/>
                <a:latin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rPr>
              <a:t>The system integrates seamlessly with existing tools such as Excel for data input and SMTP for email dispatch. Using UiPath’s RE Framework ensures robust error handling and efficient workflow management.</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4" name="Rectangle 1">
            <a:extLst>
              <a:ext uri="{FF2B5EF4-FFF2-40B4-BE49-F238E27FC236}">
                <a16:creationId xmlns:a16="http://schemas.microsoft.com/office/drawing/2014/main" id="{3D479F06-BD26-FB78-E199-430C5288E9AD}"/>
              </a:ext>
            </a:extLst>
          </p:cNvPr>
          <p:cNvSpPr>
            <a:spLocks noGrp="1" noChangeArrowheads="1"/>
          </p:cNvSpPr>
          <p:nvPr>
            <p:ph idx="1"/>
          </p:nvPr>
        </p:nvSpPr>
        <p:spPr bwMode="auto">
          <a:xfrm>
            <a:off x="190500" y="752565"/>
            <a:ext cx="8845996" cy="52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rPr>
              <a:t>Time Efficiency</a:t>
            </a:r>
            <a:r>
              <a:rPr kumimoji="0" lang="en-US" altLang="en-US" sz="1400" b="0" i="0" u="none" strike="noStrike" cap="none" normalizeH="0" baseline="0" dirty="0">
                <a:ln>
                  <a:noFill/>
                </a:ln>
                <a:solidFill>
                  <a:schemeClr val="tx1"/>
                </a:solidFill>
                <a:effectLst/>
                <a:latin typeface="Times New Roman" panose="02020603050405020304" pitchFamily="18" charset="0"/>
              </a:rPr>
              <a:t>:</a:t>
            </a:r>
            <a:br>
              <a:rPr kumimoji="0" lang="en-US" altLang="en-US" sz="1400" b="0" i="0" u="none" strike="noStrike" cap="none" normalizeH="0" baseline="0" dirty="0">
                <a:ln>
                  <a:noFill/>
                </a:ln>
                <a:solidFill>
                  <a:schemeClr val="tx1"/>
                </a:solidFill>
                <a:effectLst/>
                <a:latin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rPr>
              <a:t>The system drastically reduces the time required to generate and send offer letters, especially for bulk recruitments. Tasks that previously took hours or days can now be completed in minutes.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rPr>
              <a:t>Accuracy and Consistency</a:t>
            </a:r>
            <a:r>
              <a:rPr kumimoji="0" lang="en-US" altLang="en-US" sz="1400" b="0" i="0" u="none" strike="noStrike" cap="none" normalizeH="0" baseline="0" dirty="0">
                <a:ln>
                  <a:noFill/>
                </a:ln>
                <a:solidFill>
                  <a:schemeClr val="tx1"/>
                </a:solidFill>
                <a:effectLst/>
                <a:latin typeface="Times New Roman" panose="02020603050405020304" pitchFamily="18" charset="0"/>
              </a:rPr>
              <a:t>:</a:t>
            </a:r>
            <a:br>
              <a:rPr kumimoji="0" lang="en-US" altLang="en-US" sz="1400" b="0" i="0" u="none" strike="noStrike" cap="none" normalizeH="0" baseline="0" dirty="0">
                <a:ln>
                  <a:noFill/>
                </a:ln>
                <a:solidFill>
                  <a:schemeClr val="tx1"/>
                </a:solidFill>
                <a:effectLst/>
                <a:latin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rPr>
              <a:t>Automation ensures error-free processing of candidate data, maintaining accuracy in the generated offer letters. This eliminates discrepancies that may arise from manual operations, such as typos or incorrect formatting.</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rPr>
              <a:t>Cost Savings</a:t>
            </a:r>
            <a:r>
              <a:rPr kumimoji="0" lang="en-US" altLang="en-US" sz="1400" b="0" i="0" u="none" strike="noStrike" cap="none" normalizeH="0" baseline="0" dirty="0">
                <a:ln>
                  <a:noFill/>
                </a:ln>
                <a:solidFill>
                  <a:schemeClr val="tx1"/>
                </a:solidFill>
                <a:effectLst/>
                <a:latin typeface="Times New Roman" panose="02020603050405020304" pitchFamily="18" charset="0"/>
              </a:rPr>
              <a:t>:</a:t>
            </a:r>
            <a:br>
              <a:rPr kumimoji="0" lang="en-US" altLang="en-US" sz="1400" b="0" i="0" u="none" strike="noStrike" cap="none" normalizeH="0" baseline="0" dirty="0">
                <a:ln>
                  <a:noFill/>
                </a:ln>
                <a:solidFill>
                  <a:schemeClr val="tx1"/>
                </a:solidFill>
                <a:effectLst/>
                <a:latin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rPr>
              <a:t>By automating repetitive and labor-intensive tasks, the system reduces reliance on manual efforts, thereby cutting down operational costs associated with recruitment administration.</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rPr>
              <a:t>Scalability</a:t>
            </a:r>
            <a:r>
              <a:rPr kumimoji="0" lang="en-US" altLang="en-US" sz="1400" b="0" i="0" u="none" strike="noStrike" cap="none" normalizeH="0" baseline="0" dirty="0">
                <a:ln>
                  <a:noFill/>
                </a:ln>
                <a:solidFill>
                  <a:schemeClr val="tx1"/>
                </a:solidFill>
                <a:effectLst/>
                <a:latin typeface="Times New Roman" panose="02020603050405020304" pitchFamily="18" charset="0"/>
              </a:rPr>
              <a:t>:</a:t>
            </a:r>
            <a:br>
              <a:rPr kumimoji="0" lang="en-US" altLang="en-US" sz="1400" b="0" i="0" u="none" strike="noStrike" cap="none" normalizeH="0" baseline="0" dirty="0">
                <a:ln>
                  <a:noFill/>
                </a:ln>
                <a:solidFill>
                  <a:schemeClr val="tx1"/>
                </a:solidFill>
                <a:effectLst/>
                <a:latin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rPr>
              <a:t>The system can efficiently handle a growing number of candidates, making it suitable for organizations of all sizes. As recruitment needs increase, the system can scale without additional infrastructure or manpower..</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rPr>
              <a:t>Improved Security</a:t>
            </a:r>
            <a:r>
              <a:rPr kumimoji="0" lang="en-US" altLang="en-US" sz="1400" b="0" i="0" u="none" strike="noStrike" cap="none" normalizeH="0" baseline="0" dirty="0">
                <a:ln>
                  <a:noFill/>
                </a:ln>
                <a:solidFill>
                  <a:schemeClr val="tx1"/>
                </a:solidFill>
                <a:effectLst/>
                <a:latin typeface="Times New Roman" panose="02020603050405020304" pitchFamily="18" charset="0"/>
              </a:rPr>
              <a:t>:</a:t>
            </a:r>
          </a:p>
          <a:p>
            <a:pPr marL="0" marR="0" lvl="0" indent="0" defTabSz="914400" rtl="0" eaLnBrk="0" fontAlgn="base" latinLnBrk="0" hangingPunct="0">
              <a:lnSpc>
                <a:spcPct val="15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rPr>
              <a:t>The use of controlled workflows and secure data handling ensures the confidentiality and integrity of candidate information throughout the process.</a:t>
            </a: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rmAutofit/>
          </a:bodyPr>
          <a:lstStyle/>
          <a:p>
            <a:pPr marL="0" indent="0">
              <a:buNone/>
            </a:pPr>
            <a:r>
              <a:rPr lang="en-US" sz="1600" b="1" dirty="0">
                <a:latin typeface="Times New Roman" panose="02020603050405020304" pitchFamily="18" charset="0"/>
              </a:rPr>
              <a:t>Paper 1: "Robotic Process Automation: A Case Study in the Banking Industry" (M. </a:t>
            </a:r>
            <a:r>
              <a:rPr lang="en-US" sz="1600" b="1" dirty="0" err="1">
                <a:latin typeface="Times New Roman" panose="02020603050405020304" pitchFamily="18" charset="0"/>
              </a:rPr>
              <a:t>Romao</a:t>
            </a:r>
            <a:r>
              <a:rPr lang="en-US" sz="1600" b="1" dirty="0">
                <a:latin typeface="Times New Roman" panose="02020603050405020304" pitchFamily="18" charset="0"/>
              </a:rPr>
              <a:t>, J. Costa, C. J. Costa, 2019)</a:t>
            </a:r>
          </a:p>
          <a:p>
            <a:pPr marL="0" indent="0">
              <a:buNone/>
            </a:pPr>
            <a:endParaRPr lang="en-US" sz="1600" b="1" dirty="0">
              <a:latin typeface="Times New Roman" panose="02020603050405020304" pitchFamily="18" charset="0"/>
            </a:endParaRPr>
          </a:p>
          <a:p>
            <a:pPr marL="0" indent="0">
              <a:buNone/>
            </a:pPr>
            <a:r>
              <a:rPr lang="en-US" sz="1600" b="1" dirty="0">
                <a:latin typeface="Times New Roman" panose="02020603050405020304" pitchFamily="18" charset="0"/>
              </a:rPr>
              <a:t>Advantages:</a:t>
            </a:r>
            <a:endParaRPr lang="en-US" sz="1600" dirty="0">
              <a:latin typeface="Times New Roman" panose="02020603050405020304" pitchFamily="18" charset="0"/>
            </a:endParaRPr>
          </a:p>
          <a:p>
            <a:pPr>
              <a:buFont typeface="+mj-lt"/>
              <a:buAutoNum type="arabicPeriod"/>
            </a:pPr>
            <a:r>
              <a:rPr lang="en-US" sz="1600" b="1" dirty="0">
                <a:latin typeface="Times New Roman" panose="02020603050405020304" pitchFamily="18" charset="0"/>
              </a:rPr>
              <a:t>Increased Efficiency:</a:t>
            </a:r>
            <a:r>
              <a:rPr lang="en-US" sz="1600" dirty="0">
                <a:latin typeface="Times New Roman" panose="02020603050405020304" pitchFamily="18" charset="0"/>
              </a:rPr>
              <a:t> The implementation of Robotic Process Automation (RPA) significantly reduced manual intervention and improved processing speed in banking operations.</a:t>
            </a:r>
          </a:p>
          <a:p>
            <a:pPr>
              <a:buFont typeface="+mj-lt"/>
              <a:buAutoNum type="arabicPeriod"/>
            </a:pPr>
            <a:r>
              <a:rPr lang="en-US" sz="1600" b="1" dirty="0">
                <a:latin typeface="Times New Roman" panose="02020603050405020304" pitchFamily="18" charset="0"/>
              </a:rPr>
              <a:t>Error Reduction:</a:t>
            </a:r>
            <a:r>
              <a:rPr lang="en-US" sz="1600" dirty="0">
                <a:latin typeface="Times New Roman" panose="02020603050405020304" pitchFamily="18" charset="0"/>
              </a:rPr>
              <a:t> RPA reduced human errors in document processing, leading to more accurate transactions and customer data handling.</a:t>
            </a:r>
          </a:p>
          <a:p>
            <a:pPr marL="0" indent="0">
              <a:buNone/>
            </a:pPr>
            <a:endParaRPr lang="en-US" sz="1600" dirty="0">
              <a:latin typeface="Times New Roman" panose="02020603050405020304" pitchFamily="18" charset="0"/>
            </a:endParaRPr>
          </a:p>
          <a:p>
            <a:r>
              <a:rPr lang="en-US" sz="1600" b="1" dirty="0">
                <a:latin typeface="Times New Roman" panose="02020603050405020304" pitchFamily="18" charset="0"/>
              </a:rPr>
              <a:t>Disadvantages:</a:t>
            </a:r>
            <a:endParaRPr lang="en-US" sz="1600" dirty="0">
              <a:latin typeface="Times New Roman" panose="02020603050405020304" pitchFamily="18" charset="0"/>
            </a:endParaRPr>
          </a:p>
          <a:p>
            <a:pPr>
              <a:buFont typeface="+mj-lt"/>
              <a:buAutoNum type="arabicPeriod"/>
            </a:pPr>
            <a:r>
              <a:rPr lang="en-US" sz="1600" b="1" dirty="0">
                <a:latin typeface="Times New Roman" panose="02020603050405020304" pitchFamily="18" charset="0"/>
              </a:rPr>
              <a:t>Initial Implementation Costs:</a:t>
            </a:r>
            <a:r>
              <a:rPr lang="en-US" sz="1600" dirty="0">
                <a:latin typeface="Times New Roman" panose="02020603050405020304" pitchFamily="18" charset="0"/>
              </a:rPr>
              <a:t> The upfront cost of setting up RPA systems can be high due to the infrastructure and software requirements.</a:t>
            </a:r>
          </a:p>
          <a:p>
            <a:pPr>
              <a:buFont typeface="+mj-lt"/>
              <a:buAutoNum type="arabicPeriod"/>
            </a:pPr>
            <a:r>
              <a:rPr lang="en-US" sz="1600" b="1" dirty="0">
                <a:latin typeface="Times New Roman" panose="02020603050405020304" pitchFamily="18" charset="0"/>
              </a:rPr>
              <a:t>Resistance to Change:</a:t>
            </a:r>
            <a:r>
              <a:rPr lang="en-US" sz="1600" dirty="0">
                <a:latin typeface="Times New Roman" panose="02020603050405020304" pitchFamily="18" charset="0"/>
              </a:rPr>
              <a:t> Employees may resist the implementation of automation, fearing job loss or significant changes to their work processes.</a:t>
            </a:r>
          </a:p>
          <a:p>
            <a:pPr>
              <a:buFont typeface="+mj-lt"/>
              <a:buAutoNum type="arabicPeriod"/>
            </a:pPr>
            <a:r>
              <a:rPr lang="en-US" sz="1600" b="1" dirty="0">
                <a:latin typeface="Times New Roman" panose="02020603050405020304" pitchFamily="18" charset="0"/>
              </a:rPr>
              <a:t>Dependency on Technology:</a:t>
            </a:r>
            <a:r>
              <a:rPr lang="en-US" sz="1600" dirty="0">
                <a:latin typeface="Times New Roman" panose="02020603050405020304" pitchFamily="18" charset="0"/>
              </a:rPr>
              <a:t> The reliance on automation can create operational disruptions if there is a failure in the RPA system or its underlying infrastructure.</a:t>
            </a:r>
          </a:p>
          <a:p>
            <a:endParaRPr lang="en-US" sz="1600" dirty="0">
              <a:latin typeface="Times New Roman" panose="02020603050405020304" pitchFamily="18" charset="0"/>
            </a:endParaRPr>
          </a:p>
          <a:p>
            <a:endParaRPr lang="en-US"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Autofit/>
          </a:bodyPr>
          <a:lstStyle/>
          <a:p>
            <a:pPr marL="0" indent="0">
              <a:buNone/>
            </a:pPr>
            <a:r>
              <a:rPr lang="en-US" sz="1600" b="1" dirty="0">
                <a:latin typeface="Times New Roman" panose="02020603050405020304" pitchFamily="18" charset="0"/>
              </a:rPr>
              <a:t>Paper 2: "Robotic Process Automation for Document Processing: A Case Study of a Logistics Service Provider" (</a:t>
            </a:r>
            <a:r>
              <a:rPr lang="en-US" sz="1600" b="1" dirty="0" err="1">
                <a:latin typeface="Times New Roman" panose="02020603050405020304" pitchFamily="18" charset="0"/>
              </a:rPr>
              <a:t>Gružauskas</a:t>
            </a:r>
            <a:r>
              <a:rPr lang="en-US" sz="1600" b="1" dirty="0">
                <a:latin typeface="Times New Roman" panose="02020603050405020304" pitchFamily="18" charset="0"/>
              </a:rPr>
              <a:t>, V., </a:t>
            </a:r>
            <a:r>
              <a:rPr lang="en-US" sz="1600" b="1" dirty="0" err="1">
                <a:latin typeface="Times New Roman" panose="02020603050405020304" pitchFamily="18" charset="0"/>
              </a:rPr>
              <a:t>Ragavan</a:t>
            </a:r>
            <a:r>
              <a:rPr lang="en-US" sz="1600" b="1" dirty="0">
                <a:latin typeface="Times New Roman" panose="02020603050405020304" pitchFamily="18" charset="0"/>
              </a:rPr>
              <a:t>, D., 2020)</a:t>
            </a:r>
          </a:p>
          <a:p>
            <a:pPr marL="0" indent="0">
              <a:buNone/>
            </a:pPr>
            <a:endParaRPr lang="en-US" sz="1600" b="1" dirty="0">
              <a:latin typeface="Times New Roman" panose="02020603050405020304" pitchFamily="18" charset="0"/>
            </a:endParaRPr>
          </a:p>
          <a:p>
            <a:pPr marL="0" indent="0">
              <a:buNone/>
            </a:pPr>
            <a:r>
              <a:rPr lang="en-US" sz="1600" b="1" dirty="0">
                <a:latin typeface="Times New Roman" panose="02020603050405020304" pitchFamily="18" charset="0"/>
              </a:rPr>
              <a:t>Advantages:</a:t>
            </a:r>
            <a:endParaRPr lang="en-US" sz="1600" dirty="0">
              <a:latin typeface="Times New Roman" panose="02020603050405020304" pitchFamily="18" charset="0"/>
            </a:endParaRPr>
          </a:p>
          <a:p>
            <a:pPr>
              <a:buFont typeface="+mj-lt"/>
              <a:buAutoNum type="arabicPeriod"/>
            </a:pPr>
            <a:r>
              <a:rPr lang="en-US" sz="1600" b="1" dirty="0">
                <a:latin typeface="Times New Roman" panose="02020603050405020304" pitchFamily="18" charset="0"/>
              </a:rPr>
              <a:t>Improved Document Management:</a:t>
            </a:r>
            <a:r>
              <a:rPr lang="en-US" sz="1600" dirty="0">
                <a:latin typeface="Times New Roman" panose="02020603050405020304" pitchFamily="18" charset="0"/>
              </a:rPr>
              <a:t> The RPA system efficiently handles large volumes of documents, ensuring faster processing and reducing backlogs.</a:t>
            </a:r>
          </a:p>
          <a:p>
            <a:pPr>
              <a:buFont typeface="+mj-lt"/>
              <a:buAutoNum type="arabicPeriod"/>
            </a:pPr>
            <a:r>
              <a:rPr lang="en-US" sz="1600" b="1" dirty="0">
                <a:latin typeface="Times New Roman" panose="02020603050405020304" pitchFamily="18" charset="0"/>
              </a:rPr>
              <a:t>Reduced Operational Risk:</a:t>
            </a:r>
            <a:r>
              <a:rPr lang="en-US" sz="1600" dirty="0">
                <a:latin typeface="Times New Roman" panose="02020603050405020304" pitchFamily="18" charset="0"/>
              </a:rPr>
              <a:t> By automating repetitive tasks, the risk of human error in critical document processes is greatly reduced.</a:t>
            </a:r>
          </a:p>
          <a:p>
            <a:pPr marL="0" indent="0">
              <a:buNone/>
            </a:pPr>
            <a:endParaRPr lang="en-US" sz="1600" dirty="0">
              <a:latin typeface="Times New Roman" panose="02020603050405020304" pitchFamily="18" charset="0"/>
            </a:endParaRPr>
          </a:p>
          <a:p>
            <a:r>
              <a:rPr lang="en-US" sz="1600" b="1" dirty="0">
                <a:latin typeface="Times New Roman" panose="02020603050405020304" pitchFamily="18" charset="0"/>
              </a:rPr>
              <a:t>Disadvantages:</a:t>
            </a:r>
            <a:endParaRPr lang="en-US" sz="1600" dirty="0">
              <a:latin typeface="Times New Roman" panose="02020603050405020304" pitchFamily="18" charset="0"/>
            </a:endParaRPr>
          </a:p>
          <a:p>
            <a:pPr algn="just">
              <a:buFont typeface="+mj-lt"/>
              <a:buAutoNum type="arabicPeriod"/>
            </a:pPr>
            <a:r>
              <a:rPr lang="en-US" sz="1600" b="1" dirty="0">
                <a:latin typeface="Times New Roman" panose="02020603050405020304" pitchFamily="18" charset="0"/>
              </a:rPr>
              <a:t>Complexity in Setup:</a:t>
            </a:r>
            <a:r>
              <a:rPr lang="en-US" sz="1600" dirty="0">
                <a:latin typeface="Times New Roman" panose="02020603050405020304" pitchFamily="18" charset="0"/>
              </a:rPr>
              <a:t> Configuring RPA for diverse document types and workflows can be complex and time-consuming.</a:t>
            </a:r>
          </a:p>
          <a:p>
            <a:pPr algn="just">
              <a:buFont typeface="+mj-lt"/>
              <a:buAutoNum type="arabicPeriod"/>
            </a:pPr>
            <a:r>
              <a:rPr lang="en-US" sz="1600" b="1" dirty="0">
                <a:latin typeface="Times New Roman" panose="02020603050405020304" pitchFamily="18" charset="0"/>
              </a:rPr>
              <a:t>Limited Flexibility:</a:t>
            </a:r>
            <a:r>
              <a:rPr lang="en-US" sz="1600" dirty="0">
                <a:latin typeface="Times New Roman" panose="02020603050405020304" pitchFamily="18" charset="0"/>
              </a:rPr>
              <a:t> RPA is typically rule-based, which may limit its ability to handle more complex or dynamic tasks that require human judgment.</a:t>
            </a:r>
          </a:p>
          <a:p>
            <a:pPr algn="just">
              <a:buFont typeface="+mj-lt"/>
              <a:buAutoNum type="arabicPeriod"/>
            </a:pPr>
            <a:r>
              <a:rPr lang="en-US" sz="1600" b="1" dirty="0">
                <a:latin typeface="Times New Roman" panose="02020603050405020304" pitchFamily="18" charset="0"/>
              </a:rPr>
              <a:t>Maintenance:</a:t>
            </a:r>
            <a:r>
              <a:rPr lang="en-US" sz="1600" dirty="0">
                <a:latin typeface="Times New Roman" panose="02020603050405020304" pitchFamily="18" charset="0"/>
              </a:rPr>
              <a:t> The system may require constant monitoring and maintenance to adapt to changes in document formats or regulatory requirements.</a:t>
            </a:r>
          </a:p>
        </p:txBody>
      </p:sp>
    </p:spTree>
    <p:custDataLst>
      <p:tags r:id="rId1"/>
    </p:custDataLst>
    <p:extLst>
      <p:ext uri="{BB962C8B-B14F-4D97-AF65-F5344CB8AC3E}">
        <p14:creationId xmlns:p14="http://schemas.microsoft.com/office/powerpoint/2010/main" val="186784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US" sz="1600" dirty="0">
                <a:latin typeface="Times New Roman" panose="02020603050405020304" pitchFamily="18" charset="0"/>
              </a:rPr>
              <a:t>The proposed system automates the end-to-end workflow of recruitment offer letter generation and dispatch. It is designed to read data from an Excel sheet, specifically identifying candidates marked as 'hired,' and then generating personalized offer letters for each of them. The generated letters are formatted in a professional template and sent to the candidates' email addresses through an integrated SMTP service.</a:t>
            </a:r>
          </a:p>
          <a:p>
            <a:pPr marL="0" indent="0">
              <a:lnSpc>
                <a:spcPct val="150000"/>
              </a:lnSpc>
              <a:buNone/>
            </a:pPr>
            <a:r>
              <a:rPr lang="en-US" sz="1600" b="1" dirty="0">
                <a:latin typeface="Times New Roman" panose="02020603050405020304" pitchFamily="18" charset="0"/>
              </a:rPr>
              <a:t>Key functionalities include:</a:t>
            </a:r>
          </a:p>
          <a:p>
            <a:pPr>
              <a:lnSpc>
                <a:spcPct val="150000"/>
              </a:lnSpc>
              <a:buFont typeface="Arial" panose="020B0604020202020204" pitchFamily="34" charset="0"/>
              <a:buChar char="•"/>
            </a:pPr>
            <a:r>
              <a:rPr lang="en-US" sz="1600" b="1" dirty="0">
                <a:latin typeface="Times New Roman" panose="02020603050405020304" pitchFamily="18" charset="0"/>
              </a:rPr>
              <a:t>Data Extraction:</a:t>
            </a:r>
            <a:r>
              <a:rPr lang="en-US" sz="1600" dirty="0">
                <a:latin typeface="Times New Roman" panose="02020603050405020304" pitchFamily="18" charset="0"/>
              </a:rPr>
              <a:t> Reads candidate details such as name, email address, and other required fields from an Excel file.</a:t>
            </a:r>
          </a:p>
          <a:p>
            <a:pPr>
              <a:lnSpc>
                <a:spcPct val="150000"/>
              </a:lnSpc>
              <a:buFont typeface="Arial" panose="020B0604020202020204" pitchFamily="34" charset="0"/>
              <a:buChar char="•"/>
            </a:pPr>
            <a:r>
              <a:rPr lang="en-US" sz="1600" b="1" dirty="0">
                <a:latin typeface="Times New Roman" panose="02020603050405020304" pitchFamily="18" charset="0"/>
              </a:rPr>
              <a:t>Offer Letter Generation:</a:t>
            </a:r>
            <a:r>
              <a:rPr lang="en-US" sz="1600" dirty="0">
                <a:latin typeface="Times New Roman" panose="02020603050405020304" pitchFamily="18" charset="0"/>
              </a:rPr>
              <a:t> Automatically creates offer letters using pre-defined templates, ensuring accuracy and uniformity.</a:t>
            </a:r>
          </a:p>
          <a:p>
            <a:pPr>
              <a:lnSpc>
                <a:spcPct val="150000"/>
              </a:lnSpc>
              <a:buFont typeface="Arial" panose="020B0604020202020204" pitchFamily="34" charset="0"/>
              <a:buChar char="•"/>
            </a:pPr>
            <a:r>
              <a:rPr lang="en-US" sz="1600" b="1" dirty="0">
                <a:latin typeface="Times New Roman" panose="02020603050405020304" pitchFamily="18" charset="0"/>
              </a:rPr>
              <a:t>Email Dispatch:</a:t>
            </a:r>
            <a:r>
              <a:rPr lang="en-US" sz="1600" dirty="0">
                <a:latin typeface="Times New Roman" panose="02020603050405020304" pitchFamily="18" charset="0"/>
              </a:rPr>
              <a:t> Sends the offer letters via email to the respective candidates, ensuring timely communication.</a:t>
            </a:r>
          </a:p>
          <a:p>
            <a:pPr>
              <a:lnSpc>
                <a:spcPct val="150000"/>
              </a:lnSpc>
              <a:buFont typeface="Arial" panose="020B0604020202020204" pitchFamily="34" charset="0"/>
              <a:buChar char="•"/>
            </a:pPr>
            <a:r>
              <a:rPr lang="en-US" sz="1600" b="1" dirty="0">
                <a:latin typeface="Times New Roman" panose="02020603050405020304" pitchFamily="18" charset="0"/>
              </a:rPr>
              <a:t>Error Handling and Logging:</a:t>
            </a:r>
            <a:r>
              <a:rPr lang="en-US" sz="1600" dirty="0">
                <a:latin typeface="Times New Roman" panose="02020603050405020304" pitchFamily="18" charset="0"/>
              </a:rPr>
              <a:t> Incorporates robust error-handling mechanisms using UiPath’s RE Framework to log any issues during execution and ensure process continuity.</a:t>
            </a:r>
          </a:p>
          <a:p>
            <a:endParaRPr lang="en-US" dirty="0"/>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7" name="Picture 6">
            <a:extLst>
              <a:ext uri="{FF2B5EF4-FFF2-40B4-BE49-F238E27FC236}">
                <a16:creationId xmlns:a16="http://schemas.microsoft.com/office/drawing/2014/main" id="{49986D94-B377-9A74-45BD-7B42A90E73E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052736"/>
            <a:ext cx="6435936" cy="5381321"/>
          </a:xfrm>
          <a:prstGeom prst="rect">
            <a:avLst/>
          </a:prstGeom>
          <a:noFill/>
          <a:ln>
            <a:noFill/>
          </a:ln>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a:xfrm>
            <a:off x="190500" y="990600"/>
            <a:ext cx="8763000" cy="5534744"/>
          </a:xfrm>
        </p:spPr>
        <p:txBody>
          <a:bodyPr>
            <a:normAutofit fontScale="47500" lnSpcReduction="20000"/>
          </a:bodyPr>
          <a:lstStyle/>
          <a:p>
            <a:pPr>
              <a:lnSpc>
                <a:spcPct val="170000"/>
              </a:lnSpc>
            </a:pPr>
            <a:r>
              <a:rPr lang="en-IN" sz="2900" b="1" dirty="0">
                <a:latin typeface="Times New Roman" panose="02020603050405020304" pitchFamily="18" charset="0"/>
              </a:rPr>
              <a:t> Hardware Requirements</a:t>
            </a:r>
          </a:p>
          <a:p>
            <a:pPr marL="400050" lvl="1" indent="0">
              <a:lnSpc>
                <a:spcPct val="170000"/>
              </a:lnSpc>
              <a:buNone/>
            </a:pPr>
            <a:r>
              <a:rPr lang="en-IN" sz="2900" b="1" dirty="0">
                <a:latin typeface="Times New Roman" panose="02020603050405020304" pitchFamily="18" charset="0"/>
              </a:rPr>
              <a:t>Processor:</a:t>
            </a:r>
            <a:r>
              <a:rPr lang="en-IN" sz="2900" dirty="0">
                <a:latin typeface="Times New Roman" panose="02020603050405020304" pitchFamily="18" charset="0"/>
              </a:rPr>
              <a:t> Intel Core i5 or higher</a:t>
            </a:r>
          </a:p>
          <a:p>
            <a:pPr marL="400050" lvl="1" indent="0">
              <a:lnSpc>
                <a:spcPct val="170000"/>
              </a:lnSpc>
              <a:buNone/>
            </a:pPr>
            <a:r>
              <a:rPr lang="en-IN" sz="2900" b="1" dirty="0">
                <a:latin typeface="Times New Roman" panose="02020603050405020304" pitchFamily="18" charset="0"/>
              </a:rPr>
              <a:t>RAM:</a:t>
            </a:r>
            <a:r>
              <a:rPr lang="en-IN" sz="2900" dirty="0">
                <a:latin typeface="Times New Roman" panose="02020603050405020304" pitchFamily="18" charset="0"/>
              </a:rPr>
              <a:t> Minimum 8 GB (16 GB recommended for better performance)</a:t>
            </a:r>
          </a:p>
          <a:p>
            <a:pPr marL="400050" lvl="1" indent="0">
              <a:lnSpc>
                <a:spcPct val="170000"/>
              </a:lnSpc>
              <a:buNone/>
            </a:pPr>
            <a:r>
              <a:rPr lang="en-IN" sz="2900" b="1" dirty="0">
                <a:latin typeface="Times New Roman" panose="02020603050405020304" pitchFamily="18" charset="0"/>
              </a:rPr>
              <a:t>Storage:</a:t>
            </a:r>
            <a:r>
              <a:rPr lang="en-IN" sz="2900" dirty="0">
                <a:latin typeface="Times New Roman" panose="02020603050405020304" pitchFamily="18" charset="0"/>
              </a:rPr>
              <a:t> 50 GB of free disk space</a:t>
            </a:r>
          </a:p>
          <a:p>
            <a:pPr marL="400050" lvl="1" indent="0">
              <a:lnSpc>
                <a:spcPct val="170000"/>
              </a:lnSpc>
              <a:buNone/>
            </a:pPr>
            <a:r>
              <a:rPr lang="en-IN" sz="2900" b="1" dirty="0">
                <a:latin typeface="Times New Roman" panose="02020603050405020304" pitchFamily="18" charset="0"/>
              </a:rPr>
              <a:t>Display:</a:t>
            </a:r>
            <a:r>
              <a:rPr lang="en-IN" sz="2900" dirty="0">
                <a:latin typeface="Times New Roman" panose="02020603050405020304" pitchFamily="18" charset="0"/>
              </a:rPr>
              <a:t> 1366 x 768 resolution or higher</a:t>
            </a:r>
          </a:p>
          <a:p>
            <a:pPr marL="400050" lvl="1" indent="0">
              <a:lnSpc>
                <a:spcPct val="170000"/>
              </a:lnSpc>
              <a:buNone/>
            </a:pPr>
            <a:r>
              <a:rPr lang="en-IN" sz="2900" b="1" dirty="0">
                <a:latin typeface="Times New Roman" panose="02020603050405020304" pitchFamily="18" charset="0"/>
              </a:rPr>
              <a:t>Network:</a:t>
            </a:r>
            <a:r>
              <a:rPr lang="en-IN" sz="2900" dirty="0">
                <a:latin typeface="Times New Roman" panose="02020603050405020304" pitchFamily="18" charset="0"/>
              </a:rPr>
              <a:t> Stable internet connection for SMTP and email functionalities</a:t>
            </a:r>
          </a:p>
          <a:p>
            <a:pPr marL="400050" lvl="1" indent="0">
              <a:lnSpc>
                <a:spcPct val="170000"/>
              </a:lnSpc>
              <a:buNone/>
            </a:pPr>
            <a:endParaRPr lang="en-IN" sz="2900" dirty="0">
              <a:latin typeface="Times New Roman" panose="02020603050405020304" pitchFamily="18" charset="0"/>
            </a:endParaRPr>
          </a:p>
          <a:p>
            <a:pPr>
              <a:lnSpc>
                <a:spcPct val="170000"/>
              </a:lnSpc>
            </a:pPr>
            <a:r>
              <a:rPr lang="en-IN" sz="2900" b="1" dirty="0">
                <a:latin typeface="Times New Roman" panose="02020603050405020304" pitchFamily="18" charset="0"/>
              </a:rPr>
              <a:t> Software Requirements:</a:t>
            </a:r>
          </a:p>
          <a:p>
            <a:pPr marL="400050" lvl="1" indent="0">
              <a:lnSpc>
                <a:spcPct val="170000"/>
              </a:lnSpc>
              <a:buNone/>
            </a:pPr>
            <a:r>
              <a:rPr lang="en-IN" sz="2900" b="1" dirty="0">
                <a:latin typeface="Times New Roman" panose="02020603050405020304" pitchFamily="18" charset="0"/>
              </a:rPr>
              <a:t>Operating System:</a:t>
            </a:r>
            <a:r>
              <a:rPr lang="en-IN" sz="2900" dirty="0">
                <a:latin typeface="Times New Roman" panose="02020603050405020304" pitchFamily="18" charset="0"/>
              </a:rPr>
              <a:t> Windows 10 or later</a:t>
            </a:r>
          </a:p>
          <a:p>
            <a:pPr marL="400050" lvl="1" indent="0">
              <a:lnSpc>
                <a:spcPct val="170000"/>
              </a:lnSpc>
              <a:buNone/>
            </a:pPr>
            <a:r>
              <a:rPr lang="en-IN" sz="2900" b="1" dirty="0">
                <a:latin typeface="Times New Roman" panose="02020603050405020304" pitchFamily="18" charset="0"/>
              </a:rPr>
              <a:t>Development </a:t>
            </a:r>
            <a:r>
              <a:rPr lang="en-IN" sz="2900" b="1" dirty="0" err="1">
                <a:latin typeface="Times New Roman" panose="02020603050405020304" pitchFamily="18" charset="0"/>
              </a:rPr>
              <a:t>Tools:</a:t>
            </a:r>
            <a:r>
              <a:rPr lang="en-IN" sz="2900" dirty="0" err="1">
                <a:latin typeface="Times New Roman" panose="02020603050405020304" pitchFamily="18" charset="0"/>
              </a:rPr>
              <a:t>UiPath</a:t>
            </a:r>
            <a:r>
              <a:rPr lang="en-IN" sz="2900" dirty="0">
                <a:latin typeface="Times New Roman" panose="02020603050405020304" pitchFamily="18" charset="0"/>
              </a:rPr>
              <a:t> Studio (with RE Framework pre-configured)</a:t>
            </a:r>
          </a:p>
          <a:p>
            <a:pPr marL="400050" lvl="1" indent="0">
              <a:lnSpc>
                <a:spcPct val="170000"/>
              </a:lnSpc>
              <a:buNone/>
            </a:pPr>
            <a:r>
              <a:rPr lang="en-IN" sz="2900" b="1" dirty="0">
                <a:latin typeface="Times New Roman" panose="02020603050405020304" pitchFamily="18" charset="0"/>
              </a:rPr>
              <a:t>Database:</a:t>
            </a:r>
            <a:r>
              <a:rPr lang="en-IN" sz="2900" dirty="0">
                <a:latin typeface="Times New Roman" panose="02020603050405020304" pitchFamily="18" charset="0"/>
              </a:rPr>
              <a:t> Not required (data handled through Excel)</a:t>
            </a:r>
          </a:p>
          <a:p>
            <a:pPr marL="400050" lvl="1" indent="0">
              <a:lnSpc>
                <a:spcPct val="170000"/>
              </a:lnSpc>
              <a:buNone/>
            </a:pPr>
            <a:r>
              <a:rPr lang="en-IN" sz="2900" b="1" dirty="0">
                <a:latin typeface="Times New Roman" panose="02020603050405020304" pitchFamily="18" charset="0"/>
              </a:rPr>
              <a:t>Email Service:</a:t>
            </a:r>
            <a:r>
              <a:rPr lang="en-IN" sz="2900" dirty="0">
                <a:latin typeface="Times New Roman" panose="02020603050405020304" pitchFamily="18" charset="0"/>
              </a:rPr>
              <a:t> SMTP server configuration (e.g., Gmail, Outlook)</a:t>
            </a:r>
          </a:p>
          <a:p>
            <a:pPr marL="400050" lvl="1" indent="0">
              <a:lnSpc>
                <a:spcPct val="170000"/>
              </a:lnSpc>
              <a:buNone/>
            </a:pPr>
            <a:r>
              <a:rPr lang="en-IN" sz="2900" b="1" dirty="0">
                <a:latin typeface="Times New Roman" panose="02020603050405020304" pitchFamily="18" charset="0"/>
              </a:rPr>
              <a:t>Dependencies:</a:t>
            </a:r>
            <a:endParaRPr lang="en-IN" sz="2900" dirty="0">
              <a:latin typeface="Times New Roman" panose="02020603050405020304" pitchFamily="18" charset="0"/>
            </a:endParaRPr>
          </a:p>
          <a:p>
            <a:pPr lvl="2" indent="-285750">
              <a:lnSpc>
                <a:spcPct val="170000"/>
              </a:lnSpc>
            </a:pPr>
            <a:r>
              <a:rPr lang="en-IN" sz="2900" dirty="0">
                <a:latin typeface="Times New Roman" panose="02020603050405020304" pitchFamily="18" charset="0"/>
              </a:rPr>
              <a:t>Any required UiPath packages (Excel activities, Mail activities, etc.)</a:t>
            </a:r>
          </a:p>
          <a:p>
            <a:pPr lvl="2" indent="-285750">
              <a:lnSpc>
                <a:spcPct val="170000"/>
              </a:lnSpc>
            </a:pPr>
            <a:r>
              <a:rPr lang="en-IN" sz="2900" dirty="0">
                <a:latin typeface="Times New Roman" panose="02020603050405020304" pitchFamily="18" charset="0"/>
              </a:rPr>
              <a:t>Email client or API (SMTP-enabled configuration)</a:t>
            </a:r>
          </a:p>
          <a:p>
            <a:pPr marL="857250" lvl="2" indent="0">
              <a:lnSpc>
                <a:spcPct val="170000"/>
              </a:lnSpc>
              <a:buNone/>
            </a:pPr>
            <a:endParaRPr lang="en-IN" sz="2800" dirty="0">
              <a:latin typeface="Times New Roman" panose="02020603050405020304" pitchFamily="18" charset="0"/>
            </a:endParaRPr>
          </a:p>
          <a:p>
            <a:pPr marL="0" indent="0">
              <a:buNone/>
            </a:pPr>
            <a:endParaRPr lang="en-US" dirty="0"/>
          </a:p>
        </p:txBody>
      </p:sp>
    </p:spTree>
    <p:custDataLst>
      <p:tags r:id="rId1"/>
    </p:custDataLst>
    <p:extLst>
      <p:ext uri="{BB962C8B-B14F-4D97-AF65-F5344CB8AC3E}">
        <p14:creationId xmlns:p14="http://schemas.microsoft.com/office/powerpoint/2010/main" val="1225227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16.xml><?xml version="1.0" encoding="utf-8"?>
<p:tagLst xmlns:a="http://schemas.openxmlformats.org/drawingml/2006/main" xmlns:r="http://schemas.openxmlformats.org/officeDocument/2006/relationships" xmlns:p="http://schemas.openxmlformats.org/presentationml/2006/main">
  <p:tag name="TIMING" val="|1.1|4|2.4|1.4"/>
</p:tagLst>
</file>

<file path=ppt/tags/tag17.xml><?xml version="1.0" encoding="utf-8"?>
<p:tagLst xmlns:a="http://schemas.openxmlformats.org/drawingml/2006/main" xmlns:r="http://schemas.openxmlformats.org/officeDocument/2006/relationships" xmlns:p="http://schemas.openxmlformats.org/presentationml/2006/main">
  <p:tag name="TIMING" val="|1.1|4|2.4|1.4"/>
</p:tagLst>
</file>

<file path=ppt/tags/tag18.xml><?xml version="1.0" encoding="utf-8"?>
<p:tagLst xmlns:a="http://schemas.openxmlformats.org/drawingml/2006/main" xmlns:r="http://schemas.openxmlformats.org/officeDocument/2006/relationships" xmlns:p="http://schemas.openxmlformats.org/presentationml/2006/main">
  <p:tag name="TIMING" val="|1.1|4|2.4|1.4"/>
</p:tagLst>
</file>

<file path=ppt/tags/tag19.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20.xml><?xml version="1.0" encoding="utf-8"?>
<p:tagLst xmlns:a="http://schemas.openxmlformats.org/drawingml/2006/main" xmlns:r="http://schemas.openxmlformats.org/officeDocument/2006/relationships" xmlns:p="http://schemas.openxmlformats.org/presentationml/2006/main">
  <p:tag name="TIMING" val="|1.1|4|2.4|1.4"/>
</p:tagLst>
</file>

<file path=ppt/tags/tag21.xml><?xml version="1.0" encoding="utf-8"?>
<p:tagLst xmlns:a="http://schemas.openxmlformats.org/drawingml/2006/main" xmlns:r="http://schemas.openxmlformats.org/officeDocument/2006/relationships" xmlns:p="http://schemas.openxmlformats.org/presentationml/2006/main">
  <p:tag name="TIMING" val="|1.1|4|2.4|1.4"/>
</p:tagLst>
</file>

<file path=ppt/tags/tag2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9449</TotalTime>
  <Words>2134</Words>
  <Application>Microsoft Office PowerPoint</Application>
  <PresentationFormat>On-screen Show (4:3)</PresentationFormat>
  <Paragraphs>221</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IBM Plex Sans Medium</vt:lpstr>
      <vt:lpstr>Open Sans Extrabold</vt:lpstr>
      <vt:lpstr>Open Sans Light</vt:lpstr>
      <vt:lpstr>Times New Roman</vt:lpstr>
      <vt:lpstr>Wingdings</vt:lpstr>
      <vt:lpstr>Office Theme</vt:lpstr>
      <vt:lpstr>PowerPoint Presentation</vt:lpstr>
      <vt:lpstr>Abstract</vt:lpstr>
      <vt:lpstr>Need for the Proposed System</vt:lpstr>
      <vt:lpstr>Advantages of the Proposed System</vt:lpstr>
      <vt:lpstr>Literature Survey</vt:lpstr>
      <vt:lpstr>Literature Survey</vt:lpstr>
      <vt:lpstr>Main Objective</vt:lpstr>
      <vt:lpstr>Architecture</vt:lpstr>
      <vt:lpstr>System Requirements</vt:lpstr>
      <vt:lpstr>Functional Description</vt:lpstr>
      <vt:lpstr>Functional Description</vt:lpstr>
      <vt:lpstr>Table Design</vt:lpstr>
      <vt:lpstr>Process Design</vt:lpstr>
      <vt:lpstr>Process Design</vt:lpstr>
      <vt:lpstr>Implementation</vt:lpstr>
      <vt:lpstr>Implementation</vt:lpstr>
      <vt:lpstr>Implementation</vt:lpstr>
      <vt:lpstr>Testing</vt:lpstr>
      <vt:lpstr>Testing</vt:lpstr>
      <vt:lpstr>Conclusions</vt:lpstr>
      <vt:lpstr>Future Enhancement</vt:lpstr>
      <vt:lpstr>IEEE Paper</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 balan</dc:creator>
  <cp:lastModifiedBy>kavi balan</cp:lastModifiedBy>
  <cp:revision>1754</cp:revision>
  <dcterms:created xsi:type="dcterms:W3CDTF">2013-05-17T03:00:03Z</dcterms:created>
  <dcterms:modified xsi:type="dcterms:W3CDTF">2024-11-21T17:16:59Z</dcterms:modified>
</cp:coreProperties>
</file>