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2"/>
  </p:notesMasterIdLst>
  <p:handoutMasterIdLst>
    <p:handoutMasterId r:id="rId13"/>
  </p:handoutMasterIdLst>
  <p:sldIdLst>
    <p:sldId id="2549" r:id="rId2"/>
    <p:sldId id="2554" r:id="rId3"/>
    <p:sldId id="2558" r:id="rId4"/>
    <p:sldId id="2561" r:id="rId5"/>
    <p:sldId id="2562" r:id="rId6"/>
    <p:sldId id="2563" r:id="rId7"/>
    <p:sldId id="2564" r:id="rId8"/>
    <p:sldId id="2565" r:id="rId9"/>
    <p:sldId id="2566" r:id="rId10"/>
    <p:sldId id="25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908DDB-6C5B-956E-756E-E3F3CA00697F}" v="9" dt="2024-01-07T20:36:03.127"/>
    <p1510:client id="{C184A877-84FA-4A44-9264-970011A2AC07}" v="2" dt="2024-01-07T16:16:06.199"/>
    <p1510:client id="{D36EEC08-732D-4E5C-965A-D317A1432C51}" v="21" dt="2024-01-07T20:08:19.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1/7/2024</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CAC06A-4905-4B1A-83C1-3B011A8CF04B}" type="slidenum">
              <a:rPr lang="en-US" smtClean="0"/>
              <a:t>10</a:t>
            </a:fld>
            <a:endParaRPr lang="en-US"/>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1/7/2024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subtitle</a:t>
            </a:r>
          </a:p>
        </p:txBody>
      </p:sp>
      <p:sp>
        <p:nvSpPr>
          <p:cNvPr id="12" name="Picture Placeholder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GB"/>
              <a:t>Click icon to add picture</a:t>
            </a:r>
            <a:endParaRPr lang="en-US"/>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1/7/2024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GB"/>
              <a:t>Click icon to add picture</a:t>
            </a:r>
            <a:endParaRPr lang="en-US"/>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1/7/2024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GB"/>
              <a:t>Click icon to add picture</a:t>
            </a:r>
            <a:endParaRPr lang="en-US"/>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1/7/2024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GB"/>
              <a:t>Click to edit Master title style</a:t>
            </a:r>
            <a:endParaRPr lang="en-US"/>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GB"/>
              <a:t>Click icon to add picture</a:t>
            </a:r>
            <a:endParaRPr lang="en-US"/>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GB"/>
              <a:t>Click icon to add picture</a:t>
            </a:r>
            <a:endParaRPr lang="en-US"/>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1/7/2024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1/7/2024</a:t>
            </a:fld>
            <a:endParaRPr lang="en-US"/>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GB"/>
              <a:t>Click to edit Master title style</a:t>
            </a:r>
            <a:endParaRPr lang="en-US"/>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GB"/>
              <a:t>Click icon to add picture</a:t>
            </a:r>
            <a:endParaRPr lang="en-US"/>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1/7/2024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GB"/>
              <a:t>Click to edit Master title style</a:t>
            </a:r>
            <a:endParaRPr lang="en-US"/>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GB"/>
              <a:t>Click icon to add picture</a:t>
            </a:r>
            <a:endParaRPr lang="en-US"/>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1/7/2024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GB"/>
              <a:t>Click to edit Master title style</a:t>
            </a:r>
            <a:endParaRPr lang="en-US"/>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1/7/2024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GB"/>
              <a:t>Click to edit Master title style</a:t>
            </a:r>
            <a:endParaRPr lang="en-US"/>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1/7/2024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GB"/>
              <a:t>Click to edit Master title style</a:t>
            </a:r>
            <a:endParaRPr lang="en-US"/>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1/7/2024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GB"/>
              <a:t>Click to edit Master title style</a:t>
            </a:r>
            <a:endParaRPr lang="en-US"/>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1/7/2024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GB"/>
              <a:t>Click to edit Master title style</a:t>
            </a:r>
            <a:endParaRPr lang="en-US"/>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1/7/2024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GB"/>
              <a:t>Click icon to add picture</a:t>
            </a:r>
            <a:endParaRPr lang="en-US"/>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1/7/2024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qsels.com/en/public-domain-photo-zbhmz/download/3840x2160"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rnzVh7fzxg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p:txBody>
          <a:bodyPr/>
          <a:lstStyle/>
          <a:p>
            <a:r>
              <a:rPr lang="en-US"/>
              <a:t>Internet of Things</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p:txBody>
          <a:bodyPr/>
          <a:lstStyle/>
          <a:p>
            <a:r>
              <a:rPr lang="en-US"/>
              <a:t>MINI PROJECT #2 </a:t>
            </a:r>
          </a:p>
          <a:p>
            <a:r>
              <a:rPr lang="en-US"/>
              <a:t>DATA-ENGINEERING-IN-IOT-PIPELINE</a:t>
            </a:r>
          </a:p>
        </p:txBody>
      </p:sp>
      <p:pic>
        <p:nvPicPr>
          <p:cNvPr id="24" name="Picture Placeholder 23" descr="A person looking at a city&#10;&#10;Description automatically generated">
            <a:extLst>
              <a:ext uri="{FF2B5EF4-FFF2-40B4-BE49-F238E27FC236}">
                <a16:creationId xmlns:a16="http://schemas.microsoft.com/office/drawing/2014/main" id="{67D95856-B191-EF85-1518-6257A8DE23A9}"/>
              </a:ext>
            </a:extLst>
          </p:cNvPr>
          <p:cNvPicPr>
            <a:picLocks noGrp="1" noChangeAspect="1"/>
          </p:cNvPicPr>
          <p:nvPr>
            <p:ph type="pic" sz="quarter" idx="13"/>
          </p:nvPr>
        </p:nvPicPr>
        <p:blipFill>
          <a:blip r:embed="rId2">
            <a:duotone>
              <a:prstClr val="black"/>
              <a:schemeClr val="tx2">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523" r="12523"/>
          <a:stretch>
            <a:fillRect/>
          </a:stretch>
        </p:blipFill>
        <p:spPr/>
      </p:pic>
      <p:sp>
        <p:nvSpPr>
          <p:cNvPr id="25" name="TextBox 24">
            <a:extLst>
              <a:ext uri="{FF2B5EF4-FFF2-40B4-BE49-F238E27FC236}">
                <a16:creationId xmlns:a16="http://schemas.microsoft.com/office/drawing/2014/main" id="{0D8E2B3C-8FA0-5854-5E9B-4599B4F995AA}"/>
              </a:ext>
            </a:extLst>
          </p:cNvPr>
          <p:cNvSpPr txBox="1"/>
          <p:nvPr/>
        </p:nvSpPr>
        <p:spPr>
          <a:xfrm>
            <a:off x="1058669" y="5522884"/>
            <a:ext cx="4584357" cy="646331"/>
          </a:xfrm>
          <a:prstGeom prst="rect">
            <a:avLst/>
          </a:prstGeom>
          <a:noFill/>
        </p:spPr>
        <p:txBody>
          <a:bodyPr wrap="square" rtlCol="0">
            <a:spAutoFit/>
          </a:bodyPr>
          <a:lstStyle/>
          <a:p>
            <a:r>
              <a:rPr lang="en-LK" sz="1200">
                <a:solidFill>
                  <a:schemeClr val="tx1">
                    <a:lumMod val="65000"/>
                    <a:lumOff val="35000"/>
                  </a:schemeClr>
                </a:solidFill>
              </a:rPr>
              <a:t>GROUP 07</a:t>
            </a:r>
          </a:p>
          <a:p>
            <a:r>
              <a:rPr lang="en-LK" sz="1200">
                <a:solidFill>
                  <a:schemeClr val="tx1">
                    <a:lumMod val="65000"/>
                    <a:lumOff val="35000"/>
                  </a:schemeClr>
                </a:solidFill>
              </a:rPr>
              <a:t>SHALIKA DULAJ</a:t>
            </a:r>
          </a:p>
          <a:p>
            <a:r>
              <a:rPr lang="en-LK" sz="1200">
                <a:solidFill>
                  <a:schemeClr val="tx1">
                    <a:lumMod val="65000"/>
                    <a:lumOff val="35000"/>
                  </a:schemeClr>
                </a:solidFill>
              </a:rPr>
              <a:t>KAVINDA RATHNAYAKE</a:t>
            </a:r>
          </a:p>
        </p:txBody>
      </p:sp>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660481" y="2973754"/>
            <a:ext cx="4534616" cy="910492"/>
          </a:xfrm>
        </p:spPr>
        <p:txBody>
          <a:bodyPr/>
          <a:lstStyle/>
          <a:p>
            <a:r>
              <a:rPr lang="en-US"/>
              <a:t>Thank You</a:t>
            </a:r>
          </a:p>
        </p:txBody>
      </p:sp>
      <p:pic>
        <p:nvPicPr>
          <p:cNvPr id="13" name="Picture Placeholder 12" descr="A group of logos on a white background&#10;&#10;Description automatically generated">
            <a:extLst>
              <a:ext uri="{FF2B5EF4-FFF2-40B4-BE49-F238E27FC236}">
                <a16:creationId xmlns:a16="http://schemas.microsoft.com/office/drawing/2014/main" id="{9274A01E-C8A5-6351-BA77-54223BC8C7FE}"/>
              </a:ext>
            </a:extLst>
          </p:cNvPr>
          <p:cNvPicPr>
            <a:picLocks noGrp="1" noChangeAspect="1"/>
          </p:cNvPicPr>
          <p:nvPr>
            <p:ph type="pic" sz="quarter" idx="13"/>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t="6813" b="6813"/>
          <a:stretch>
            <a:fillRect/>
          </a:stretch>
        </p:blipFill>
        <p:spPr>
          <a:xfrm>
            <a:off x="3962271" y="0"/>
            <a:ext cx="8464509" cy="6858000"/>
          </a:xfrm>
        </p:spPr>
      </p:pic>
    </p:spTree>
    <p:extLst>
      <p:ext uri="{BB962C8B-B14F-4D97-AF65-F5344CB8AC3E}">
        <p14:creationId xmlns:p14="http://schemas.microsoft.com/office/powerpoint/2010/main" val="36423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p:txBody>
          <a:bodyPr/>
          <a:lstStyle/>
          <a:p>
            <a:r>
              <a:rPr lang="en-US"/>
              <a:t>Overview</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p:txBody>
          <a:bodyPr>
            <a:normAutofit/>
          </a:bodyPr>
          <a:lstStyle/>
          <a:p>
            <a:r>
              <a:rPr lang="en-US" sz="2400"/>
              <a:t>Introduction</a:t>
            </a:r>
          </a:p>
          <a:p>
            <a:r>
              <a:rPr lang="en-US" sz="2400"/>
              <a:t>Objective</a:t>
            </a:r>
          </a:p>
          <a:p>
            <a:r>
              <a:rPr lang="en-US" sz="2400"/>
              <a:t>Process Flow Chart</a:t>
            </a:r>
          </a:p>
          <a:p>
            <a:r>
              <a:rPr lang="en-US" sz="2400"/>
              <a:t>Technologies</a:t>
            </a:r>
          </a:p>
          <a:p>
            <a:r>
              <a:rPr lang="en-US" sz="2400"/>
              <a:t>Data Processing </a:t>
            </a:r>
          </a:p>
          <a:p>
            <a:r>
              <a:rPr lang="en-US" sz="2400"/>
              <a:t>Prediction </a:t>
            </a:r>
          </a:p>
          <a:p>
            <a:r>
              <a:rPr lang="en-US" sz="2400"/>
              <a:t>Visualization </a:t>
            </a:r>
          </a:p>
        </p:txBody>
      </p:sp>
      <p:pic>
        <p:nvPicPr>
          <p:cNvPr id="26" name="Picture Placeholder 25" descr="woman looking at tablet device">
            <a:extLst>
              <a:ext uri="{FF2B5EF4-FFF2-40B4-BE49-F238E27FC236}">
                <a16:creationId xmlns:a16="http://schemas.microsoft.com/office/drawing/2014/main" id="{7BB0D9BC-46FF-F44B-953D-31A74B803434}"/>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a:stretch/>
        </p:blipFill>
        <p:spPr>
          <a:xfrm>
            <a:off x="-1" y="0"/>
            <a:ext cx="5123378" cy="6864485"/>
          </a:xfrm>
        </p:spPr>
      </p:pic>
    </p:spTree>
    <p:extLst>
      <p:ext uri="{BB962C8B-B14F-4D97-AF65-F5344CB8AC3E}">
        <p14:creationId xmlns:p14="http://schemas.microsoft.com/office/powerpoint/2010/main" val="127793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vert="horz" lIns="0" tIns="45720" rIns="0" bIns="45720" rtlCol="0" anchor="t">
            <a:normAutofit/>
          </a:bodyPr>
          <a:lstStyle/>
          <a:p>
            <a:pPr algn="just"/>
            <a:r>
              <a:rPr lang="en-GB" b="0" i="0" dirty="0">
                <a:solidFill>
                  <a:srgbClr val="D1D5DB"/>
                </a:solidFill>
                <a:effectLst/>
                <a:latin typeface="Calibri"/>
                <a:ea typeface="Calibri"/>
                <a:cs typeface="Calibri"/>
              </a:rPr>
              <a:t>This project, part of the IoT course at the University of Oulu, aims to develop an IoT data pipeline focused on data engineering. It involves extracting, preprocessing, visualizing, and storing data from temperature and pressure sensors across three remote locations.</a:t>
            </a:r>
            <a:endParaRPr lang="en-US">
              <a:solidFill>
                <a:srgbClr val="FFFFFF"/>
              </a:solidFill>
              <a:latin typeface="Calibri"/>
              <a:ea typeface="Calibri"/>
              <a:cs typeface="Calibri"/>
            </a:endParaRPr>
          </a:p>
          <a:p>
            <a:pPr algn="just"/>
            <a:r>
              <a:rPr lang="en-GB" b="0" i="0" dirty="0">
                <a:solidFill>
                  <a:srgbClr val="D1D5DB"/>
                </a:solidFill>
                <a:effectLst/>
                <a:latin typeface="Calibri"/>
                <a:ea typeface="Calibri"/>
                <a:cs typeface="Calibri"/>
              </a:rPr>
              <a:t>Each site has three temperature sensors, offering a comprehensive dataset that is processed and visualized for detailed environmental analysis and stored in the cloud for efficient management</a:t>
            </a:r>
            <a:endParaRPr lang="en-US" sz="2000" dirty="0">
              <a:latin typeface="Calibri"/>
              <a:ea typeface="Calibri"/>
              <a:cs typeface="Calibri"/>
            </a:endParaRPr>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a:solidFill>
                  <a:srgbClr val="FFFEFF"/>
                </a:solidFill>
              </a:rPr>
              <a:t>Introduction</a:t>
            </a:r>
          </a:p>
        </p:txBody>
      </p:sp>
    </p:spTree>
    <p:extLst>
      <p:ext uri="{BB962C8B-B14F-4D97-AF65-F5344CB8AC3E}">
        <p14:creationId xmlns:p14="http://schemas.microsoft.com/office/powerpoint/2010/main" val="49275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56DCB-DB12-B7BF-678E-2F0ACFCE18C3}"/>
              </a:ext>
            </a:extLst>
          </p:cNvPr>
          <p:cNvSpPr>
            <a:spLocks noGrp="1"/>
          </p:cNvSpPr>
          <p:nvPr>
            <p:ph idx="1"/>
          </p:nvPr>
        </p:nvSpPr>
        <p:spPr/>
        <p:txBody>
          <a:bodyPr vert="horz" lIns="0" tIns="45720" rIns="0" bIns="45720" rtlCol="0" anchor="t">
            <a:normAutofit/>
          </a:bodyPr>
          <a:lstStyle/>
          <a:p>
            <a:pPr algn="l"/>
            <a:r>
              <a:rPr lang="en-GB" b="0" i="0" dirty="0">
                <a:solidFill>
                  <a:srgbClr val="D1D5DB"/>
                </a:solidFill>
                <a:effectLst/>
                <a:latin typeface="Calibri"/>
                <a:ea typeface="Calibri"/>
                <a:cs typeface="Calibri"/>
              </a:rPr>
              <a:t>Developing and implementing an IoT pipeline focused on data engineering</a:t>
            </a:r>
            <a:endParaRPr lang="en-GB" b="1" i="0" dirty="0">
              <a:solidFill>
                <a:srgbClr val="D1D5DB"/>
              </a:solidFill>
              <a:effectLst/>
              <a:latin typeface="Calibri"/>
              <a:ea typeface="Calibri"/>
              <a:cs typeface="Calibri"/>
            </a:endParaRPr>
          </a:p>
          <a:p>
            <a:pPr marL="0" indent="0" algn="l">
              <a:buNone/>
            </a:pPr>
            <a:r>
              <a:rPr lang="en-GB" b="1" i="0" dirty="0">
                <a:solidFill>
                  <a:srgbClr val="D1D5DB"/>
                </a:solidFill>
                <a:effectLst/>
                <a:latin typeface="Calibri"/>
                <a:ea typeface="Calibri"/>
                <a:cs typeface="Calibri"/>
              </a:rPr>
              <a:t>Key Themes:</a:t>
            </a:r>
            <a:endParaRPr lang="en-GB" b="0" i="0" dirty="0">
              <a:solidFill>
                <a:srgbClr val="D1D5DB"/>
              </a:solidFill>
              <a:effectLst/>
              <a:latin typeface="Calibri"/>
              <a:ea typeface="Calibri"/>
              <a:cs typeface="Calibri"/>
            </a:endParaRPr>
          </a:p>
          <a:p>
            <a:pPr algn="l">
              <a:buFont typeface="+mj-lt"/>
              <a:buAutoNum type="arabicPeriod"/>
            </a:pPr>
            <a:r>
              <a:rPr lang="en-GB" b="1" i="0" dirty="0">
                <a:solidFill>
                  <a:srgbClr val="D1D5DB"/>
                </a:solidFill>
                <a:effectLst/>
                <a:latin typeface="Calibri"/>
                <a:ea typeface="Calibri"/>
                <a:cs typeface="Calibri"/>
              </a:rPr>
              <a:t>Extraction:</a:t>
            </a:r>
            <a:r>
              <a:rPr lang="en-GB" b="0" i="0" dirty="0">
                <a:solidFill>
                  <a:srgbClr val="D1D5DB"/>
                </a:solidFill>
                <a:effectLst/>
                <a:latin typeface="Calibri"/>
                <a:ea typeface="Calibri"/>
                <a:cs typeface="Calibri"/>
              </a:rPr>
              <a:t> Collecting data from temperature and pressure sensors across three remote locations.</a:t>
            </a:r>
          </a:p>
          <a:p>
            <a:pPr algn="l">
              <a:buFont typeface="+mj-lt"/>
              <a:buAutoNum type="arabicPeriod"/>
            </a:pPr>
            <a:r>
              <a:rPr lang="en-GB" b="1" i="0" dirty="0">
                <a:solidFill>
                  <a:srgbClr val="D1D5DB"/>
                </a:solidFill>
                <a:effectLst/>
                <a:latin typeface="Calibri"/>
                <a:ea typeface="Calibri"/>
                <a:cs typeface="Calibri"/>
              </a:rPr>
              <a:t>Pre-processing:</a:t>
            </a:r>
            <a:r>
              <a:rPr lang="en-GB" b="0" i="0" dirty="0">
                <a:solidFill>
                  <a:srgbClr val="D1D5DB"/>
                </a:solidFill>
                <a:effectLst/>
                <a:latin typeface="Calibri"/>
                <a:ea typeface="Calibri"/>
                <a:cs typeface="Calibri"/>
              </a:rPr>
              <a:t> Refining sensor data for accuracy and usability.</a:t>
            </a:r>
          </a:p>
          <a:p>
            <a:pPr algn="l">
              <a:buFont typeface="+mj-lt"/>
              <a:buAutoNum type="arabicPeriod"/>
            </a:pPr>
            <a:r>
              <a:rPr lang="en-GB" b="1" i="0" dirty="0">
                <a:solidFill>
                  <a:srgbClr val="D1D5DB"/>
                </a:solidFill>
                <a:effectLst/>
                <a:latin typeface="Calibri"/>
                <a:ea typeface="Calibri"/>
                <a:cs typeface="Calibri"/>
              </a:rPr>
              <a:t>Visualization:</a:t>
            </a:r>
            <a:r>
              <a:rPr lang="en-GB" b="0" i="0" dirty="0">
                <a:solidFill>
                  <a:srgbClr val="D1D5DB"/>
                </a:solidFill>
                <a:effectLst/>
                <a:latin typeface="Calibri"/>
                <a:ea typeface="Calibri"/>
                <a:cs typeface="Calibri"/>
              </a:rPr>
              <a:t> Transforming data into understandable visual formats.</a:t>
            </a:r>
          </a:p>
          <a:p>
            <a:pPr algn="l">
              <a:buFont typeface="+mj-lt"/>
              <a:buAutoNum type="arabicPeriod"/>
            </a:pPr>
            <a:r>
              <a:rPr lang="en-GB" b="1" i="0" dirty="0">
                <a:solidFill>
                  <a:srgbClr val="D1D5DB"/>
                </a:solidFill>
                <a:effectLst/>
                <a:latin typeface="Calibri"/>
                <a:ea typeface="Calibri"/>
                <a:cs typeface="Calibri"/>
              </a:rPr>
              <a:t>Storage:</a:t>
            </a:r>
            <a:r>
              <a:rPr lang="en-GB" b="0" i="0" dirty="0">
                <a:solidFill>
                  <a:srgbClr val="D1D5DB"/>
                </a:solidFill>
                <a:effectLst/>
                <a:latin typeface="Calibri"/>
                <a:ea typeface="Calibri"/>
                <a:cs typeface="Calibri"/>
              </a:rPr>
              <a:t> Efficiently storing large volumes of sensor data.</a:t>
            </a:r>
          </a:p>
          <a:p>
            <a:pPr algn="l"/>
            <a:r>
              <a:rPr lang="en-GB" b="1" i="0" dirty="0">
                <a:solidFill>
                  <a:srgbClr val="D1D5DB"/>
                </a:solidFill>
                <a:effectLst/>
                <a:latin typeface="Calibri"/>
                <a:ea typeface="Calibri"/>
                <a:cs typeface="Calibri"/>
              </a:rPr>
              <a:t>Outcome:</a:t>
            </a:r>
            <a:r>
              <a:rPr lang="en-GB" b="0" i="0" dirty="0">
                <a:solidFill>
                  <a:srgbClr val="D1D5DB"/>
                </a:solidFill>
                <a:effectLst/>
                <a:latin typeface="Calibri"/>
                <a:ea typeface="Calibri"/>
                <a:cs typeface="Calibri"/>
              </a:rPr>
              <a:t> A comprehensive dataset from nine temperature sensors, enabling insightful analysis and smart decision-making.</a:t>
            </a:r>
          </a:p>
          <a:p>
            <a:endParaRPr lang="en-LK"/>
          </a:p>
        </p:txBody>
      </p:sp>
      <p:sp>
        <p:nvSpPr>
          <p:cNvPr id="3" name="Title 2">
            <a:extLst>
              <a:ext uri="{FF2B5EF4-FFF2-40B4-BE49-F238E27FC236}">
                <a16:creationId xmlns:a16="http://schemas.microsoft.com/office/drawing/2014/main" id="{3E9379F4-13F4-5EFC-030E-9B868FB17489}"/>
              </a:ext>
            </a:extLst>
          </p:cNvPr>
          <p:cNvSpPr>
            <a:spLocks noGrp="1"/>
          </p:cNvSpPr>
          <p:nvPr>
            <p:ph type="title"/>
          </p:nvPr>
        </p:nvSpPr>
        <p:spPr/>
        <p:txBody>
          <a:bodyPr/>
          <a:lstStyle/>
          <a:p>
            <a:r>
              <a:rPr lang="en-LK"/>
              <a:t>Objective - </a:t>
            </a:r>
          </a:p>
        </p:txBody>
      </p:sp>
    </p:spTree>
    <p:extLst>
      <p:ext uri="{BB962C8B-B14F-4D97-AF65-F5344CB8AC3E}">
        <p14:creationId xmlns:p14="http://schemas.microsoft.com/office/powerpoint/2010/main" val="267525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uter network&#10;&#10;Description automatically generated">
            <a:extLst>
              <a:ext uri="{FF2B5EF4-FFF2-40B4-BE49-F238E27FC236}">
                <a16:creationId xmlns:a16="http://schemas.microsoft.com/office/drawing/2014/main" id="{796612F1-638F-328D-E6BA-5C9418F6301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4881" y="2030413"/>
            <a:ext cx="7867650" cy="3933825"/>
          </a:xfrm>
        </p:spPr>
      </p:pic>
      <p:sp>
        <p:nvSpPr>
          <p:cNvPr id="3" name="Title 2">
            <a:extLst>
              <a:ext uri="{FF2B5EF4-FFF2-40B4-BE49-F238E27FC236}">
                <a16:creationId xmlns:a16="http://schemas.microsoft.com/office/drawing/2014/main" id="{627A4F4A-287B-B45A-944B-098EA778A7FA}"/>
              </a:ext>
            </a:extLst>
          </p:cNvPr>
          <p:cNvSpPr>
            <a:spLocks noGrp="1"/>
          </p:cNvSpPr>
          <p:nvPr>
            <p:ph type="title"/>
          </p:nvPr>
        </p:nvSpPr>
        <p:spPr/>
        <p:txBody>
          <a:bodyPr/>
          <a:lstStyle/>
          <a:p>
            <a:r>
              <a:rPr lang="en-LK"/>
              <a:t>Process Flow</a:t>
            </a:r>
          </a:p>
        </p:txBody>
      </p:sp>
    </p:spTree>
    <p:extLst>
      <p:ext uri="{BB962C8B-B14F-4D97-AF65-F5344CB8AC3E}">
        <p14:creationId xmlns:p14="http://schemas.microsoft.com/office/powerpoint/2010/main" val="29721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573B77-ABAA-202C-A56C-BCDA1B78DEBF}"/>
              </a:ext>
            </a:extLst>
          </p:cNvPr>
          <p:cNvSpPr>
            <a:spLocks noGrp="1"/>
          </p:cNvSpPr>
          <p:nvPr>
            <p:ph idx="1"/>
          </p:nvPr>
        </p:nvSpPr>
        <p:spPr/>
        <p:txBody>
          <a:bodyPr vert="horz" lIns="0" tIns="45720" rIns="0" bIns="45720" rtlCol="0" anchor="t">
            <a:normAutofit/>
          </a:bodyPr>
          <a:lstStyle/>
          <a:p>
            <a:pPr marL="0" indent="0">
              <a:buNone/>
            </a:pPr>
            <a:r>
              <a:rPr lang="en-GB" b="0" i="0" dirty="0">
                <a:effectLst/>
                <a:latin typeface="Calibri"/>
                <a:ea typeface="Calibri"/>
                <a:cs typeface="Calibri"/>
              </a:rPr>
              <a:t>Sensor Nodes - Read Sensor Data</a:t>
            </a:r>
            <a:endParaRPr lang="en-GB" dirty="0">
              <a:latin typeface="Calibri"/>
              <a:ea typeface="Calibri"/>
              <a:cs typeface="Calibri"/>
            </a:endParaRPr>
          </a:p>
          <a:p>
            <a:r>
              <a:rPr lang="en-GB" b="0" i="0" dirty="0">
                <a:effectLst/>
                <a:latin typeface="Calibri"/>
                <a:ea typeface="Calibri"/>
                <a:cs typeface="Calibri"/>
              </a:rPr>
              <a:t>Board: IoT-LAB M3</a:t>
            </a:r>
            <a:r>
              <a:rPr lang="en-GB" dirty="0">
                <a:latin typeface="Calibri"/>
                <a:ea typeface="Calibri"/>
                <a:cs typeface="Calibri"/>
              </a:rPr>
              <a:t> </a:t>
            </a:r>
          </a:p>
          <a:p>
            <a:pPr>
              <a:buFont typeface="Arial" panose="020B0604020202020204" pitchFamily="34" charset="0"/>
              <a:buChar char="•"/>
            </a:pPr>
            <a:r>
              <a:rPr lang="en-GB" b="0" i="0" dirty="0">
                <a:effectLst/>
                <a:latin typeface="Calibri"/>
                <a:ea typeface="Calibri"/>
                <a:cs typeface="Calibri"/>
              </a:rPr>
              <a:t>Firmware Language - C/C++</a:t>
            </a:r>
            <a:endParaRPr lang="en-GB" dirty="0">
              <a:latin typeface="Calibri"/>
              <a:ea typeface="Calibri"/>
              <a:cs typeface="Calibri"/>
            </a:endParaRPr>
          </a:p>
          <a:p>
            <a:pPr>
              <a:buFont typeface="Arial" panose="020B0604020202020204" pitchFamily="34" charset="0"/>
              <a:buChar char="•"/>
            </a:pPr>
            <a:r>
              <a:rPr lang="en-GB" b="0" i="0" dirty="0">
                <a:effectLst/>
                <a:latin typeface="Calibri"/>
                <a:ea typeface="Calibri"/>
                <a:cs typeface="Calibri"/>
              </a:rPr>
              <a:t>Communication - embedded-MQTT</a:t>
            </a:r>
          </a:p>
          <a:p>
            <a:pPr marL="0" indent="0">
              <a:buNone/>
            </a:pPr>
            <a:r>
              <a:rPr lang="en-GB" b="0" i="0" dirty="0">
                <a:effectLst/>
                <a:latin typeface="Calibri"/>
                <a:ea typeface="Calibri"/>
                <a:cs typeface="Calibri"/>
              </a:rPr>
              <a:t>DEP Station + Bridge - Data Processing and Forwarding</a:t>
            </a:r>
            <a:endParaRPr lang="en-GB" dirty="0">
              <a:latin typeface="Calibri"/>
              <a:ea typeface="Calibri"/>
              <a:cs typeface="Calibri"/>
            </a:endParaRPr>
          </a:p>
          <a:p>
            <a:r>
              <a:rPr lang="en-GB" b="0" i="0" dirty="0">
                <a:effectLst/>
                <a:latin typeface="Calibri"/>
                <a:ea typeface="Calibri"/>
                <a:cs typeface="Calibri"/>
              </a:rPr>
              <a:t>Board: IoT-LAB A8-M3</a:t>
            </a:r>
            <a:r>
              <a:rPr lang="en-GB" dirty="0">
                <a:latin typeface="Calibri"/>
                <a:ea typeface="Calibri"/>
                <a:cs typeface="Calibri"/>
              </a:rPr>
              <a:t> </a:t>
            </a:r>
          </a:p>
          <a:p>
            <a:pPr>
              <a:buFont typeface="Arial" panose="020B0604020202020204" pitchFamily="34" charset="0"/>
              <a:buChar char="•"/>
            </a:pPr>
            <a:r>
              <a:rPr lang="en-GB" b="0" i="0" dirty="0">
                <a:effectLst/>
                <a:latin typeface="Calibri"/>
                <a:ea typeface="Calibri"/>
                <a:cs typeface="Calibri"/>
              </a:rPr>
              <a:t>Language - Python + AWS SDK + Scikit-learn</a:t>
            </a:r>
            <a:endParaRPr lang="en-GB" dirty="0">
              <a:latin typeface="Calibri"/>
              <a:ea typeface="Calibri"/>
              <a:cs typeface="Calibri"/>
            </a:endParaRPr>
          </a:p>
          <a:p>
            <a:pPr>
              <a:buFont typeface="Arial" panose="020B0604020202020204" pitchFamily="34" charset="0"/>
              <a:buChar char="•"/>
            </a:pPr>
            <a:r>
              <a:rPr lang="en-GB" b="0" i="0" dirty="0">
                <a:effectLst/>
                <a:latin typeface="Calibri"/>
                <a:ea typeface="Calibri"/>
                <a:cs typeface="Calibri"/>
              </a:rPr>
              <a:t>Communication with endpoint - MQTT</a:t>
            </a:r>
            <a:endParaRPr lang="en-GB" dirty="0">
              <a:latin typeface="Calibri"/>
              <a:ea typeface="Calibri"/>
              <a:cs typeface="Calibri"/>
            </a:endParaRPr>
          </a:p>
          <a:p>
            <a:endParaRPr lang="en-LK" dirty="0">
              <a:latin typeface="Calibri"/>
              <a:ea typeface="Calibri"/>
              <a:cs typeface="Calibri"/>
            </a:endParaRPr>
          </a:p>
        </p:txBody>
      </p:sp>
      <p:sp>
        <p:nvSpPr>
          <p:cNvPr id="3" name="Title 2">
            <a:extLst>
              <a:ext uri="{FF2B5EF4-FFF2-40B4-BE49-F238E27FC236}">
                <a16:creationId xmlns:a16="http://schemas.microsoft.com/office/drawing/2014/main" id="{55D33490-B6DF-244C-D55A-DCDC2DF28695}"/>
              </a:ext>
            </a:extLst>
          </p:cNvPr>
          <p:cNvSpPr>
            <a:spLocks noGrp="1"/>
          </p:cNvSpPr>
          <p:nvPr>
            <p:ph type="title"/>
          </p:nvPr>
        </p:nvSpPr>
        <p:spPr/>
        <p:txBody>
          <a:bodyPr/>
          <a:lstStyle/>
          <a:p>
            <a:r>
              <a:rPr lang="en-LK"/>
              <a:t>Technologies</a:t>
            </a:r>
          </a:p>
        </p:txBody>
      </p:sp>
    </p:spTree>
    <p:extLst>
      <p:ext uri="{BB962C8B-B14F-4D97-AF65-F5344CB8AC3E}">
        <p14:creationId xmlns:p14="http://schemas.microsoft.com/office/powerpoint/2010/main" val="208134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3438C6-DACA-FE93-BEA4-B1B9BE40AD4A}"/>
              </a:ext>
            </a:extLst>
          </p:cNvPr>
          <p:cNvSpPr>
            <a:spLocks noGrp="1"/>
          </p:cNvSpPr>
          <p:nvPr>
            <p:ph idx="1"/>
          </p:nvPr>
        </p:nvSpPr>
        <p:spPr/>
        <p:txBody>
          <a:bodyPr vert="horz" lIns="0" tIns="45720" rIns="0" bIns="45720" rtlCol="0" anchor="t">
            <a:normAutofit lnSpcReduction="10000"/>
          </a:bodyPr>
          <a:lstStyle/>
          <a:p>
            <a:r>
              <a:rPr lang="en-GB" b="0" i="0" dirty="0">
                <a:effectLst/>
                <a:latin typeface="Calibri"/>
                <a:ea typeface="Calibri"/>
                <a:cs typeface="Calibri"/>
              </a:rPr>
              <a:t>Detect Outliers/Anomalies in the incoming data</a:t>
            </a:r>
            <a:r>
              <a:rPr lang="en-GB" dirty="0">
                <a:latin typeface="Calibri"/>
                <a:ea typeface="Calibri"/>
                <a:cs typeface="Calibri"/>
              </a:rPr>
              <a:t> </a:t>
            </a:r>
          </a:p>
          <a:p>
            <a:r>
              <a:rPr lang="en-GB" b="0" i="0" dirty="0">
                <a:effectLst/>
                <a:latin typeface="Calibri"/>
                <a:ea typeface="Calibri"/>
                <a:cs typeface="Calibri"/>
              </a:rPr>
              <a:t>Check for missing values</a:t>
            </a:r>
            <a:r>
              <a:rPr lang="en-GB" dirty="0">
                <a:latin typeface="Calibri"/>
                <a:ea typeface="Calibri"/>
                <a:cs typeface="Calibri"/>
              </a:rPr>
              <a:t> </a:t>
            </a:r>
            <a:endParaRPr lang="en-GB" dirty="0">
              <a:effectLst/>
              <a:latin typeface="Calibri"/>
              <a:ea typeface="Calibri"/>
              <a:cs typeface="Calibri"/>
            </a:endParaRPr>
          </a:p>
          <a:p>
            <a:pPr>
              <a:buFont typeface="Arial" panose="020B0604020202020204" pitchFamily="34" charset="0"/>
              <a:buChar char="•"/>
            </a:pPr>
            <a:r>
              <a:rPr lang="en-GB" b="0" i="0" dirty="0">
                <a:effectLst/>
                <a:latin typeface="Calibri"/>
                <a:ea typeface="Calibri"/>
                <a:cs typeface="Calibri"/>
              </a:rPr>
              <a:t>Implements Z-score calculation to identify outliers in temperature and pressure data</a:t>
            </a:r>
            <a:endParaRPr lang="en-GB" dirty="0">
              <a:latin typeface="Calibri"/>
              <a:ea typeface="Calibri"/>
              <a:cs typeface="Calibri"/>
            </a:endParaRPr>
          </a:p>
          <a:p>
            <a:pPr>
              <a:buFont typeface="Arial" panose="020B0604020202020204" pitchFamily="34" charset="0"/>
              <a:buChar char="•"/>
            </a:pPr>
            <a:r>
              <a:rPr lang="en-GB" dirty="0">
                <a:latin typeface="Calibri"/>
                <a:ea typeface="Calibri"/>
                <a:cs typeface="Calibri"/>
              </a:rPr>
              <a:t>U</a:t>
            </a:r>
            <a:r>
              <a:rPr lang="en-GB" b="0" i="0" dirty="0">
                <a:effectLst/>
                <a:latin typeface="Calibri"/>
                <a:ea typeface="Calibri"/>
                <a:cs typeface="Calibri"/>
              </a:rPr>
              <a:t>tilize median imputation to deal with missing values</a:t>
            </a:r>
            <a:endParaRPr lang="en-GB" dirty="0">
              <a:latin typeface="Calibri"/>
              <a:ea typeface="Calibri"/>
              <a:cs typeface="Calibri"/>
            </a:endParaRPr>
          </a:p>
          <a:p>
            <a:pPr>
              <a:buFont typeface="Arial" panose="020B0604020202020204" pitchFamily="34" charset="0"/>
              <a:buChar char="•"/>
            </a:pPr>
            <a:r>
              <a:rPr lang="en-GB" dirty="0">
                <a:latin typeface="Calibri"/>
                <a:ea typeface="Calibri"/>
                <a:cs typeface="Calibri"/>
              </a:rPr>
              <a:t>U</a:t>
            </a:r>
            <a:r>
              <a:rPr lang="en-GB" b="0" i="0" dirty="0">
                <a:effectLst/>
                <a:latin typeface="Calibri"/>
                <a:ea typeface="Calibri"/>
                <a:cs typeface="Calibri"/>
              </a:rPr>
              <a:t>tilize a median filter to smooth &amp; average data further</a:t>
            </a:r>
          </a:p>
          <a:p>
            <a:pPr>
              <a:buFont typeface="Arial" panose="020B0604020202020204" pitchFamily="34" charset="0"/>
              <a:buChar char="•"/>
            </a:pPr>
            <a:r>
              <a:rPr lang="en-GB" b="0" i="0" dirty="0">
                <a:solidFill>
                  <a:srgbClr val="E6EDF3"/>
                </a:solidFill>
                <a:effectLst/>
                <a:latin typeface="Calibri"/>
                <a:ea typeface="Calibri"/>
                <a:cs typeface="Calibri"/>
              </a:rPr>
              <a:t>A linear regression model is created and trained using this data for prediction.</a:t>
            </a:r>
          </a:p>
          <a:p>
            <a:pPr>
              <a:buFont typeface="Arial" panose="020B0604020202020204" pitchFamily="34" charset="0"/>
              <a:buChar char="•"/>
            </a:pPr>
            <a:r>
              <a:rPr lang="en-GB" b="0" i="0" dirty="0">
                <a:solidFill>
                  <a:srgbClr val="E6EDF3"/>
                </a:solidFill>
                <a:effectLst/>
                <a:latin typeface="Calibri"/>
                <a:ea typeface="Calibri"/>
                <a:cs typeface="Calibri"/>
              </a:rPr>
              <a:t>After training, the model predicts the next temperature or pressure value in case of a communication error event with the nodes.</a:t>
            </a:r>
          </a:p>
          <a:p>
            <a:pPr>
              <a:buFont typeface="Arial" panose="020B0604020202020204" pitchFamily="34" charset="0"/>
              <a:buChar char="•"/>
            </a:pPr>
            <a:r>
              <a:rPr lang="en-GB" dirty="0">
                <a:solidFill>
                  <a:srgbClr val="E6EDF3"/>
                </a:solidFill>
                <a:latin typeface="Calibri"/>
                <a:ea typeface="Calibri"/>
                <a:cs typeface="Calibri"/>
              </a:rPr>
              <a:t>AWS Lambda</a:t>
            </a:r>
            <a:endParaRPr lang="en-GB" dirty="0">
              <a:latin typeface="Calibri"/>
              <a:ea typeface="Calibri"/>
              <a:cs typeface="Calibri"/>
            </a:endParaRPr>
          </a:p>
          <a:p>
            <a:endParaRPr lang="en-LK"/>
          </a:p>
        </p:txBody>
      </p:sp>
      <p:sp>
        <p:nvSpPr>
          <p:cNvPr id="3" name="Title 2">
            <a:extLst>
              <a:ext uri="{FF2B5EF4-FFF2-40B4-BE49-F238E27FC236}">
                <a16:creationId xmlns:a16="http://schemas.microsoft.com/office/drawing/2014/main" id="{6BBE5EDF-1AF7-A05B-BB67-E15405FAEC13}"/>
              </a:ext>
            </a:extLst>
          </p:cNvPr>
          <p:cNvSpPr>
            <a:spLocks noGrp="1"/>
          </p:cNvSpPr>
          <p:nvPr>
            <p:ph type="title"/>
          </p:nvPr>
        </p:nvSpPr>
        <p:spPr/>
        <p:txBody>
          <a:bodyPr/>
          <a:lstStyle/>
          <a:p>
            <a:r>
              <a:rPr lang="en-LK"/>
              <a:t>Data Processing</a:t>
            </a:r>
          </a:p>
        </p:txBody>
      </p:sp>
    </p:spTree>
    <p:extLst>
      <p:ext uri="{BB962C8B-B14F-4D97-AF65-F5344CB8AC3E}">
        <p14:creationId xmlns:p14="http://schemas.microsoft.com/office/powerpoint/2010/main" val="164242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947B549E-3E6E-7868-8919-BCEE745EC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3560" y="1804221"/>
            <a:ext cx="8864879" cy="4188899"/>
          </a:xfrm>
        </p:spPr>
      </p:pic>
      <p:sp>
        <p:nvSpPr>
          <p:cNvPr id="3" name="Title 2">
            <a:extLst>
              <a:ext uri="{FF2B5EF4-FFF2-40B4-BE49-F238E27FC236}">
                <a16:creationId xmlns:a16="http://schemas.microsoft.com/office/drawing/2014/main" id="{10C60042-DC2C-ECC0-5D98-833D23A49B2E}"/>
              </a:ext>
            </a:extLst>
          </p:cNvPr>
          <p:cNvSpPr>
            <a:spLocks noGrp="1"/>
          </p:cNvSpPr>
          <p:nvPr>
            <p:ph type="title"/>
          </p:nvPr>
        </p:nvSpPr>
        <p:spPr/>
        <p:txBody>
          <a:bodyPr/>
          <a:lstStyle/>
          <a:p>
            <a:r>
              <a:rPr lang="en-LK"/>
              <a:t>Data Visualization and Store</a:t>
            </a:r>
          </a:p>
        </p:txBody>
      </p:sp>
    </p:spTree>
    <p:extLst>
      <p:ext uri="{BB962C8B-B14F-4D97-AF65-F5344CB8AC3E}">
        <p14:creationId xmlns:p14="http://schemas.microsoft.com/office/powerpoint/2010/main" val="404071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5EB73C-AA4C-245C-7A01-694C4BD70B32}"/>
              </a:ext>
            </a:extLst>
          </p:cNvPr>
          <p:cNvSpPr>
            <a:spLocks noGrp="1"/>
          </p:cNvSpPr>
          <p:nvPr>
            <p:ph idx="1"/>
          </p:nvPr>
        </p:nvSpPr>
        <p:spPr/>
        <p:txBody>
          <a:bodyPr/>
          <a:lstStyle/>
          <a:p>
            <a:r>
              <a:rPr lang="en-GB">
                <a:hlinkClick r:id="rId2"/>
              </a:rPr>
              <a:t>https://www.youtube.com/watch?v=rnzVh7fzxgE</a:t>
            </a:r>
            <a:r>
              <a:rPr lang="en-GB"/>
              <a:t> </a:t>
            </a:r>
            <a:endParaRPr lang="en-LK"/>
          </a:p>
        </p:txBody>
      </p:sp>
      <p:sp>
        <p:nvSpPr>
          <p:cNvPr id="3" name="Title 2">
            <a:extLst>
              <a:ext uri="{FF2B5EF4-FFF2-40B4-BE49-F238E27FC236}">
                <a16:creationId xmlns:a16="http://schemas.microsoft.com/office/drawing/2014/main" id="{0380C9E4-FECF-BD78-96AE-98ADFDB9AFDF}"/>
              </a:ext>
            </a:extLst>
          </p:cNvPr>
          <p:cNvSpPr>
            <a:spLocks noGrp="1"/>
          </p:cNvSpPr>
          <p:nvPr>
            <p:ph type="title"/>
          </p:nvPr>
        </p:nvSpPr>
        <p:spPr/>
        <p:txBody>
          <a:bodyPr/>
          <a:lstStyle/>
          <a:p>
            <a:r>
              <a:rPr lang="en-LK"/>
              <a:t>Demo </a:t>
            </a:r>
          </a:p>
        </p:txBody>
      </p:sp>
    </p:spTree>
    <p:extLst>
      <p:ext uri="{BB962C8B-B14F-4D97-AF65-F5344CB8AC3E}">
        <p14:creationId xmlns:p14="http://schemas.microsoft.com/office/powerpoint/2010/main" val="3391401339"/>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RetrospectVTI</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RetrospectVTI</vt:lpstr>
      <vt:lpstr>Internet of Things</vt:lpstr>
      <vt:lpstr>Overview</vt:lpstr>
      <vt:lpstr>Introduction</vt:lpstr>
      <vt:lpstr>Objective - </vt:lpstr>
      <vt:lpstr>Process Flow</vt:lpstr>
      <vt:lpstr>Technologies</vt:lpstr>
      <vt:lpstr>Data Processing</vt:lpstr>
      <vt:lpstr>Data Visualization and Store</vt:lpstr>
      <vt:lpstr>Demo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Kavinda Rathnayake</dc:creator>
  <cp:revision>15</cp:revision>
  <dcterms:created xsi:type="dcterms:W3CDTF">2024-01-07T15:34:27Z</dcterms:created>
  <dcterms:modified xsi:type="dcterms:W3CDTF">2024-01-07T20:36:33Z</dcterms:modified>
</cp:coreProperties>
</file>