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Montserra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10" y="8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4f397d078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f4f397d0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963" y="464706"/>
            <a:ext cx="8512200" cy="455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4200" b="1" dirty="0">
                <a:solidFill>
                  <a:srgbClr val="CC0000"/>
                </a:solidFill>
                <a:latin typeface="Montserrat"/>
                <a:ea typeface="Montserrat"/>
                <a:cs typeface="Montserrat"/>
                <a:sym typeface="Montserrat"/>
              </a:rPr>
              <a:t>         </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4200" b="1" dirty="0">
                <a:solidFill>
                  <a:srgbClr val="CC0000"/>
                </a:solidFill>
                <a:latin typeface="Montserrat"/>
                <a:ea typeface="Montserrat"/>
                <a:cs typeface="Montserrat"/>
                <a:sym typeface="Montserrat"/>
              </a:rPr>
              <a:t>         CAPSTONE PROJECT</a:t>
            </a:r>
            <a:endParaRPr dirty="0"/>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 Telecom Churn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5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6" name="Google Shape;56;p13"/>
          <p:cNvSpPr txBox="1"/>
          <p:nvPr/>
        </p:nvSpPr>
        <p:spPr>
          <a:xfrm>
            <a:off x="1002589" y="3218034"/>
            <a:ext cx="7138800" cy="58474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200"/>
              <a:buFont typeface="Arial"/>
              <a:buNone/>
            </a:pPr>
            <a:r>
              <a:rPr lang="en-IN" sz="2600" b="1" u="sng" dirty="0" smtClean="0">
                <a:solidFill>
                  <a:schemeClr val="dk1"/>
                </a:solidFill>
                <a:latin typeface="Montserrat"/>
                <a:ea typeface="Montserrat"/>
                <a:cs typeface="Montserrat"/>
                <a:sym typeface="Montserrat"/>
              </a:rPr>
              <a:t>KAVI  BHARATHI N</a:t>
            </a:r>
            <a:endParaRPr sz="2600" b="1" i="0" u="sng" strike="noStrike" cap="none" dirty="0">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43" name="Google Shape;143;p22"/>
          <p:cNvSpPr txBox="1"/>
          <p:nvPr/>
        </p:nvSpPr>
        <p:spPr>
          <a:xfrm>
            <a:off x="577950" y="0"/>
            <a:ext cx="79881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ANALYSIS STATE COLUMN</a:t>
            </a:r>
            <a:endParaRPr sz="2800" b="1" i="0" u="none" strike="noStrike" cap="none">
              <a:solidFill>
                <a:schemeClr val="dk1"/>
              </a:solidFill>
              <a:latin typeface="Arial"/>
              <a:ea typeface="Arial"/>
              <a:cs typeface="Arial"/>
              <a:sym typeface="Arial"/>
            </a:endParaRPr>
          </a:p>
        </p:txBody>
      </p:sp>
      <p:pic>
        <p:nvPicPr>
          <p:cNvPr id="144" name="Google Shape;144;p22"/>
          <p:cNvPicPr preferRelativeResize="0"/>
          <p:nvPr/>
        </p:nvPicPr>
        <p:blipFill rotWithShape="1">
          <a:blip r:embed="rId3">
            <a:alphaModFix/>
          </a:blip>
          <a:srcRect/>
          <a:stretch/>
        </p:blipFill>
        <p:spPr>
          <a:xfrm>
            <a:off x="523875" y="1524450"/>
            <a:ext cx="8096250" cy="3202400"/>
          </a:xfrm>
          <a:prstGeom prst="rect">
            <a:avLst/>
          </a:prstGeom>
          <a:noFill/>
          <a:ln>
            <a:noFill/>
          </a:ln>
        </p:spPr>
      </p:pic>
      <p:sp>
        <p:nvSpPr>
          <p:cNvPr id="145" name="Google Shape;145;p22"/>
          <p:cNvSpPr txBox="1"/>
          <p:nvPr/>
        </p:nvSpPr>
        <p:spPr>
          <a:xfrm>
            <a:off x="1002600" y="817500"/>
            <a:ext cx="7138800" cy="538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rgbClr val="002060"/>
              </a:buClr>
              <a:buSzPts val="2300"/>
              <a:buFont typeface="Montserrat"/>
              <a:buChar char="➢"/>
            </a:pPr>
            <a:r>
              <a:rPr lang="en-IN" sz="2300" b="1" i="0" u="none" strike="noStrike" cap="none">
                <a:solidFill>
                  <a:srgbClr val="002060"/>
                </a:solidFill>
                <a:latin typeface="Montserrat"/>
                <a:ea typeface="Montserrat"/>
                <a:cs typeface="Montserrat"/>
                <a:sym typeface="Montserrat"/>
              </a:rPr>
              <a:t>This Plot  shows the Churn in each state</a:t>
            </a:r>
            <a:r>
              <a:rPr lang="en-IN" sz="2300" b="0" i="0" u="none" strike="noStrike" cap="none">
                <a:solidFill>
                  <a:srgbClr val="002060"/>
                </a:solidFill>
                <a:latin typeface="Montserrat"/>
                <a:ea typeface="Montserrat"/>
                <a:cs typeface="Montserrat"/>
                <a:sym typeface="Montserrat"/>
              </a:rPr>
              <a:t> </a:t>
            </a:r>
            <a:endParaRPr sz="23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1" name="Google Shape;151;p23"/>
          <p:cNvSpPr txBox="1"/>
          <p:nvPr/>
        </p:nvSpPr>
        <p:spPr>
          <a:xfrm>
            <a:off x="0" y="232325"/>
            <a:ext cx="7746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TOP STATE CHURN PERCENTAGE</a:t>
            </a:r>
            <a:endParaRPr sz="2800" b="1" i="0" u="none" strike="noStrike" cap="none">
              <a:solidFill>
                <a:schemeClr val="dk1"/>
              </a:solidFill>
              <a:latin typeface="Arial"/>
              <a:ea typeface="Arial"/>
              <a:cs typeface="Arial"/>
              <a:sym typeface="Arial"/>
            </a:endParaRPr>
          </a:p>
        </p:txBody>
      </p:sp>
      <p:pic>
        <p:nvPicPr>
          <p:cNvPr id="152" name="Google Shape;152;p23"/>
          <p:cNvPicPr preferRelativeResize="0"/>
          <p:nvPr/>
        </p:nvPicPr>
        <p:blipFill rotWithShape="1">
          <a:blip r:embed="rId3">
            <a:alphaModFix/>
          </a:blip>
          <a:srcRect/>
          <a:stretch/>
        </p:blipFill>
        <p:spPr>
          <a:xfrm>
            <a:off x="928500" y="1797125"/>
            <a:ext cx="6915150" cy="3130875"/>
          </a:xfrm>
          <a:prstGeom prst="rect">
            <a:avLst/>
          </a:prstGeom>
          <a:noFill/>
          <a:ln>
            <a:noFill/>
          </a:ln>
        </p:spPr>
      </p:pic>
      <p:sp>
        <p:nvSpPr>
          <p:cNvPr id="153" name="Google Shape;153;p23"/>
          <p:cNvSpPr txBox="1"/>
          <p:nvPr/>
        </p:nvSpPr>
        <p:spPr>
          <a:xfrm>
            <a:off x="706475" y="817500"/>
            <a:ext cx="7597500" cy="738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IN" sz="1800" b="1" i="0" u="none" strike="noStrike" cap="none">
                <a:solidFill>
                  <a:srgbClr val="002060"/>
                </a:solidFill>
                <a:latin typeface="Montserrat"/>
                <a:ea typeface="Montserrat"/>
                <a:cs typeface="Montserrat"/>
                <a:sym typeface="Montserrat"/>
              </a:rPr>
              <a:t>CA, NJ ,TX , MD ,SC ,MI are the ones who have higher churn rate more than 21.74%</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9" name="Google Shape;159;p24"/>
          <p:cNvSpPr txBox="1"/>
          <p:nvPr/>
        </p:nvSpPr>
        <p:spPr>
          <a:xfrm>
            <a:off x="1043000" y="0"/>
            <a:ext cx="6519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ACCOUNT LENGTH vs. CHURN </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Arial"/>
              <a:ea typeface="Arial"/>
              <a:cs typeface="Arial"/>
              <a:sym typeface="Arial"/>
            </a:endParaRPr>
          </a:p>
        </p:txBody>
      </p:sp>
      <p:pic>
        <p:nvPicPr>
          <p:cNvPr id="160" name="Google Shape;160;p24"/>
          <p:cNvPicPr preferRelativeResize="0"/>
          <p:nvPr/>
        </p:nvPicPr>
        <p:blipFill rotWithShape="1">
          <a:blip r:embed="rId3">
            <a:alphaModFix/>
          </a:blip>
          <a:srcRect/>
          <a:stretch/>
        </p:blipFill>
        <p:spPr>
          <a:xfrm>
            <a:off x="1043000" y="1933475"/>
            <a:ext cx="7058025" cy="2922675"/>
          </a:xfrm>
          <a:prstGeom prst="rect">
            <a:avLst/>
          </a:prstGeom>
          <a:noFill/>
          <a:ln>
            <a:noFill/>
          </a:ln>
        </p:spPr>
      </p:pic>
      <p:sp>
        <p:nvSpPr>
          <p:cNvPr id="161" name="Google Shape;161;p24"/>
          <p:cNvSpPr txBox="1"/>
          <p:nvPr/>
        </p:nvSpPr>
        <p:spPr>
          <a:xfrm>
            <a:off x="315750" y="5095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4"/>
          <p:cNvSpPr txBox="1"/>
          <p:nvPr/>
        </p:nvSpPr>
        <p:spPr>
          <a:xfrm>
            <a:off x="520550" y="780825"/>
            <a:ext cx="7815900" cy="1015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This Plot show effect of Account Length on Churn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Here is no sign of customers leaving because of the length of usage of their account.</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315750" y="509500"/>
            <a:ext cx="8512500" cy="4061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68" name="Google Shape;168;p25"/>
          <p:cNvSpPr txBox="1"/>
          <p:nvPr/>
        </p:nvSpPr>
        <p:spPr>
          <a:xfrm>
            <a:off x="1742050" y="90075"/>
            <a:ext cx="53898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800" b="1" i="0" u="none" strike="noStrike" cap="none">
                <a:solidFill>
                  <a:schemeClr val="dk1"/>
                </a:solidFill>
                <a:latin typeface="Montserrat"/>
                <a:ea typeface="Montserrat"/>
                <a:cs typeface="Montserrat"/>
                <a:sym typeface="Montserrat"/>
              </a:rPr>
              <a:t>ANALYSIS OF AREA CODE</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25"/>
          <p:cNvPicPr preferRelativeResize="0"/>
          <p:nvPr/>
        </p:nvPicPr>
        <p:blipFill rotWithShape="1">
          <a:blip r:embed="rId3">
            <a:alphaModFix/>
          </a:blip>
          <a:srcRect/>
          <a:stretch/>
        </p:blipFill>
        <p:spPr>
          <a:xfrm>
            <a:off x="1057275" y="1722775"/>
            <a:ext cx="7029450" cy="3219575"/>
          </a:xfrm>
          <a:prstGeom prst="rect">
            <a:avLst/>
          </a:prstGeom>
          <a:noFill/>
          <a:ln>
            <a:noFill/>
          </a:ln>
        </p:spPr>
      </p:pic>
      <p:sp>
        <p:nvSpPr>
          <p:cNvPr id="170" name="Google Shape;170;p25"/>
          <p:cNvSpPr txBox="1"/>
          <p:nvPr/>
        </p:nvSpPr>
        <p:spPr>
          <a:xfrm>
            <a:off x="718900" y="582525"/>
            <a:ext cx="7436100" cy="1062000"/>
          </a:xfrm>
          <a:prstGeom prst="rect">
            <a:avLst/>
          </a:prstGeom>
          <a:noFill/>
          <a:ln>
            <a:noFill/>
          </a:ln>
        </p:spPr>
        <p:txBody>
          <a:bodyPr spcFirstLastPara="1" wrap="square" lIns="91425" tIns="91425" rIns="91425" bIns="91425" anchor="t" anchorCtr="0">
            <a:spAutoFit/>
          </a:bodyPr>
          <a:lstStyle/>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This plot graph shows all the values with churn</a:t>
            </a:r>
            <a:endParaRPr sz="1900" b="1" i="0" u="none" strike="noStrike" cap="none">
              <a:solidFill>
                <a:srgbClr val="002060"/>
              </a:solidFill>
              <a:latin typeface="Montserrat"/>
              <a:ea typeface="Montserrat"/>
              <a:cs typeface="Montserrat"/>
              <a:sym typeface="Montserrat"/>
            </a:endParaRPr>
          </a:p>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Area code has only 3 unique values, and consider as a nominal data type and has equal number of churn</a:t>
            </a:r>
            <a:endParaRPr sz="19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76" name="Google Shape;176;p26"/>
          <p:cNvSpPr txBox="1"/>
          <p:nvPr/>
        </p:nvSpPr>
        <p:spPr>
          <a:xfrm>
            <a:off x="1240221" y="126124"/>
            <a:ext cx="6885574"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dirty="0">
                <a:solidFill>
                  <a:schemeClr val="dk1"/>
                </a:solidFill>
                <a:latin typeface="Arial"/>
                <a:ea typeface="Arial"/>
                <a:cs typeface="Arial"/>
                <a:sym typeface="Arial"/>
              </a:rPr>
              <a:t>  </a:t>
            </a:r>
            <a:r>
              <a:rPr lang="en-IN" sz="2800" b="1" i="0" u="none" strike="noStrike" cap="none" dirty="0">
                <a:solidFill>
                  <a:schemeClr val="dk1"/>
                </a:solidFill>
                <a:latin typeface="Montserrat"/>
                <a:ea typeface="Montserrat"/>
                <a:cs typeface="Montserrat"/>
                <a:sym typeface="Montserrat"/>
              </a:rPr>
              <a:t>ANALYSIS OF VOICEMAIL PLAN</a:t>
            </a:r>
            <a:r>
              <a:rPr lang="en-IN" sz="1400" b="1" i="0" u="none" strike="noStrike" cap="none" dirty="0">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7" name="Google Shape;177;p26"/>
          <p:cNvPicPr preferRelativeResize="0"/>
          <p:nvPr/>
        </p:nvPicPr>
        <p:blipFill rotWithShape="1">
          <a:blip r:embed="rId3">
            <a:alphaModFix/>
          </a:blip>
          <a:srcRect/>
          <a:stretch/>
        </p:blipFill>
        <p:spPr>
          <a:xfrm>
            <a:off x="3959075" y="934250"/>
            <a:ext cx="4670350" cy="3502800"/>
          </a:xfrm>
          <a:prstGeom prst="rect">
            <a:avLst/>
          </a:prstGeom>
          <a:noFill/>
          <a:ln>
            <a:noFill/>
          </a:ln>
        </p:spPr>
      </p:pic>
      <p:sp>
        <p:nvSpPr>
          <p:cNvPr id="178" name="Google Shape;178;p26"/>
          <p:cNvSpPr txBox="1"/>
          <p:nvPr/>
        </p:nvSpPr>
        <p:spPr>
          <a:xfrm>
            <a:off x="557725" y="1041100"/>
            <a:ext cx="3160500" cy="36480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There are 3333 people,</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922 having Voicemail plan, </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2411 do not have any Voicemail plan.</a:t>
            </a:r>
            <a:endParaRPr sz="25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p:nvPr>
        </p:nvSpPr>
        <p:spPr>
          <a:xfrm>
            <a:off x="0" y="1425288"/>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84" name="Google Shape;184;p27"/>
          <p:cNvSpPr txBox="1"/>
          <p:nvPr/>
        </p:nvSpPr>
        <p:spPr>
          <a:xfrm>
            <a:off x="1308450" y="176825"/>
            <a:ext cx="58956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800" b="0" i="0" u="none" strike="noStrike" cap="none">
                <a:solidFill>
                  <a:schemeClr val="dk1"/>
                </a:solidFill>
                <a:latin typeface="Montserrat"/>
                <a:ea typeface="Montserrat"/>
                <a:cs typeface="Montserrat"/>
                <a:sym typeface="Montserrat"/>
              </a:rPr>
              <a:t> </a:t>
            </a:r>
            <a:r>
              <a:rPr lang="en-IN" sz="2800" b="1" i="0" u="none" strike="noStrike" cap="none">
                <a:solidFill>
                  <a:schemeClr val="dk1"/>
                </a:solidFill>
                <a:latin typeface="Montserrat"/>
                <a:ea typeface="Montserrat"/>
                <a:cs typeface="Montserrat"/>
                <a:sym typeface="Montserrat"/>
              </a:rPr>
              <a:t>VOICEMAIL PLAN vs. CHURN</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5" name="Google Shape;185;p27"/>
          <p:cNvPicPr preferRelativeResize="0"/>
          <p:nvPr/>
        </p:nvPicPr>
        <p:blipFill rotWithShape="1">
          <a:blip r:embed="rId3">
            <a:alphaModFix/>
          </a:blip>
          <a:srcRect/>
          <a:stretch/>
        </p:blipFill>
        <p:spPr>
          <a:xfrm>
            <a:off x="1231050" y="1883875"/>
            <a:ext cx="6681926" cy="2957900"/>
          </a:xfrm>
          <a:prstGeom prst="rect">
            <a:avLst/>
          </a:prstGeom>
          <a:noFill/>
          <a:ln>
            <a:noFill/>
          </a:ln>
        </p:spPr>
      </p:pic>
      <p:sp>
        <p:nvSpPr>
          <p:cNvPr id="186" name="Google Shape;186;p27"/>
          <p:cNvSpPr txBox="1"/>
          <p:nvPr/>
        </p:nvSpPr>
        <p:spPr>
          <a:xfrm>
            <a:off x="686850" y="768425"/>
            <a:ext cx="71388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This plot shows churn corresponding with the subscription of voicemail plan</a:t>
            </a:r>
            <a:endParaRPr sz="1700" b="1" i="0" u="none" strike="noStrike" cap="none">
              <a:solidFill>
                <a:srgbClr val="002060"/>
              </a:solidFill>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Out of 922 people having Voicemail plan, 8.7% are Churn.</a:t>
            </a:r>
            <a:endParaRPr sz="17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92" name="Google Shape;192;p28"/>
          <p:cNvSpPr txBox="1"/>
          <p:nvPr/>
        </p:nvSpPr>
        <p:spPr>
          <a:xfrm>
            <a:off x="792575" y="133525"/>
            <a:ext cx="71325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900" b="1" i="0" u="none" strike="noStrike" cap="none">
                <a:solidFill>
                  <a:schemeClr val="dk1"/>
                </a:solidFill>
                <a:latin typeface="Montserrat"/>
                <a:ea typeface="Montserrat"/>
                <a:cs typeface="Montserrat"/>
                <a:sym typeface="Montserrat"/>
              </a:rPr>
              <a:t>NO. OF VOICEMAIL vs.CHURN </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3" name="Google Shape;193;p28"/>
          <p:cNvPicPr preferRelativeResize="0"/>
          <p:nvPr/>
        </p:nvPicPr>
        <p:blipFill rotWithShape="1">
          <a:blip r:embed="rId3">
            <a:alphaModFix/>
          </a:blip>
          <a:srcRect/>
          <a:stretch/>
        </p:blipFill>
        <p:spPr>
          <a:xfrm>
            <a:off x="1003775" y="1900950"/>
            <a:ext cx="6816700" cy="3027050"/>
          </a:xfrm>
          <a:prstGeom prst="rect">
            <a:avLst/>
          </a:prstGeom>
          <a:noFill/>
          <a:ln>
            <a:noFill/>
          </a:ln>
        </p:spPr>
      </p:pic>
      <p:sp>
        <p:nvSpPr>
          <p:cNvPr id="194" name="Google Shape;194;p28"/>
          <p:cNvSpPr txBox="1"/>
          <p:nvPr/>
        </p:nvSpPr>
        <p:spPr>
          <a:xfrm>
            <a:off x="789425" y="731250"/>
            <a:ext cx="7138800" cy="1169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This box plot shows the relation between churn and no. of vmail</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when there are more than 20 voice-mail messages then there is a churn</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ctrTitle"/>
          </p:nvPr>
        </p:nvSpPr>
        <p:spPr>
          <a:xfrm>
            <a:off x="315750" y="509500"/>
            <a:ext cx="8512500" cy="403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00" name="Google Shape;200;p29"/>
          <p:cNvSpPr txBox="1"/>
          <p:nvPr/>
        </p:nvSpPr>
        <p:spPr>
          <a:xfrm>
            <a:off x="2421050" y="261200"/>
            <a:ext cx="52539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INTERNATIONAL PLAN</a:t>
            </a:r>
            <a:r>
              <a:rPr lang="en-IN" sz="2800" b="1" i="0" u="none" strike="noStrike" cap="none">
                <a:solidFill>
                  <a:srgbClr val="000000"/>
                </a:solidFill>
                <a:latin typeface="Arial"/>
                <a:ea typeface="Arial"/>
                <a:cs typeface="Arial"/>
                <a:sym typeface="Arial"/>
              </a:rPr>
              <a:t> </a:t>
            </a: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201" name="Google Shape;201;p29"/>
          <p:cNvPicPr preferRelativeResize="0"/>
          <p:nvPr/>
        </p:nvPicPr>
        <p:blipFill rotWithShape="1">
          <a:blip r:embed="rId3">
            <a:alphaModFix/>
          </a:blip>
          <a:srcRect/>
          <a:stretch/>
        </p:blipFill>
        <p:spPr>
          <a:xfrm>
            <a:off x="3780150" y="1000100"/>
            <a:ext cx="4899375" cy="3543874"/>
          </a:xfrm>
          <a:prstGeom prst="rect">
            <a:avLst/>
          </a:prstGeom>
          <a:noFill/>
          <a:ln>
            <a:noFill/>
          </a:ln>
        </p:spPr>
      </p:pic>
      <p:sp>
        <p:nvSpPr>
          <p:cNvPr id="202" name="Google Shape;202;p29"/>
          <p:cNvSpPr txBox="1"/>
          <p:nvPr/>
        </p:nvSpPr>
        <p:spPr>
          <a:xfrm>
            <a:off x="966700" y="1338550"/>
            <a:ext cx="2714400" cy="30939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There are 3333 people</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323 have a International Plan </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3010 do not have International Plan</a:t>
            </a:r>
            <a:endParaRPr sz="21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ctrTitle"/>
          </p:nvPr>
        </p:nvSpPr>
        <p:spPr>
          <a:xfrm>
            <a:off x="1293150" y="87675"/>
            <a:ext cx="6557700" cy="5694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Clr>
                <a:srgbClr val="000000"/>
              </a:buClr>
              <a:buSzPts val="5200"/>
              <a:buFont typeface="Arial"/>
              <a:buNone/>
            </a:pPr>
            <a:r>
              <a:rPr lang="en-IN" sz="2500" b="1">
                <a:latin typeface="Montserrat"/>
                <a:ea typeface="Montserrat"/>
                <a:cs typeface="Montserrat"/>
                <a:sym typeface="Montserrat"/>
              </a:rPr>
              <a:t>INTERNATIONAL PLAN vs. CHURN</a:t>
            </a:r>
            <a:r>
              <a:rPr lang="en-IN" sz="2500" b="1">
                <a:solidFill>
                  <a:srgbClr val="000000"/>
                </a:solidFill>
                <a:latin typeface="Montserrat"/>
                <a:ea typeface="Montserrat"/>
                <a:cs typeface="Montserrat"/>
                <a:sym typeface="Montserrat"/>
              </a:rPr>
              <a:t> </a:t>
            </a:r>
            <a:endParaRPr sz="4900">
              <a:latin typeface="Montserrat"/>
              <a:ea typeface="Montserrat"/>
              <a:cs typeface="Montserrat"/>
              <a:sym typeface="Montserrat"/>
            </a:endParaRPr>
          </a:p>
        </p:txBody>
      </p:sp>
      <p:sp>
        <p:nvSpPr>
          <p:cNvPr id="208" name="Google Shape;208;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pic>
        <p:nvPicPr>
          <p:cNvPr id="209" name="Google Shape;209;p30"/>
          <p:cNvPicPr preferRelativeResize="0"/>
          <p:nvPr/>
        </p:nvPicPr>
        <p:blipFill rotWithShape="1">
          <a:blip r:embed="rId3">
            <a:alphaModFix/>
          </a:blip>
          <a:srcRect/>
          <a:stretch/>
        </p:blipFill>
        <p:spPr>
          <a:xfrm>
            <a:off x="246600" y="1717062"/>
            <a:ext cx="8827150" cy="3290125"/>
          </a:xfrm>
          <a:prstGeom prst="rect">
            <a:avLst/>
          </a:prstGeom>
          <a:noFill/>
          <a:ln>
            <a:noFill/>
          </a:ln>
        </p:spPr>
      </p:pic>
      <p:sp>
        <p:nvSpPr>
          <p:cNvPr id="210" name="Google Shape;210;p30"/>
          <p:cNvSpPr txBox="1"/>
          <p:nvPr/>
        </p:nvSpPr>
        <p:spPr>
          <a:xfrm>
            <a:off x="686100" y="765250"/>
            <a:ext cx="8146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2060"/>
                </a:solidFill>
                <a:latin typeface="Montserrat"/>
                <a:ea typeface="Montserrat"/>
                <a:cs typeface="Montserrat"/>
                <a:sym typeface="Montserrat"/>
              </a:rPr>
              <a:t>This is a count plot which shows the churned and not churned customer respective to their international plan </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ctrTitle"/>
          </p:nvPr>
        </p:nvSpPr>
        <p:spPr>
          <a:xfrm>
            <a:off x="1399200" y="116375"/>
            <a:ext cx="6345600" cy="5850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200"/>
              <a:buNone/>
            </a:pPr>
            <a:r>
              <a:rPr lang="en-IN" sz="2600" b="1">
                <a:latin typeface="Montserrat"/>
                <a:ea typeface="Montserrat"/>
                <a:cs typeface="Montserrat"/>
                <a:sym typeface="Montserrat"/>
              </a:rPr>
              <a:t>INTERNATIONAL PLAN vs. CHURN</a:t>
            </a:r>
            <a:endParaRPr sz="5000">
              <a:latin typeface="Montserrat"/>
              <a:ea typeface="Montserrat"/>
              <a:cs typeface="Montserrat"/>
              <a:sym typeface="Montserrat"/>
            </a:endParaRPr>
          </a:p>
        </p:txBody>
      </p:sp>
      <p:pic>
        <p:nvPicPr>
          <p:cNvPr id="217" name="Google Shape;217;p31"/>
          <p:cNvPicPr preferRelativeResize="0"/>
          <p:nvPr/>
        </p:nvPicPr>
        <p:blipFill rotWithShape="1">
          <a:blip r:embed="rId3">
            <a:alphaModFix/>
          </a:blip>
          <a:srcRect/>
          <a:stretch/>
        </p:blipFill>
        <p:spPr>
          <a:xfrm>
            <a:off x="4635000" y="1300150"/>
            <a:ext cx="3952875" cy="1760100"/>
          </a:xfrm>
          <a:prstGeom prst="rect">
            <a:avLst/>
          </a:prstGeom>
          <a:noFill/>
          <a:ln>
            <a:noFill/>
          </a:ln>
        </p:spPr>
      </p:pic>
      <p:sp>
        <p:nvSpPr>
          <p:cNvPr id="218" name="Google Shape;218;p31"/>
          <p:cNvSpPr txBox="1"/>
          <p:nvPr/>
        </p:nvSpPr>
        <p:spPr>
          <a:xfrm>
            <a:off x="804575" y="1077550"/>
            <a:ext cx="3591900" cy="3140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This side table map shows data about the percentage churn according to the international plan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Which clearly shows that the churn percentage is 42.41%  who takes the international plan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That means there is some cause which effects the churn rate like call price or network issue </a:t>
            </a:r>
            <a:endParaRPr sz="16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2" name="Google Shape;62;p14"/>
          <p:cNvSpPr txBox="1"/>
          <p:nvPr/>
        </p:nvSpPr>
        <p:spPr>
          <a:xfrm>
            <a:off x="3106695" y="210208"/>
            <a:ext cx="29307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chemeClr val="dk1"/>
                </a:solidFill>
                <a:latin typeface="Montserrat"/>
                <a:ea typeface="Montserrat"/>
                <a:cs typeface="Montserrat"/>
                <a:sym typeface="Montserrat"/>
              </a:rPr>
              <a:t>CONTENT</a:t>
            </a:r>
            <a:endParaRPr sz="4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3" name="Google Shape;63;p14"/>
          <p:cNvSpPr txBox="1"/>
          <p:nvPr/>
        </p:nvSpPr>
        <p:spPr>
          <a:xfrm>
            <a:off x="331050" y="1114097"/>
            <a:ext cx="8481900" cy="4002000"/>
          </a:xfrm>
          <a:prstGeom prst="rect">
            <a:avLst/>
          </a:prstGeom>
          <a:noFill/>
          <a:ln>
            <a:noFill/>
          </a:ln>
        </p:spPr>
        <p:txBody>
          <a:bodyPr spcFirstLastPara="1" wrap="square" lIns="91425" tIns="45700" rIns="91425" bIns="45700" anchor="t" anchorCtr="0">
            <a:spAutoFit/>
          </a:bodyPr>
          <a:lstStyle/>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Business Problem Understanding</a:t>
            </a:r>
            <a:endParaRPr sz="2000" b="1" i="0" u="none" strike="noStrike" cap="none">
              <a:solidFill>
                <a:srgbClr val="00206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Objective</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Data Summary</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Exploratory Data Analysis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Challenges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Recommendation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Conclusion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Q &amp; A</a:t>
            </a:r>
            <a:endParaRPr sz="1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Noto Sans Symbols"/>
              <a:buNone/>
            </a:pPr>
            <a:endParaRPr sz="1400" b="1" i="0" u="none" strike="noStrike" cap="non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24" name="Google Shape;224;p32"/>
          <p:cNvPicPr preferRelativeResize="0"/>
          <p:nvPr/>
        </p:nvPicPr>
        <p:blipFill rotWithShape="1">
          <a:blip r:embed="rId3">
            <a:alphaModFix/>
          </a:blip>
          <a:srcRect/>
          <a:stretch/>
        </p:blipFill>
        <p:spPr>
          <a:xfrm>
            <a:off x="0" y="1358700"/>
            <a:ext cx="9144001" cy="3583650"/>
          </a:xfrm>
          <a:prstGeom prst="rect">
            <a:avLst/>
          </a:prstGeom>
          <a:noFill/>
          <a:ln>
            <a:noFill/>
          </a:ln>
        </p:spPr>
      </p:pic>
      <p:sp>
        <p:nvSpPr>
          <p:cNvPr id="225" name="Google Shape;225;p32"/>
          <p:cNvSpPr txBox="1"/>
          <p:nvPr/>
        </p:nvSpPr>
        <p:spPr>
          <a:xfrm>
            <a:off x="732725" y="912300"/>
            <a:ext cx="79893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IN" sz="1700" b="1" i="0" u="none" strike="noStrike" cap="none">
                <a:solidFill>
                  <a:srgbClr val="002060"/>
                </a:solidFill>
                <a:latin typeface="Montserrat"/>
                <a:ea typeface="Montserrat"/>
                <a:cs typeface="Montserrat"/>
                <a:sym typeface="Montserrat"/>
              </a:rPr>
              <a:t>This plot shows  Churn for number of customer service calls </a:t>
            </a:r>
            <a:endParaRPr sz="1700" b="1" i="0" u="none" strike="noStrike" cap="none">
              <a:solidFill>
                <a:srgbClr val="002060"/>
              </a:solidFill>
              <a:latin typeface="Montserrat"/>
              <a:ea typeface="Montserrat"/>
              <a:cs typeface="Montserrat"/>
              <a:sym typeface="Montserrat"/>
            </a:endParaRPr>
          </a:p>
        </p:txBody>
      </p:sp>
      <p:sp>
        <p:nvSpPr>
          <p:cNvPr id="226" name="Google Shape;226;p32"/>
          <p:cNvSpPr txBox="1"/>
          <p:nvPr/>
        </p:nvSpPr>
        <p:spPr>
          <a:xfrm>
            <a:off x="1215300" y="0"/>
            <a:ext cx="7333200" cy="754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rgbClr val="000000"/>
              </a:buClr>
              <a:buSzPts val="5200"/>
              <a:buFont typeface="Arial"/>
              <a:buNone/>
            </a:pPr>
            <a:r>
              <a:rPr lang="en-IN" sz="3700" b="1" baseline="30000">
                <a:solidFill>
                  <a:schemeClr val="dk1"/>
                </a:solidFill>
                <a:highlight>
                  <a:srgbClr val="FFFFFE"/>
                </a:highlight>
                <a:latin typeface="Montserrat"/>
                <a:ea typeface="Montserrat"/>
                <a:cs typeface="Montserrat"/>
                <a:sym typeface="Montserrat"/>
              </a:rPr>
              <a:t>CUSTOMER SERVICE CALLS vs. CHURN</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ctrTitle"/>
          </p:nvPr>
        </p:nvSpPr>
        <p:spPr>
          <a:xfrm>
            <a:off x="915450" y="57475"/>
            <a:ext cx="7313100" cy="7389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3600" b="1" baseline="30000">
                <a:highlight>
                  <a:srgbClr val="FFFFFE"/>
                </a:highlight>
                <a:latin typeface="Montserrat"/>
                <a:ea typeface="Montserrat"/>
                <a:cs typeface="Montserrat"/>
                <a:sym typeface="Montserrat"/>
              </a:rPr>
              <a:t>CUSTOMER SERVICE CALLS vs. CHURN</a:t>
            </a:r>
            <a:endParaRPr sz="3600"/>
          </a:p>
        </p:txBody>
      </p:sp>
      <p:sp>
        <p:nvSpPr>
          <p:cNvPr id="232" name="Google Shape;232;p33"/>
          <p:cNvSpPr txBox="1">
            <a:spLocks noGrp="1"/>
          </p:cNvSpPr>
          <p:nvPr>
            <p:ph type="subTitle" idx="1"/>
          </p:nvPr>
        </p:nvSpPr>
        <p:spPr>
          <a:xfrm>
            <a:off x="125625" y="1301400"/>
            <a:ext cx="4336200" cy="3842100"/>
          </a:xfrm>
          <a:prstGeom prst="rect">
            <a:avLst/>
          </a:prstGeom>
          <a:noFill/>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This table mapping number of customer calls to the churn percentage</a:t>
            </a: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It’s clear that after 4 calls at least 45% of the subscribers churn.</a:t>
            </a: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Customers with more than 4 service calls their probability of leaving is more</a:t>
            </a:r>
            <a:endParaRPr sz="1900" b="1">
              <a:solidFill>
                <a:srgbClr val="002060"/>
              </a:solidFill>
              <a:latin typeface="Montserrat"/>
              <a:ea typeface="Montserrat"/>
              <a:cs typeface="Montserrat"/>
              <a:sym typeface="Montserrat"/>
            </a:endParaRPr>
          </a:p>
          <a:p>
            <a:pPr marL="457200" lvl="0" indent="0" algn="l" rtl="0">
              <a:lnSpc>
                <a:spcPct val="100000"/>
              </a:lnSpc>
              <a:spcBef>
                <a:spcPts val="0"/>
              </a:spcBef>
              <a:spcAft>
                <a:spcPts val="0"/>
              </a:spcAft>
              <a:buSzPts val="2800"/>
              <a:buNone/>
            </a:pPr>
            <a:endParaRPr sz="1900" b="1">
              <a:solidFill>
                <a:srgbClr val="002060"/>
              </a:solidFill>
              <a:latin typeface="Montserrat"/>
              <a:ea typeface="Montserrat"/>
              <a:cs typeface="Montserrat"/>
              <a:sym typeface="Montserrat"/>
            </a:endParaRPr>
          </a:p>
        </p:txBody>
      </p:sp>
      <p:pic>
        <p:nvPicPr>
          <p:cNvPr id="233" name="Google Shape;233;p33"/>
          <p:cNvPicPr preferRelativeResize="0"/>
          <p:nvPr/>
        </p:nvPicPr>
        <p:blipFill rotWithShape="1">
          <a:blip r:embed="rId3">
            <a:alphaModFix/>
          </a:blip>
          <a:srcRect/>
          <a:stretch/>
        </p:blipFill>
        <p:spPr>
          <a:xfrm>
            <a:off x="4572000" y="1350650"/>
            <a:ext cx="4425000" cy="374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ctrTitle"/>
          </p:nvPr>
        </p:nvSpPr>
        <p:spPr>
          <a:xfrm>
            <a:off x="311700" y="112425"/>
            <a:ext cx="8093100" cy="954300"/>
          </a:xfrm>
          <a:prstGeom prst="rect">
            <a:avLst/>
          </a:prstGeom>
          <a:noFill/>
          <a:ln>
            <a:noFill/>
          </a:ln>
        </p:spPr>
        <p:txBody>
          <a:bodyPr spcFirstLastPara="1" wrap="square" lIns="91425" tIns="91425" rIns="91425" bIns="91425" anchor="b" anchorCtr="0">
            <a:spAutoFit/>
          </a:bodyPr>
          <a:lstStyle/>
          <a:p>
            <a:pPr marL="0" lvl="0" indent="0" algn="ctr" rtl="0">
              <a:lnSpc>
                <a:spcPct val="100000"/>
              </a:lnSpc>
              <a:spcBef>
                <a:spcPts val="0"/>
              </a:spcBef>
              <a:spcAft>
                <a:spcPts val="0"/>
              </a:spcAft>
              <a:buSzPts val="5200"/>
              <a:buNone/>
            </a:pPr>
            <a:r>
              <a:rPr lang="en-IN" sz="2500" b="1">
                <a:latin typeface="Montserrat"/>
                <a:ea typeface="Montserrat"/>
                <a:cs typeface="Montserrat"/>
                <a:sym typeface="Montserrat"/>
              </a:rPr>
              <a:t>DAY CALL MINUTES &amp; DAY CALL CHARGE  vs. CHURN </a:t>
            </a:r>
            <a:endParaRPr sz="2500" b="1">
              <a:latin typeface="Montserrat"/>
              <a:ea typeface="Montserrat"/>
              <a:cs typeface="Montserrat"/>
              <a:sym typeface="Montserrat"/>
            </a:endParaRPr>
          </a:p>
        </p:txBody>
      </p:sp>
      <p:sp>
        <p:nvSpPr>
          <p:cNvPr id="239" name="Google Shape;239;p34"/>
          <p:cNvSpPr txBox="1">
            <a:spLocks noGrp="1"/>
          </p:cNvSpPr>
          <p:nvPr>
            <p:ph type="subTitle" idx="1"/>
          </p:nvPr>
        </p:nvSpPr>
        <p:spPr>
          <a:xfrm>
            <a:off x="311700" y="1005700"/>
            <a:ext cx="8520600" cy="1753200"/>
          </a:xfrm>
          <a:prstGeom prst="rect">
            <a:avLst/>
          </a:prstGeom>
          <a:noFill/>
          <a:ln>
            <a:noFill/>
          </a:ln>
        </p:spPr>
        <p:txBody>
          <a:bodyPr spcFirstLastPara="1" wrap="square" lIns="91425" tIns="91425" rIns="91425" bIns="91425" anchor="t" anchorCtr="0">
            <a:spAutoFit/>
          </a:bodyPr>
          <a:lstStyle/>
          <a:p>
            <a:pPr marL="457200" lvl="0" indent="-301625" algn="l" rtl="0">
              <a:lnSpc>
                <a:spcPct val="140000"/>
              </a:lnSpc>
              <a:spcBef>
                <a:spcPts val="120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Left side box-plot shows the relation between total day minutes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Right side box-plot shows the relation between total day call charges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Below box-plot shows that with users spending more 225 minutes or more tend to switch to other operator.</a:t>
            </a:r>
            <a:endParaRPr sz="1150" b="1">
              <a:solidFill>
                <a:srgbClr val="002060"/>
              </a:solidFill>
              <a:latin typeface="Montserrat"/>
              <a:ea typeface="Montserrat"/>
              <a:cs typeface="Montserrat"/>
              <a:sym typeface="Montserrat"/>
            </a:endParaRPr>
          </a:p>
          <a:p>
            <a:pPr marL="457200" lvl="0" indent="-307975" algn="l" rtl="0">
              <a:lnSpc>
                <a:spcPct val="140000"/>
              </a:lnSpc>
              <a:spcBef>
                <a:spcPts val="0"/>
              </a:spcBef>
              <a:spcAft>
                <a:spcPts val="0"/>
              </a:spcAft>
              <a:buClr>
                <a:srgbClr val="002060"/>
              </a:buClr>
              <a:buSzPts val="1250"/>
              <a:buFont typeface="Montserrat"/>
              <a:buChar char="➢"/>
            </a:pPr>
            <a:r>
              <a:rPr lang="en-IN" sz="1150" b="1">
                <a:solidFill>
                  <a:srgbClr val="002060"/>
                </a:solidFill>
                <a:highlight>
                  <a:srgbClr val="FFFFFF"/>
                </a:highlight>
                <a:latin typeface="Montserrat"/>
                <a:ea typeface="Montserrat"/>
                <a:cs typeface="Montserrat"/>
                <a:sym typeface="Montserrat"/>
              </a:rPr>
              <a:t>The customer  who have high call minutes also have high call price these tends to churn</a:t>
            </a:r>
            <a:endParaRPr sz="1250" b="1">
              <a:solidFill>
                <a:srgbClr val="002060"/>
              </a:solidFill>
              <a:latin typeface="Montserrat"/>
              <a:ea typeface="Montserrat"/>
              <a:cs typeface="Montserrat"/>
              <a:sym typeface="Montserrat"/>
            </a:endParaRPr>
          </a:p>
          <a:p>
            <a:pPr marL="457200" lvl="0" indent="-355600" algn="ctr" rtl="0">
              <a:lnSpc>
                <a:spcPct val="100000"/>
              </a:lnSpc>
              <a:spcBef>
                <a:spcPts val="0"/>
              </a:spcBef>
              <a:spcAft>
                <a:spcPts val="0"/>
              </a:spcAft>
              <a:buSzPts val="2000"/>
              <a:buChar char="➢"/>
            </a:pPr>
            <a:endParaRPr sz="2000"/>
          </a:p>
        </p:txBody>
      </p:sp>
      <p:pic>
        <p:nvPicPr>
          <p:cNvPr id="240" name="Google Shape;240;p34"/>
          <p:cNvPicPr preferRelativeResize="0"/>
          <p:nvPr/>
        </p:nvPicPr>
        <p:blipFill rotWithShape="1">
          <a:blip r:embed="rId3">
            <a:alphaModFix/>
          </a:blip>
          <a:srcRect/>
          <a:stretch/>
        </p:blipFill>
        <p:spPr>
          <a:xfrm>
            <a:off x="311700" y="2301225"/>
            <a:ext cx="3667125" cy="2705100"/>
          </a:xfrm>
          <a:prstGeom prst="rect">
            <a:avLst/>
          </a:prstGeom>
          <a:noFill/>
          <a:ln>
            <a:noFill/>
          </a:ln>
        </p:spPr>
      </p:pic>
      <p:pic>
        <p:nvPicPr>
          <p:cNvPr id="241" name="Google Shape;241;p34"/>
          <p:cNvPicPr preferRelativeResize="0"/>
          <p:nvPr/>
        </p:nvPicPr>
        <p:blipFill rotWithShape="1">
          <a:blip r:embed="rId4">
            <a:alphaModFix/>
          </a:blip>
          <a:srcRect/>
          <a:stretch/>
        </p:blipFill>
        <p:spPr>
          <a:xfrm>
            <a:off x="5136125" y="2301225"/>
            <a:ext cx="3609975" cy="2705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47" name="Google Shape;247;p35"/>
          <p:cNvPicPr preferRelativeResize="0"/>
          <p:nvPr/>
        </p:nvPicPr>
        <p:blipFill rotWithShape="1">
          <a:blip r:embed="rId3">
            <a:alphaModFix/>
          </a:blip>
          <a:srcRect/>
          <a:stretch/>
        </p:blipFill>
        <p:spPr>
          <a:xfrm>
            <a:off x="435075" y="2104800"/>
            <a:ext cx="3638550" cy="2495550"/>
          </a:xfrm>
          <a:prstGeom prst="rect">
            <a:avLst/>
          </a:prstGeom>
          <a:noFill/>
          <a:ln>
            <a:noFill/>
          </a:ln>
        </p:spPr>
      </p:pic>
      <p:pic>
        <p:nvPicPr>
          <p:cNvPr id="248" name="Google Shape;248;p35"/>
          <p:cNvPicPr preferRelativeResize="0"/>
          <p:nvPr/>
        </p:nvPicPr>
        <p:blipFill rotWithShape="1">
          <a:blip r:embed="rId4">
            <a:alphaModFix/>
          </a:blip>
          <a:srcRect/>
          <a:stretch/>
        </p:blipFill>
        <p:spPr>
          <a:xfrm>
            <a:off x="4827775" y="2104800"/>
            <a:ext cx="3638550" cy="2495550"/>
          </a:xfrm>
          <a:prstGeom prst="rect">
            <a:avLst/>
          </a:prstGeom>
          <a:noFill/>
          <a:ln>
            <a:noFill/>
          </a:ln>
        </p:spPr>
      </p:pic>
      <p:sp>
        <p:nvSpPr>
          <p:cNvPr id="249" name="Google Shape;249;p35"/>
          <p:cNvSpPr txBox="1"/>
          <p:nvPr/>
        </p:nvSpPr>
        <p:spPr>
          <a:xfrm>
            <a:off x="594900" y="12394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5"/>
          <p:cNvSpPr txBox="1"/>
          <p:nvPr/>
        </p:nvSpPr>
        <p:spPr>
          <a:xfrm>
            <a:off x="311125" y="623800"/>
            <a:ext cx="8155200" cy="1539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Below plots are scatter plot which shows the relation between calls and churn</a:t>
            </a:r>
            <a:endParaRPr sz="1400" b="1" i="0" u="none" strike="noStrike" cap="none">
              <a:solidFill>
                <a:srgbClr val="00206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Left side plot shows the </a:t>
            </a:r>
            <a:r>
              <a:rPr lang="en-IN" sz="1400" b="1" i="0" u="none" strike="noStrike" cap="none">
                <a:solidFill>
                  <a:srgbClr val="002060"/>
                </a:solidFill>
                <a:highlight>
                  <a:srgbClr val="FFFFFE"/>
                </a:highlight>
                <a:latin typeface="Montserrat"/>
                <a:ea typeface="Montserrat"/>
                <a:cs typeface="Montserrat"/>
                <a:sym typeface="Montserrat"/>
              </a:rPr>
              <a:t>Total day minutes,Total day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Right side plot shows the </a:t>
            </a:r>
            <a:r>
              <a:rPr lang="en-IN" sz="1400" b="1" i="0" u="none" strike="noStrike" cap="none">
                <a:solidFill>
                  <a:srgbClr val="002060"/>
                </a:solidFill>
                <a:highlight>
                  <a:srgbClr val="FFFFFE"/>
                </a:highlight>
                <a:latin typeface="Montserrat"/>
                <a:ea typeface="Montserrat"/>
                <a:cs typeface="Montserrat"/>
                <a:sym typeface="Montserrat"/>
              </a:rPr>
              <a:t>Total eve minutes,Total eve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56" name="Google Shape;256;p36"/>
          <p:cNvPicPr preferRelativeResize="0"/>
          <p:nvPr/>
        </p:nvPicPr>
        <p:blipFill rotWithShape="1">
          <a:blip r:embed="rId3">
            <a:alphaModFix/>
          </a:blip>
          <a:srcRect/>
          <a:stretch/>
        </p:blipFill>
        <p:spPr>
          <a:xfrm>
            <a:off x="313550" y="2076325"/>
            <a:ext cx="3733800" cy="2495550"/>
          </a:xfrm>
          <a:prstGeom prst="rect">
            <a:avLst/>
          </a:prstGeom>
          <a:noFill/>
          <a:ln>
            <a:noFill/>
          </a:ln>
        </p:spPr>
      </p:pic>
      <p:pic>
        <p:nvPicPr>
          <p:cNvPr id="257" name="Google Shape;257;p36"/>
          <p:cNvPicPr preferRelativeResize="0"/>
          <p:nvPr/>
        </p:nvPicPr>
        <p:blipFill rotWithShape="1">
          <a:blip r:embed="rId4">
            <a:alphaModFix/>
          </a:blip>
          <a:srcRect/>
          <a:stretch/>
        </p:blipFill>
        <p:spPr>
          <a:xfrm>
            <a:off x="5021025" y="2076325"/>
            <a:ext cx="3581400" cy="2495550"/>
          </a:xfrm>
          <a:prstGeom prst="rect">
            <a:avLst/>
          </a:prstGeom>
          <a:noFill/>
          <a:ln>
            <a:noFill/>
          </a:ln>
        </p:spPr>
      </p:pic>
      <p:sp>
        <p:nvSpPr>
          <p:cNvPr id="258" name="Google Shape;258;p36"/>
          <p:cNvSpPr txBox="1"/>
          <p:nvPr/>
        </p:nvSpPr>
        <p:spPr>
          <a:xfrm>
            <a:off x="276825" y="731250"/>
            <a:ext cx="8130600" cy="1046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Left side scatter plot shows the </a:t>
            </a:r>
            <a:r>
              <a:rPr lang="en-IN" sz="1400" b="1" i="0" u="none" strike="noStrike" cap="none">
                <a:solidFill>
                  <a:srgbClr val="002060"/>
                </a:solidFill>
                <a:highlight>
                  <a:srgbClr val="FFFFFE"/>
                </a:highlight>
                <a:latin typeface="Montserrat"/>
                <a:ea typeface="Montserrat"/>
                <a:cs typeface="Montserrat"/>
                <a:sym typeface="Montserrat"/>
              </a:rPr>
              <a:t>Total night minutes,Total night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Right side plot shows the </a:t>
            </a:r>
            <a:r>
              <a:rPr lang="en-IN" sz="1400" b="1" i="0" u="none" strike="noStrike" cap="none">
                <a:solidFill>
                  <a:srgbClr val="002060"/>
                </a:solidFill>
                <a:highlight>
                  <a:srgbClr val="FFFFFE"/>
                </a:highlight>
                <a:latin typeface="Montserrat"/>
                <a:ea typeface="Montserrat"/>
                <a:cs typeface="Montserrat"/>
                <a:sym typeface="Montserrat"/>
              </a:rPr>
              <a:t>Total international minutes,Total international charge With churn</a:t>
            </a:r>
            <a:endParaRPr sz="1400" b="1" i="0" u="none" strike="noStrike" cap="none">
              <a:solidFill>
                <a:srgbClr val="002060"/>
              </a:solidFill>
              <a:highlight>
                <a:srgbClr val="FFFFFE"/>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ctrTitle"/>
          </p:nvPr>
        </p:nvSpPr>
        <p:spPr>
          <a:xfrm>
            <a:off x="847950" y="0"/>
            <a:ext cx="7448100" cy="10857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2250" b="1">
                <a:highlight>
                  <a:srgbClr val="FFFFFE"/>
                </a:highlight>
                <a:latin typeface="Montserrat"/>
                <a:ea typeface="Montserrat"/>
                <a:cs typeface="Montserrat"/>
                <a:sym typeface="Montserrat"/>
              </a:rPr>
              <a:t>COMPARISON OF CALL CHARGES PER MINUTE</a:t>
            </a:r>
            <a:endParaRPr sz="2250" b="1">
              <a:highlight>
                <a:srgbClr val="FFFFFE"/>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800"/>
          </a:p>
        </p:txBody>
      </p:sp>
      <p:pic>
        <p:nvPicPr>
          <p:cNvPr id="264" name="Google Shape;264;p37"/>
          <p:cNvPicPr preferRelativeResize="0"/>
          <p:nvPr/>
        </p:nvPicPr>
        <p:blipFill rotWithShape="1">
          <a:blip r:embed="rId3">
            <a:alphaModFix/>
          </a:blip>
          <a:srcRect/>
          <a:stretch/>
        </p:blipFill>
        <p:spPr>
          <a:xfrm>
            <a:off x="847950" y="1883875"/>
            <a:ext cx="6774350" cy="2838225"/>
          </a:xfrm>
          <a:prstGeom prst="rect">
            <a:avLst/>
          </a:prstGeom>
          <a:noFill/>
          <a:ln>
            <a:noFill/>
          </a:ln>
        </p:spPr>
      </p:pic>
      <p:sp>
        <p:nvSpPr>
          <p:cNvPr id="265" name="Google Shape;265;p37"/>
          <p:cNvSpPr txBox="1"/>
          <p:nvPr/>
        </p:nvSpPr>
        <p:spPr>
          <a:xfrm>
            <a:off x="363150" y="573325"/>
            <a:ext cx="7333200" cy="14469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Below this bar plot shows the comparison between all call charges per minute</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International call charges are high as compare to others it's an obvious thing but that may be a cause for international plan customers to churn out.</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ctrTitle"/>
          </p:nvPr>
        </p:nvSpPr>
        <p:spPr>
          <a:xfrm>
            <a:off x="315750" y="509500"/>
            <a:ext cx="8512500" cy="42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1" name="Google Shape;271;p38"/>
          <p:cNvSpPr txBox="1"/>
          <p:nvPr/>
        </p:nvSpPr>
        <p:spPr>
          <a:xfrm>
            <a:off x="1828350" y="280400"/>
            <a:ext cx="5786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CORRELATION MATRIX </a:t>
            </a:r>
            <a:endParaRPr sz="2800" b="1" i="0" u="none" strike="noStrike" cap="none">
              <a:solidFill>
                <a:schemeClr val="dk1"/>
              </a:solidFill>
              <a:latin typeface="Arial"/>
              <a:ea typeface="Arial"/>
              <a:cs typeface="Arial"/>
              <a:sym typeface="Arial"/>
            </a:endParaRPr>
          </a:p>
        </p:txBody>
      </p:sp>
      <p:pic>
        <p:nvPicPr>
          <p:cNvPr id="272" name="Google Shape;272;p38"/>
          <p:cNvPicPr preferRelativeResize="0"/>
          <p:nvPr/>
        </p:nvPicPr>
        <p:blipFill rotWithShape="1">
          <a:blip r:embed="rId3">
            <a:alphaModFix/>
          </a:blip>
          <a:srcRect/>
          <a:stretch/>
        </p:blipFill>
        <p:spPr>
          <a:xfrm>
            <a:off x="158600" y="803600"/>
            <a:ext cx="8802874" cy="4262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8" name="Google Shape;278;p39"/>
          <p:cNvSpPr txBox="1"/>
          <p:nvPr/>
        </p:nvSpPr>
        <p:spPr>
          <a:xfrm>
            <a:off x="2896350" y="427545"/>
            <a:ext cx="272382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Montserrat"/>
                <a:ea typeface="Montserrat"/>
                <a:cs typeface="Montserrat"/>
                <a:sym typeface="Montserrat"/>
              </a:rPr>
              <a:t>CHALLENGES</a:t>
            </a:r>
            <a:endParaRPr sz="2800" b="0" i="0" u="none" strike="noStrike" cap="none">
              <a:solidFill>
                <a:schemeClr val="dk1"/>
              </a:solidFill>
              <a:latin typeface="Montserrat"/>
              <a:ea typeface="Montserrat"/>
              <a:cs typeface="Montserrat"/>
              <a:sym typeface="Montserrat"/>
            </a:endParaRPr>
          </a:p>
        </p:txBody>
      </p:sp>
      <p:sp>
        <p:nvSpPr>
          <p:cNvPr id="279" name="Google Shape;279;p39"/>
          <p:cNvSpPr txBox="1"/>
          <p:nvPr/>
        </p:nvSpPr>
        <p:spPr>
          <a:xfrm>
            <a:off x="672662" y="1271752"/>
            <a:ext cx="7829100" cy="2986200"/>
          </a:xfrm>
          <a:prstGeom prst="rect">
            <a:avLst/>
          </a:prstGeom>
          <a:noFill/>
          <a:ln>
            <a:noFill/>
          </a:ln>
        </p:spPr>
        <p:txBody>
          <a:bodyPr spcFirstLastPara="1" wrap="square" lIns="91425" tIns="45700" rIns="91425" bIns="45700"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Difficult to analyze columns like account length, area code.</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Need to plot lot of graph for columns as to understand the data.</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For calls data there is no direct relation to churn but related column has played some role.</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85" name="Google Shape;285;p40"/>
          <p:cNvSpPr txBox="1"/>
          <p:nvPr/>
        </p:nvSpPr>
        <p:spPr>
          <a:xfrm>
            <a:off x="3200390" y="65672"/>
            <a:ext cx="27432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CONCLUSION</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0"/>
          <p:cNvSpPr txBox="1"/>
          <p:nvPr/>
        </p:nvSpPr>
        <p:spPr>
          <a:xfrm>
            <a:off x="462150" y="678448"/>
            <a:ext cx="8366100" cy="4278900"/>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There are some states where the churn rate is high as compared to others may be due      to low network coverage.</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Area code and account length do not play any kind of role regarding the churn rate.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In the international plan those customers who have this plan are churn more and also the international calling charges are also high so the customer who has the plan unsatisfied with network issues and high call charge.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In the voicemail section when there are more than 20 voice-mail messages then there is a churn so it basically means that the quality of voice mail is not good.</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The customer  who have high day call minutes also have high call price these customer tends to churn.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a:solidFill>
                  <a:srgbClr val="002060"/>
                </a:solidFill>
                <a:latin typeface="Montserrat"/>
                <a:ea typeface="Montserrat"/>
                <a:cs typeface="Montserrat"/>
                <a:sym typeface="Montserrat"/>
              </a:rPr>
              <a:t>I</a:t>
            </a:r>
            <a:r>
              <a:rPr lang="en-IN" sz="1600" b="1" i="0" u="none" strike="noStrike" cap="none">
                <a:solidFill>
                  <a:srgbClr val="002060"/>
                </a:solidFill>
                <a:latin typeface="Montserrat"/>
                <a:ea typeface="Montserrat"/>
                <a:cs typeface="Montserrat"/>
                <a:sym typeface="Montserrat"/>
              </a:rPr>
              <a:t>n customer service calls data shows us that whenever an unsatisfied customer called the service centre the churn rate is high, which means the service centre didn't resolve the customer issue.</a:t>
            </a:r>
            <a:endParaRPr sz="14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Noto Sans Symbols"/>
              <a:buNone/>
            </a:pPr>
            <a:endParaRPr sz="1600" b="0" i="0" u="none" strike="noStrike" cap="none">
              <a:solidFill>
                <a:srgbClr val="00206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92" name="Google Shape;292;p41"/>
          <p:cNvSpPr txBox="1"/>
          <p:nvPr/>
        </p:nvSpPr>
        <p:spPr>
          <a:xfrm>
            <a:off x="718375" y="104350"/>
            <a:ext cx="706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RECOMMENDATIONS</a:t>
            </a:r>
            <a:endParaRPr sz="2800" b="0" i="0" u="none" strike="noStrike" cap="none">
              <a:solidFill>
                <a:srgbClr val="C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C00000"/>
              </a:solidFill>
              <a:latin typeface="Arial"/>
              <a:ea typeface="Arial"/>
              <a:cs typeface="Arial"/>
              <a:sym typeface="Arial"/>
            </a:endParaRPr>
          </a:p>
        </p:txBody>
      </p:sp>
      <p:sp>
        <p:nvSpPr>
          <p:cNvPr id="293" name="Google Shape;293;p41"/>
          <p:cNvSpPr txBox="1"/>
          <p:nvPr/>
        </p:nvSpPr>
        <p:spPr>
          <a:xfrm>
            <a:off x="258300" y="919500"/>
            <a:ext cx="8627400" cy="3632700"/>
          </a:xfrm>
          <a:prstGeom prst="rect">
            <a:avLst/>
          </a:prstGeom>
          <a:noFill/>
          <a:ln>
            <a:noFill/>
          </a:ln>
        </p:spPr>
        <p:txBody>
          <a:bodyPr spcFirstLastPara="1" wrap="square" lIns="91425" tIns="45700" rIns="91425" bIns="45700" anchor="t" anchorCtr="0">
            <a:spAutoFit/>
          </a:bodyPr>
          <a:lstStyle/>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Improve network coverage churned state</a:t>
            </a:r>
            <a:endParaRPr sz="15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In international plan provide some discount plan to the customer</a:t>
            </a:r>
            <a:endParaRPr sz="15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Improve the voicemail quality or take feedback from the customer</a:t>
            </a:r>
            <a:endParaRPr sz="21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Provide discount to those customer who spent more minutes</a:t>
            </a:r>
            <a:endParaRPr sz="21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Improve the service of call centre and take frequently feedback from the customer regarding their issue and try to solve it as soon as possible</a:t>
            </a:r>
            <a:endParaRPr sz="1500" b="1" i="0" u="none" strike="noStrike" cap="none">
              <a:solidFill>
                <a:srgbClr val="002060"/>
              </a:solidFill>
              <a:latin typeface="Montserrat"/>
              <a:ea typeface="Montserrat"/>
              <a:cs typeface="Montserrat"/>
              <a:sym typeface="Montserrat"/>
            </a:endParaRPr>
          </a:p>
          <a:p>
            <a:pPr marL="457200" marR="0" lvl="0" indent="0" algn="just" rtl="0">
              <a:lnSpc>
                <a:spcPct val="100000"/>
              </a:lnSpc>
              <a:spcBef>
                <a:spcPts val="0"/>
              </a:spcBef>
              <a:spcAft>
                <a:spcPts val="0"/>
              </a:spcAft>
              <a:buNone/>
            </a:pPr>
            <a:endParaRPr sz="20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9" name="Google Shape;69;p15"/>
          <p:cNvSpPr txBox="1"/>
          <p:nvPr/>
        </p:nvSpPr>
        <p:spPr>
          <a:xfrm>
            <a:off x="1486059" y="147145"/>
            <a:ext cx="61719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C00000"/>
                </a:solidFill>
                <a:latin typeface="Arial"/>
                <a:ea typeface="Arial"/>
                <a:cs typeface="Arial"/>
                <a:sym typeface="Arial"/>
              </a:rPr>
              <a:t>BUSINESS PROBLEM UNDERSTANDING</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C00000"/>
              </a:solidFill>
              <a:latin typeface="Arial"/>
              <a:ea typeface="Arial"/>
              <a:cs typeface="Arial"/>
              <a:sym typeface="Arial"/>
            </a:endParaRPr>
          </a:p>
        </p:txBody>
      </p:sp>
      <p:sp>
        <p:nvSpPr>
          <p:cNvPr id="70" name="Google Shape;70;p15"/>
          <p:cNvSpPr txBox="1"/>
          <p:nvPr/>
        </p:nvSpPr>
        <p:spPr>
          <a:xfrm>
            <a:off x="335550" y="1019504"/>
            <a:ext cx="8472900" cy="3755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Customer churn in the telecom industry poses one of the most significant risks to loss of revenue. </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The average churn rate in the telecom industry is approximately 1.9% per month, but could rise as high as 67% annually * as per survey conduct.</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Since the cost of acquiring new customers is up to 25 times higher than the cost of retaining them, reducing the churn rate of customer is key.</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To reduce customer churn, telecom companies need to predict which customers are at high risk of churn for this we taking advantage of the vast streams of rich telecom customer data. </a:t>
            </a: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This project aims to analyse the data to determine the cause of customer churn customers who are most likely subject to churn, and what to do to retain the most valuable customer.</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99" name="Google Shape;299;p42"/>
          <p:cNvSpPr txBox="1"/>
          <p:nvPr/>
        </p:nvSpPr>
        <p:spPr>
          <a:xfrm>
            <a:off x="2669627" y="1692163"/>
            <a:ext cx="3073277"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a:solidFill>
                  <a:srgbClr val="C00000"/>
                </a:solidFill>
                <a:latin typeface="Montserrat"/>
                <a:ea typeface="Montserrat"/>
                <a:cs typeface="Montserrat"/>
                <a:sym typeface="Montserrat"/>
              </a:rPr>
              <a:t> Q  &amp;  A</a:t>
            </a:r>
            <a:endParaRPr sz="6000" b="1" i="0" u="none" strike="noStrike" cap="none">
              <a:solidFill>
                <a:srgbClr val="C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ctrTitle"/>
          </p:nvPr>
        </p:nvSpPr>
        <p:spPr>
          <a:xfrm>
            <a:off x="311708" y="1650625"/>
            <a:ext cx="8520600" cy="9852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IN" b="1">
                <a:latin typeface="Montserrat"/>
                <a:ea typeface="Montserrat"/>
                <a:cs typeface="Montserrat"/>
                <a:sym typeface="Montserrat"/>
              </a:rPr>
              <a:t>THANK YOU</a:t>
            </a:r>
            <a:endParaRPr b="1">
              <a:latin typeface="Montserrat"/>
              <a:ea typeface="Montserrat"/>
              <a:cs typeface="Montserrat"/>
              <a:sym typeface="Montserrat"/>
            </a:endParaRPr>
          </a:p>
        </p:txBody>
      </p:sp>
      <p:sp>
        <p:nvSpPr>
          <p:cNvPr id="305" name="Google Shape;305;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6" name="Google Shape;76;p16"/>
          <p:cNvSpPr txBox="1"/>
          <p:nvPr/>
        </p:nvSpPr>
        <p:spPr>
          <a:xfrm>
            <a:off x="3419281" y="388882"/>
            <a:ext cx="23055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OBJECTIVE</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6"/>
          <p:cNvSpPr txBox="1"/>
          <p:nvPr/>
        </p:nvSpPr>
        <p:spPr>
          <a:xfrm>
            <a:off x="472950" y="1177159"/>
            <a:ext cx="8198100" cy="289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2400"/>
              <a:buFont typeface="Noto Sans Symbols"/>
              <a:buChar char="⮚"/>
            </a:pPr>
            <a:r>
              <a:rPr lang="en-IN" sz="2400" b="1" i="0" u="none" strike="noStrike" cap="none">
                <a:solidFill>
                  <a:srgbClr val="002060"/>
                </a:solidFill>
                <a:latin typeface="Montserrat"/>
                <a:ea typeface="Montserrat"/>
                <a:cs typeface="Montserrat"/>
                <a:sym typeface="Montserrat"/>
              </a:rPr>
              <a:t>Maximize: </a:t>
            </a:r>
            <a:r>
              <a:rPr lang="en-IN" sz="2400" b="0" i="0" u="none" strike="noStrike" cap="none">
                <a:solidFill>
                  <a:srgbClr val="002060"/>
                </a:solidFill>
                <a:latin typeface="Montserrat"/>
                <a:ea typeface="Montserrat"/>
                <a:cs typeface="Montserrat"/>
                <a:sym typeface="Montserrat"/>
              </a:rPr>
              <a:t>Company's profit by retaining customer</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2060"/>
              </a:buClr>
              <a:buSzPts val="2400"/>
              <a:buFont typeface="Noto Sans Symbols"/>
              <a:buChar char="⮚"/>
            </a:pPr>
            <a:r>
              <a:rPr lang="en-IN" sz="2400" b="1" i="0" u="none" strike="noStrike" cap="none">
                <a:solidFill>
                  <a:srgbClr val="002060"/>
                </a:solidFill>
                <a:latin typeface="Montserrat"/>
                <a:ea typeface="Montserrat"/>
                <a:cs typeface="Montserrat"/>
                <a:sym typeface="Montserrat"/>
              </a:rPr>
              <a:t>Minimize: </a:t>
            </a:r>
            <a:r>
              <a:rPr lang="en-IN" sz="2400" b="0" i="0" u="none" strike="noStrike" cap="none">
                <a:solidFill>
                  <a:srgbClr val="002060"/>
                </a:solidFill>
                <a:latin typeface="Montserrat"/>
                <a:ea typeface="Montserrat"/>
                <a:cs typeface="Montserrat"/>
                <a:sym typeface="Montserrat"/>
              </a:rPr>
              <a:t>Customer churn by identifying the key cause of the problem</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2060"/>
                </a:solidFill>
                <a:latin typeface="Montserrat"/>
                <a:ea typeface="Montserrat"/>
                <a:cs typeface="Montserrat"/>
                <a:sym typeface="Montserrat"/>
              </a:rPr>
              <a:t>Business Constraint:</a:t>
            </a:r>
            <a:endParaRPr sz="24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2060"/>
              </a:buClr>
              <a:buSzPts val="2400"/>
              <a:buFont typeface="Noto Sans Symbols"/>
              <a:buChar char="⮚"/>
            </a:pPr>
            <a:r>
              <a:rPr lang="en-IN" sz="2400" b="0" i="0" u="none" strike="noStrike" cap="none">
                <a:solidFill>
                  <a:srgbClr val="002060"/>
                </a:solidFill>
                <a:latin typeface="Montserrat"/>
                <a:ea typeface="Montserrat"/>
                <a:cs typeface="Montserrat"/>
                <a:sym typeface="Montserrat"/>
              </a:rPr>
              <a:t>Provide offers and discount and improve the service quality without compromising with profit </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Noto Sans Symbols"/>
              <a:buChar char="⮚"/>
            </a:pPr>
            <a:r>
              <a:rPr lang="en-IN" sz="2400" b="0" i="0" u="none" strike="noStrike" cap="none">
                <a:solidFill>
                  <a:srgbClr val="002060"/>
                </a:solidFill>
                <a:latin typeface="Montserrat"/>
                <a:ea typeface="Montserrat"/>
                <a:cs typeface="Montserrat"/>
                <a:sym typeface="Montserrat"/>
              </a:rPr>
              <a:t>Maintain company’s brand value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003000" y="208125"/>
            <a:ext cx="3138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3" name="Google Shape;83;p17"/>
          <p:cNvCxnSpPr/>
          <p:nvPr/>
        </p:nvCxnSpPr>
        <p:spPr>
          <a:xfrm rot="10800000" flipH="1">
            <a:off x="4572000" y="1289125"/>
            <a:ext cx="1500" cy="693900"/>
          </a:xfrm>
          <a:prstGeom prst="straightConnector1">
            <a:avLst/>
          </a:prstGeom>
          <a:noFill/>
          <a:ln w="9525" cap="flat" cmpd="sng">
            <a:solidFill>
              <a:schemeClr val="dk2"/>
            </a:solidFill>
            <a:prstDash val="solid"/>
            <a:round/>
            <a:headEnd type="none" w="sm" len="sm"/>
            <a:tailEnd type="none" w="sm" len="sm"/>
          </a:ln>
        </p:spPr>
      </p:cxnSp>
      <p:cxnSp>
        <p:nvCxnSpPr>
          <p:cNvPr id="84" name="Google Shape;84;p17"/>
          <p:cNvCxnSpPr/>
          <p:nvPr/>
        </p:nvCxnSpPr>
        <p:spPr>
          <a:xfrm>
            <a:off x="4870825" y="2540775"/>
            <a:ext cx="1189800" cy="1189800"/>
          </a:xfrm>
          <a:prstGeom prst="straightConnector1">
            <a:avLst/>
          </a:prstGeom>
          <a:noFill/>
          <a:ln w="9525" cap="flat" cmpd="sng">
            <a:solidFill>
              <a:schemeClr val="dk2"/>
            </a:solidFill>
            <a:prstDash val="solid"/>
            <a:round/>
            <a:headEnd type="none" w="sm" len="sm"/>
            <a:tailEnd type="none" w="sm" len="sm"/>
          </a:ln>
        </p:spPr>
      </p:cxnSp>
      <p:pic>
        <p:nvPicPr>
          <p:cNvPr id="85" name="Google Shape;85;p17"/>
          <p:cNvPicPr preferRelativeResize="0"/>
          <p:nvPr/>
        </p:nvPicPr>
        <p:blipFill rotWithShape="1">
          <a:blip r:embed="rId3">
            <a:alphaModFix/>
          </a:blip>
          <a:srcRect t="-2127" r="3484" b="9208"/>
          <a:stretch/>
        </p:blipFill>
        <p:spPr>
          <a:xfrm>
            <a:off x="3073700" y="1034450"/>
            <a:ext cx="2367250" cy="2758101"/>
          </a:xfrm>
          <a:prstGeom prst="rect">
            <a:avLst/>
          </a:prstGeom>
          <a:noFill/>
          <a:ln>
            <a:noFill/>
          </a:ln>
        </p:spPr>
      </p:pic>
      <p:sp>
        <p:nvSpPr>
          <p:cNvPr id="86" name="Google Shape;86;p17"/>
          <p:cNvSpPr txBox="1"/>
          <p:nvPr/>
        </p:nvSpPr>
        <p:spPr>
          <a:xfrm>
            <a:off x="3073700" y="4028725"/>
            <a:ext cx="2367300" cy="892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IN" sz="2300" b="1" i="0" u="none" strike="noStrike" cap="none">
                <a:solidFill>
                  <a:srgbClr val="1C4587"/>
                </a:solidFill>
                <a:latin typeface="Montserrat"/>
                <a:ea typeface="Montserrat"/>
                <a:cs typeface="Montserrat"/>
                <a:sym typeface="Montserrat"/>
              </a:rPr>
              <a:t>TELECOM   DATASET</a:t>
            </a:r>
            <a:endParaRPr sz="2300" b="1" i="0" u="none" strike="noStrike" cap="none">
              <a:solidFill>
                <a:srgbClr val="1C4587"/>
              </a:solidFill>
              <a:latin typeface="Montserrat"/>
              <a:ea typeface="Montserrat"/>
              <a:cs typeface="Montserrat"/>
              <a:sym typeface="Montserrat"/>
            </a:endParaRPr>
          </a:p>
        </p:txBody>
      </p:sp>
      <p:cxnSp>
        <p:nvCxnSpPr>
          <p:cNvPr id="87" name="Google Shape;87;p17"/>
          <p:cNvCxnSpPr/>
          <p:nvPr/>
        </p:nvCxnSpPr>
        <p:spPr>
          <a:xfrm rot="10800000">
            <a:off x="2230950" y="1197750"/>
            <a:ext cx="1374300" cy="645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88" name="Google Shape;88;p17"/>
          <p:cNvCxnSpPr/>
          <p:nvPr/>
        </p:nvCxnSpPr>
        <p:spPr>
          <a:xfrm rot="10800000">
            <a:off x="2404300" y="1053525"/>
            <a:ext cx="1126500" cy="950700"/>
          </a:xfrm>
          <a:prstGeom prst="curvedConnector3">
            <a:avLst>
              <a:gd name="adj1" fmla="val 50000"/>
            </a:avLst>
          </a:prstGeom>
          <a:noFill/>
          <a:ln w="38100" cap="flat" cmpd="sng">
            <a:solidFill>
              <a:srgbClr val="666666"/>
            </a:solidFill>
            <a:prstDash val="solid"/>
            <a:round/>
            <a:headEnd type="none" w="sm" len="sm"/>
            <a:tailEnd type="none" w="sm" len="sm"/>
          </a:ln>
        </p:spPr>
      </p:cxnSp>
      <p:sp>
        <p:nvSpPr>
          <p:cNvPr id="89" name="Google Shape;89;p17"/>
          <p:cNvSpPr txBox="1"/>
          <p:nvPr/>
        </p:nvSpPr>
        <p:spPr>
          <a:xfrm>
            <a:off x="50025" y="812875"/>
            <a:ext cx="2563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Decision Variable</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Churn</a:t>
            </a:r>
            <a:endParaRPr sz="1500" b="1" i="0" u="none" strike="noStrike" cap="none">
              <a:solidFill>
                <a:srgbClr val="000000"/>
              </a:solidFill>
              <a:latin typeface="Times New Roman"/>
              <a:ea typeface="Times New Roman"/>
              <a:cs typeface="Times New Roman"/>
              <a:sym typeface="Times New Roman"/>
            </a:endParaRPr>
          </a:p>
        </p:txBody>
      </p:sp>
      <p:sp>
        <p:nvSpPr>
          <p:cNvPr id="90" name="Google Shape;90;p17"/>
          <p:cNvSpPr txBox="1"/>
          <p:nvPr/>
        </p:nvSpPr>
        <p:spPr>
          <a:xfrm>
            <a:off x="644475" y="2082200"/>
            <a:ext cx="137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txBox="1"/>
          <p:nvPr/>
        </p:nvSpPr>
        <p:spPr>
          <a:xfrm>
            <a:off x="79875" y="2124538"/>
            <a:ext cx="25035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Categorical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Stata</a:t>
            </a:r>
            <a:endParaRPr sz="1500" b="1" i="0" u="none" strike="noStrike" cap="none">
              <a:solidFill>
                <a:srgbClr val="000000"/>
              </a:solidFill>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International plan</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Voicemail plan</a:t>
            </a:r>
            <a:endParaRPr sz="1500" b="1" i="0" u="none" strike="noStrike" cap="none">
              <a:solidFill>
                <a:srgbClr val="000000"/>
              </a:solidFill>
              <a:highlight>
                <a:srgbClr val="FFFFFF"/>
              </a:highlight>
              <a:latin typeface="Times New Roman"/>
              <a:ea typeface="Times New Roman"/>
              <a:cs typeface="Times New Roman"/>
              <a:sym typeface="Times New Roman"/>
            </a:endParaRPr>
          </a:p>
        </p:txBody>
      </p:sp>
      <p:sp>
        <p:nvSpPr>
          <p:cNvPr id="92" name="Google Shape;92;p17"/>
          <p:cNvSpPr txBox="1"/>
          <p:nvPr/>
        </p:nvSpPr>
        <p:spPr>
          <a:xfrm>
            <a:off x="6206650" y="661675"/>
            <a:ext cx="27612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i="0" u="sng" strike="noStrike" cap="none">
                <a:solidFill>
                  <a:srgbClr val="C00000"/>
                </a:solidFill>
                <a:latin typeface="Arial"/>
                <a:ea typeface="Arial"/>
                <a:cs typeface="Arial"/>
                <a:sym typeface="Arial"/>
              </a:rPr>
              <a:t>Numerical Data</a:t>
            </a:r>
            <a:endParaRPr sz="2100" b="1" i="0" u="sng" strike="noStrike" cap="none">
              <a:solidFill>
                <a:srgbClr val="C00000"/>
              </a:solidFill>
              <a:latin typeface="Arial"/>
              <a:ea typeface="Arial"/>
              <a:cs typeface="Arial"/>
              <a:sym typeface="Arial"/>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Number vmail messages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Customer service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Account length</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sng" strike="noStrike" cap="none">
              <a:solidFill>
                <a:srgbClr val="C00000"/>
              </a:solidFill>
              <a:latin typeface="Arial"/>
              <a:ea typeface="Arial"/>
              <a:cs typeface="Arial"/>
              <a:sym typeface="Arial"/>
            </a:endParaRPr>
          </a:p>
        </p:txBody>
      </p:sp>
      <p:cxnSp>
        <p:nvCxnSpPr>
          <p:cNvPr id="93" name="Google Shape;93;p17"/>
          <p:cNvCxnSpPr/>
          <p:nvPr/>
        </p:nvCxnSpPr>
        <p:spPr>
          <a:xfrm rot="10800000" flipH="1">
            <a:off x="5047850" y="991425"/>
            <a:ext cx="1099500" cy="972900"/>
          </a:xfrm>
          <a:prstGeom prst="curvedConnector3">
            <a:avLst>
              <a:gd name="adj1" fmla="val 50000"/>
            </a:avLst>
          </a:prstGeom>
          <a:noFill/>
          <a:ln w="38100" cap="rnd" cmpd="sng">
            <a:solidFill>
              <a:srgbClr val="666666"/>
            </a:solidFill>
            <a:prstDash val="solid"/>
            <a:round/>
            <a:headEnd type="none" w="sm" len="sm"/>
            <a:tailEnd type="none" w="sm" len="sm"/>
          </a:ln>
        </p:spPr>
      </p:cxnSp>
      <p:sp>
        <p:nvSpPr>
          <p:cNvPr id="94" name="Google Shape;94;p17"/>
          <p:cNvSpPr txBox="1"/>
          <p:nvPr/>
        </p:nvSpPr>
        <p:spPr>
          <a:xfrm>
            <a:off x="0" y="3897925"/>
            <a:ext cx="2042700" cy="93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Nominal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Area code</a:t>
            </a:r>
            <a:endParaRPr sz="1500" b="1"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Times New Roman"/>
              <a:ea typeface="Times New Roman"/>
              <a:cs typeface="Times New Roman"/>
              <a:sym typeface="Times New Roman"/>
            </a:endParaRPr>
          </a:p>
        </p:txBody>
      </p:sp>
      <p:cxnSp>
        <p:nvCxnSpPr>
          <p:cNvPr id="95" name="Google Shape;95;p17"/>
          <p:cNvCxnSpPr/>
          <p:nvPr/>
        </p:nvCxnSpPr>
        <p:spPr>
          <a:xfrm rot="10800000">
            <a:off x="2199975" y="2370025"/>
            <a:ext cx="1134000" cy="245100"/>
          </a:xfrm>
          <a:prstGeom prst="curvedConnector3">
            <a:avLst>
              <a:gd name="adj1" fmla="val 50000"/>
            </a:avLst>
          </a:prstGeom>
          <a:noFill/>
          <a:ln w="38100" cap="flat" cmpd="sng">
            <a:solidFill>
              <a:srgbClr val="666666"/>
            </a:solidFill>
            <a:prstDash val="solid"/>
            <a:round/>
            <a:headEnd type="none" w="sm" len="sm"/>
            <a:tailEnd type="none" w="sm" len="sm"/>
          </a:ln>
        </p:spPr>
      </p:cxnSp>
      <p:cxnSp>
        <p:nvCxnSpPr>
          <p:cNvPr id="96" name="Google Shape;96;p17"/>
          <p:cNvCxnSpPr/>
          <p:nvPr/>
        </p:nvCxnSpPr>
        <p:spPr>
          <a:xfrm flipH="1">
            <a:off x="1809550" y="2887800"/>
            <a:ext cx="1784700" cy="1264200"/>
          </a:xfrm>
          <a:prstGeom prst="curvedConnector3">
            <a:avLst>
              <a:gd name="adj1" fmla="val 50000"/>
            </a:avLst>
          </a:prstGeom>
          <a:noFill/>
          <a:ln w="38100" cap="flat" cmpd="sng">
            <a:solidFill>
              <a:srgbClr val="666666"/>
            </a:solidFill>
            <a:prstDash val="solid"/>
            <a:round/>
            <a:headEnd type="none" w="sm" len="sm"/>
            <a:tailEnd type="none" w="sm" len="sm"/>
          </a:ln>
        </p:spPr>
      </p:cxnSp>
      <p:pic>
        <p:nvPicPr>
          <p:cNvPr id="97" name="Google Shape;97;p17"/>
          <p:cNvPicPr preferRelativeResize="0"/>
          <p:nvPr/>
        </p:nvPicPr>
        <p:blipFill rotWithShape="1">
          <a:blip r:embed="rId4">
            <a:alphaModFix/>
          </a:blip>
          <a:srcRect/>
          <a:stretch/>
        </p:blipFill>
        <p:spPr>
          <a:xfrm>
            <a:off x="2230949" y="1000800"/>
            <a:ext cx="252000" cy="108001"/>
          </a:xfrm>
          <a:prstGeom prst="rect">
            <a:avLst/>
          </a:prstGeom>
          <a:noFill/>
          <a:ln>
            <a:noFill/>
          </a:ln>
        </p:spPr>
      </p:pic>
      <p:sp>
        <p:nvSpPr>
          <p:cNvPr id="98" name="Google Shape;98;p17"/>
          <p:cNvSpPr txBox="1"/>
          <p:nvPr/>
        </p:nvSpPr>
        <p:spPr>
          <a:xfrm>
            <a:off x="2131775" y="2354850"/>
            <a:ext cx="66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9" name="Google Shape;99;p17"/>
          <p:cNvPicPr preferRelativeResize="0"/>
          <p:nvPr/>
        </p:nvPicPr>
        <p:blipFill rotWithShape="1">
          <a:blip r:embed="rId4">
            <a:alphaModFix/>
          </a:blip>
          <a:srcRect/>
          <a:stretch/>
        </p:blipFill>
        <p:spPr>
          <a:xfrm rot="138" flipH="1">
            <a:off x="6031700" y="928272"/>
            <a:ext cx="252000" cy="180533"/>
          </a:xfrm>
          <a:prstGeom prst="rect">
            <a:avLst/>
          </a:prstGeom>
          <a:noFill/>
          <a:ln>
            <a:noFill/>
          </a:ln>
        </p:spPr>
      </p:pic>
      <p:pic>
        <p:nvPicPr>
          <p:cNvPr id="100" name="Google Shape;100;p17"/>
          <p:cNvPicPr preferRelativeResize="0"/>
          <p:nvPr/>
        </p:nvPicPr>
        <p:blipFill rotWithShape="1">
          <a:blip r:embed="rId4">
            <a:alphaModFix/>
          </a:blip>
          <a:srcRect/>
          <a:stretch/>
        </p:blipFill>
        <p:spPr>
          <a:xfrm rot="10800000" flipH="1">
            <a:off x="2056000" y="2325600"/>
            <a:ext cx="252000" cy="108001"/>
          </a:xfrm>
          <a:prstGeom prst="rect">
            <a:avLst/>
          </a:prstGeom>
          <a:noFill/>
          <a:ln>
            <a:noFill/>
          </a:ln>
        </p:spPr>
      </p:pic>
      <p:pic>
        <p:nvPicPr>
          <p:cNvPr id="101" name="Google Shape;101;p17"/>
          <p:cNvPicPr preferRelativeResize="0"/>
          <p:nvPr/>
        </p:nvPicPr>
        <p:blipFill rotWithShape="1">
          <a:blip r:embed="rId4">
            <a:alphaModFix/>
          </a:blip>
          <a:srcRect/>
          <a:stretch/>
        </p:blipFill>
        <p:spPr>
          <a:xfrm>
            <a:off x="1671875" y="4060800"/>
            <a:ext cx="252000" cy="14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5750" y="539650"/>
            <a:ext cx="8512500" cy="419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07" name="Google Shape;107;p18"/>
          <p:cNvSpPr txBox="1"/>
          <p:nvPr/>
        </p:nvSpPr>
        <p:spPr>
          <a:xfrm>
            <a:off x="2596054" y="145063"/>
            <a:ext cx="3405353"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18"/>
          <p:cNvPicPr preferRelativeResize="0"/>
          <p:nvPr/>
        </p:nvPicPr>
        <p:blipFill rotWithShape="1">
          <a:blip r:embed="rId3">
            <a:alphaModFix/>
          </a:blip>
          <a:srcRect l="6004" t="30298" r="900" b="42586"/>
          <a:stretch/>
        </p:blipFill>
        <p:spPr>
          <a:xfrm>
            <a:off x="230186" y="1798225"/>
            <a:ext cx="8683627" cy="1454026"/>
          </a:xfrm>
          <a:prstGeom prst="rect">
            <a:avLst/>
          </a:prstGeom>
          <a:noFill/>
          <a:ln>
            <a:noFill/>
          </a:ln>
        </p:spPr>
      </p:pic>
      <p:pic>
        <p:nvPicPr>
          <p:cNvPr id="109" name="Google Shape;109;p18"/>
          <p:cNvPicPr preferRelativeResize="0"/>
          <p:nvPr/>
        </p:nvPicPr>
        <p:blipFill rotWithShape="1">
          <a:blip r:embed="rId4">
            <a:alphaModFix/>
          </a:blip>
          <a:srcRect l="6923" t="39667" r="647" b="32950"/>
          <a:stretch/>
        </p:blipFill>
        <p:spPr>
          <a:xfrm>
            <a:off x="230186" y="3395525"/>
            <a:ext cx="8683627" cy="1408325"/>
          </a:xfrm>
          <a:prstGeom prst="rect">
            <a:avLst/>
          </a:prstGeom>
          <a:noFill/>
          <a:ln>
            <a:noFill/>
          </a:ln>
        </p:spPr>
      </p:pic>
      <p:sp>
        <p:nvSpPr>
          <p:cNvPr id="110" name="Google Shape;110;p18"/>
          <p:cNvSpPr txBox="1"/>
          <p:nvPr/>
        </p:nvSpPr>
        <p:spPr>
          <a:xfrm>
            <a:off x="241738" y="723314"/>
            <a:ext cx="8734096" cy="132110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0"/>
              </a:spcAft>
              <a:buClr>
                <a:srgbClr val="000000"/>
              </a:buClr>
              <a:buSzPts val="1950"/>
              <a:buFont typeface="Arial"/>
              <a:buNone/>
            </a:pPr>
            <a:r>
              <a:rPr lang="en-IN" sz="1950" b="1" i="0" u="none" strike="noStrike" cap="none">
                <a:solidFill>
                  <a:srgbClr val="002060"/>
                </a:solidFill>
                <a:highlight>
                  <a:srgbClr val="FFFFFF"/>
                </a:highlight>
                <a:latin typeface="Montserrat"/>
                <a:ea typeface="Montserrat"/>
                <a:cs typeface="Montserrat"/>
                <a:sym typeface="Montserrat"/>
              </a:rPr>
              <a:t>This is The Orange Telecom Churn Dataset.In the below table it’s show the top and bottom 5 rows respectively</a:t>
            </a:r>
            <a:endParaRPr sz="1950" b="1" i="0" u="none" strike="noStrike" cap="none">
              <a:solidFill>
                <a:srgbClr val="002060"/>
              </a:solidFill>
              <a:highlight>
                <a:srgbClr val="FFFFFF"/>
              </a:highlight>
              <a:latin typeface="Montserrat"/>
              <a:ea typeface="Montserrat"/>
              <a:cs typeface="Montserrat"/>
              <a:sym typeface="Montserrat"/>
            </a:endParaRPr>
          </a:p>
          <a:p>
            <a:pPr marL="0" marR="0" lvl="0" indent="0" algn="l" rtl="0">
              <a:lnSpc>
                <a:spcPct val="100000"/>
              </a:lnSpc>
              <a:spcBef>
                <a:spcPts val="9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ctrTitle"/>
          </p:nvPr>
        </p:nvSpPr>
        <p:spPr>
          <a:xfrm>
            <a:off x="311700" y="0"/>
            <a:ext cx="8520600" cy="97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3300" b="1">
                <a:latin typeface="Montserrat"/>
                <a:ea typeface="Montserrat"/>
                <a:cs typeface="Montserrat"/>
                <a:sym typeface="Montserrat"/>
              </a:rPr>
              <a:t>FEATURES </a:t>
            </a:r>
            <a:r>
              <a:rPr lang="en-IN" sz="3300" b="1">
                <a:solidFill>
                  <a:srgbClr val="C00000"/>
                </a:solidFill>
                <a:latin typeface="Montserrat"/>
                <a:ea typeface="Montserrat"/>
                <a:cs typeface="Montserrat"/>
                <a:sym typeface="Montserrat"/>
              </a:rPr>
              <a:t>DESCRIPTION</a:t>
            </a:r>
            <a:endParaRPr sz="3300" b="1">
              <a:solidFill>
                <a:srgbClr val="C00000"/>
              </a:solidFill>
              <a:latin typeface="Montserrat"/>
              <a:ea typeface="Montserrat"/>
              <a:cs typeface="Montserrat"/>
              <a:sym typeface="Montserrat"/>
            </a:endParaRPr>
          </a:p>
        </p:txBody>
      </p:sp>
      <p:sp>
        <p:nvSpPr>
          <p:cNvPr id="116" name="Google Shape;116;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17" name="Google Shape;117;p19"/>
          <p:cNvSpPr/>
          <p:nvPr/>
        </p:nvSpPr>
        <p:spPr>
          <a:xfrm>
            <a:off x="173500" y="975300"/>
            <a:ext cx="4176900" cy="14130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STATE</a:t>
            </a:r>
            <a:r>
              <a:rPr lang="en-IN" sz="1600" b="0" i="0" u="none" strike="noStrike" cap="none">
                <a:solidFill>
                  <a:srgbClr val="002060"/>
                </a:solidFill>
                <a:latin typeface="Arial"/>
                <a:ea typeface="Arial"/>
                <a:cs typeface="Arial"/>
                <a:sym typeface="Arial"/>
              </a:rPr>
              <a:t>:There are 51 unique state present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ACCOUNT LENGTH</a:t>
            </a:r>
            <a:r>
              <a:rPr lang="en-IN" sz="1600" b="0" i="0" u="none" strike="noStrike" cap="none">
                <a:solidFill>
                  <a:srgbClr val="002060"/>
                </a:solidFill>
                <a:latin typeface="Arial"/>
                <a:ea typeface="Arial"/>
                <a:cs typeface="Arial"/>
                <a:sym typeface="Arial"/>
              </a:rPr>
              <a:t>:It is the length that the customer used their account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AREA CODE</a:t>
            </a:r>
            <a:r>
              <a:rPr lang="en-IN" sz="1600" b="0" i="0" u="none" strike="noStrike" cap="none">
                <a:solidFill>
                  <a:srgbClr val="002060"/>
                </a:solidFill>
                <a:latin typeface="Arial"/>
                <a:ea typeface="Arial"/>
                <a:cs typeface="Arial"/>
                <a:sym typeface="Arial"/>
              </a:rPr>
              <a:t>: There are 3 unique area code present  </a:t>
            </a:r>
            <a:endParaRPr sz="1600" b="0" i="0" u="none" strike="noStrike" cap="none">
              <a:solidFill>
                <a:srgbClr val="002060"/>
              </a:solidFill>
              <a:latin typeface="Arial"/>
              <a:ea typeface="Arial"/>
              <a:cs typeface="Arial"/>
              <a:sym typeface="Arial"/>
            </a:endParaRPr>
          </a:p>
        </p:txBody>
      </p:sp>
      <p:sp>
        <p:nvSpPr>
          <p:cNvPr id="118" name="Google Shape;118;p19"/>
          <p:cNvSpPr txBox="1"/>
          <p:nvPr/>
        </p:nvSpPr>
        <p:spPr>
          <a:xfrm>
            <a:off x="731250" y="2838225"/>
            <a:ext cx="378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2060"/>
              </a:solidFill>
              <a:latin typeface="Arial"/>
              <a:ea typeface="Arial"/>
              <a:cs typeface="Arial"/>
              <a:sym typeface="Arial"/>
            </a:endParaRPr>
          </a:p>
        </p:txBody>
      </p:sp>
      <p:sp>
        <p:nvSpPr>
          <p:cNvPr id="119" name="Google Shape;119;p19"/>
          <p:cNvSpPr/>
          <p:nvPr/>
        </p:nvSpPr>
        <p:spPr>
          <a:xfrm>
            <a:off x="173500" y="2571750"/>
            <a:ext cx="4176900" cy="1939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IN" sz="1500" b="1" i="0" u="none" strike="noStrike" cap="none">
                <a:solidFill>
                  <a:srgbClr val="002060"/>
                </a:solidFill>
                <a:latin typeface="Montserrat"/>
                <a:ea typeface="Montserrat"/>
                <a:cs typeface="Montserrat"/>
                <a:sym typeface="Montserrat"/>
              </a:rPr>
              <a:t>INTERNATIONAL PLAN &amp; VOICEMAIL PLAN:</a:t>
            </a:r>
            <a:r>
              <a:rPr lang="en-IN" sz="1500" b="0" i="0" u="none" strike="noStrike" cap="none">
                <a:solidFill>
                  <a:srgbClr val="002060"/>
                </a:solidFill>
                <a:latin typeface="Montserrat"/>
                <a:ea typeface="Montserrat"/>
                <a:cs typeface="Montserrat"/>
                <a:sym typeface="Montserrat"/>
              </a:rPr>
              <a:t> </a:t>
            </a:r>
            <a:endParaRPr sz="1500" b="0"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0" i="0" u="none" strike="noStrike" cap="none">
                <a:solidFill>
                  <a:srgbClr val="002060"/>
                </a:solidFill>
                <a:latin typeface="Montserrat"/>
                <a:ea typeface="Montserrat"/>
                <a:cs typeface="Montserrat"/>
                <a:sym typeface="Montserrat"/>
              </a:rPr>
              <a:t>Both column are described as a categorical feature,yes means plan taken no means plan  not taken  </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1" i="0" u="none" strike="noStrike" cap="none">
                <a:solidFill>
                  <a:srgbClr val="002060"/>
                </a:solidFill>
                <a:latin typeface="Montserrat"/>
                <a:ea typeface="Montserrat"/>
                <a:cs typeface="Montserrat"/>
                <a:sym typeface="Montserrat"/>
              </a:rPr>
              <a:t>NO. OF VOICEMAIL MESSAGES:</a:t>
            </a:r>
            <a:r>
              <a:rPr lang="en-IN" sz="1500" b="0" i="0" u="none" strike="noStrike" cap="none">
                <a:solidFill>
                  <a:srgbClr val="002060"/>
                </a:solidFill>
                <a:latin typeface="Montserrat"/>
                <a:ea typeface="Montserrat"/>
                <a:cs typeface="Montserrat"/>
                <a:sym typeface="Montserrat"/>
              </a:rPr>
              <a:t>The number of voicemail make by the voicemail plan taken customer</a:t>
            </a:r>
            <a:endParaRPr sz="1500" b="0" i="0" u="none" strike="noStrike" cap="none">
              <a:solidFill>
                <a:srgbClr val="002060"/>
              </a:solidFill>
              <a:latin typeface="Montserrat"/>
              <a:ea typeface="Montserrat"/>
              <a:cs typeface="Montserrat"/>
              <a:sym typeface="Montserrat"/>
            </a:endParaRPr>
          </a:p>
        </p:txBody>
      </p:sp>
      <p:sp>
        <p:nvSpPr>
          <p:cNvPr id="120" name="Google Shape;120;p19"/>
          <p:cNvSpPr/>
          <p:nvPr/>
        </p:nvSpPr>
        <p:spPr>
          <a:xfrm>
            <a:off x="4449300" y="975300"/>
            <a:ext cx="4437300" cy="168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IN" sz="1300" b="1" i="0" u="none" strike="noStrike" cap="none">
                <a:solidFill>
                  <a:srgbClr val="070652"/>
                </a:solidFill>
                <a:latin typeface="Montserrat"/>
                <a:ea typeface="Montserrat"/>
                <a:cs typeface="Montserrat"/>
                <a:sym typeface="Montserrat"/>
              </a:rPr>
              <a:t>TOTAL (DAY/EVENING/NIGHT/INTERNATIONAL) (MINUTES/CALLS/CHARGES)</a:t>
            </a:r>
            <a:r>
              <a:rPr lang="en-IN" sz="1300" b="0" i="0" u="none" strike="noStrike" cap="none">
                <a:solidFill>
                  <a:srgbClr val="070652"/>
                </a:solidFill>
                <a:latin typeface="Montserrat"/>
                <a:ea typeface="Montserrat"/>
                <a:cs typeface="Montserrat"/>
                <a:sym typeface="Montserrat"/>
              </a:rPr>
              <a:t>:</a:t>
            </a:r>
            <a:endParaRPr sz="13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70652"/>
                </a:solidFill>
                <a:latin typeface="Montserrat"/>
                <a:ea typeface="Montserrat"/>
                <a:cs typeface="Montserrat"/>
                <a:sym typeface="Montserrat"/>
              </a:rPr>
              <a:t>These are total 12 columns, and all are numerical data types.These contain the data of calls, minutes, charges of the customer with respective to the various time of the day and plan.</a:t>
            </a:r>
            <a:endParaRPr sz="1400" b="0" i="0" u="none" strike="noStrike" cap="none">
              <a:solidFill>
                <a:srgbClr val="070652"/>
              </a:solidFill>
              <a:latin typeface="Montserrat"/>
              <a:ea typeface="Montserrat"/>
              <a:cs typeface="Montserrat"/>
              <a:sym typeface="Montserrat"/>
            </a:endParaRPr>
          </a:p>
        </p:txBody>
      </p:sp>
      <p:sp>
        <p:nvSpPr>
          <p:cNvPr id="121" name="Google Shape;121;p19"/>
          <p:cNvSpPr/>
          <p:nvPr/>
        </p:nvSpPr>
        <p:spPr>
          <a:xfrm>
            <a:off x="4449300" y="2776050"/>
            <a:ext cx="4437300" cy="1735200"/>
          </a:xfrm>
          <a:prstGeom prst="roundRect">
            <a:avLst>
              <a:gd name="adj" fmla="val 16667"/>
            </a:avLst>
          </a:prstGeom>
          <a:solidFill>
            <a:srgbClr val="FFFAD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Customer service calls:</a:t>
            </a:r>
            <a:r>
              <a:rPr lang="en-IN" sz="1600" b="0" i="0" u="none" strike="noStrike" cap="none">
                <a:solidFill>
                  <a:srgbClr val="070652"/>
                </a:solidFill>
                <a:latin typeface="Montserrat"/>
                <a:ea typeface="Montserrat"/>
                <a:cs typeface="Montserrat"/>
                <a:sym typeface="Montserrat"/>
              </a:rPr>
              <a:t>It is the number of calls made by the customer to operator service centre</a:t>
            </a:r>
            <a:endParaRPr sz="16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Churn:</a:t>
            </a:r>
            <a:r>
              <a:rPr lang="en-IN" sz="1600" b="0" i="0" u="none" strike="noStrike" cap="none">
                <a:solidFill>
                  <a:srgbClr val="070652"/>
                </a:solidFill>
                <a:latin typeface="Montserrat"/>
                <a:ea typeface="Montserrat"/>
                <a:cs typeface="Montserrat"/>
                <a:sym typeface="Montserrat"/>
              </a:rPr>
              <a:t>it is our target dependent variable having boolean data type of true and false</a:t>
            </a:r>
            <a:endParaRPr sz="1600" b="0" i="0" u="none" strike="noStrike" cap="none">
              <a:solidFill>
                <a:srgbClr val="07065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27" name="Google Shape;127;p20"/>
          <p:cNvSpPr txBox="1"/>
          <p:nvPr/>
        </p:nvSpPr>
        <p:spPr>
          <a:xfrm>
            <a:off x="315310" y="79075"/>
            <a:ext cx="825629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       </a:t>
            </a:r>
            <a:r>
              <a:rPr lang="en-IN" sz="2500" b="1" i="0" u="none" strike="noStrike" cap="none" dirty="0">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8" name="Google Shape;128;p20"/>
          <p:cNvPicPr preferRelativeResize="0"/>
          <p:nvPr/>
        </p:nvPicPr>
        <p:blipFill rotWithShape="1">
          <a:blip r:embed="rId3">
            <a:alphaModFix/>
          </a:blip>
          <a:srcRect/>
          <a:stretch/>
        </p:blipFill>
        <p:spPr>
          <a:xfrm>
            <a:off x="261200" y="1856725"/>
            <a:ext cx="4232475" cy="3071275"/>
          </a:xfrm>
          <a:prstGeom prst="rect">
            <a:avLst/>
          </a:prstGeom>
          <a:noFill/>
          <a:ln>
            <a:noFill/>
          </a:ln>
        </p:spPr>
      </p:pic>
      <p:pic>
        <p:nvPicPr>
          <p:cNvPr id="129" name="Google Shape;129;p20"/>
          <p:cNvPicPr preferRelativeResize="0"/>
          <p:nvPr/>
        </p:nvPicPr>
        <p:blipFill rotWithShape="1">
          <a:blip r:embed="rId4">
            <a:alphaModFix/>
          </a:blip>
          <a:srcRect/>
          <a:stretch/>
        </p:blipFill>
        <p:spPr>
          <a:xfrm>
            <a:off x="4572000" y="1856724"/>
            <a:ext cx="4353575" cy="2887688"/>
          </a:xfrm>
          <a:prstGeom prst="rect">
            <a:avLst/>
          </a:prstGeom>
          <a:noFill/>
          <a:ln>
            <a:noFill/>
          </a:ln>
        </p:spPr>
      </p:pic>
      <p:sp>
        <p:nvSpPr>
          <p:cNvPr id="130" name="Google Shape;130;p20"/>
          <p:cNvSpPr txBox="1"/>
          <p:nvPr/>
        </p:nvSpPr>
        <p:spPr>
          <a:xfrm>
            <a:off x="668100" y="643425"/>
            <a:ext cx="7807800" cy="1293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Below plot on the left side is a donut plot shows the percentage of total churned and not churned customer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And on the right side count plot shows the number of customer churned and not churned</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36" name="Google Shape;136;p21"/>
          <p:cNvSpPr txBox="1"/>
          <p:nvPr/>
        </p:nvSpPr>
        <p:spPr>
          <a:xfrm>
            <a:off x="261200" y="331525"/>
            <a:ext cx="8067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500" b="1" i="0" u="none" strike="noStrike" cap="none">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1"/>
          <p:cNvSpPr txBox="1"/>
          <p:nvPr/>
        </p:nvSpPr>
        <p:spPr>
          <a:xfrm>
            <a:off x="396600" y="1474875"/>
            <a:ext cx="8328900" cy="26166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Total Users number - 3333. </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2850 - Non churn (85.5%)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 483 - Churn (14.5%)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From the above donut plot and count plot, It was found from this analysis that almost 14.5% of customers had churned .</a:t>
            </a:r>
            <a:endParaRPr sz="2400" b="1"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1313</Words>
  <Application>Microsoft Office PowerPoint</Application>
  <PresentationFormat>On-screen Show (16:9)</PresentationFormat>
  <Paragraphs>197</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Times New Roman</vt:lpstr>
      <vt:lpstr>Arial</vt:lpstr>
      <vt:lpstr>Montserrat</vt:lpstr>
      <vt:lpstr>Noto Sans Symbols</vt:lpstr>
      <vt:lpstr>Simple Light</vt:lpstr>
      <vt:lpstr>                     CAPSTONE PROJECT  Telecom Churn Analysis     </vt:lpstr>
      <vt:lpstr>   </vt:lpstr>
      <vt:lpstr>   </vt:lpstr>
      <vt:lpstr>   </vt:lpstr>
      <vt:lpstr>PowerPoint Presentation</vt:lpstr>
      <vt:lpstr>   </vt:lpstr>
      <vt:lpstr>FEATURES DESCRIPTION</vt:lpstr>
      <vt:lpstr>   </vt:lpstr>
      <vt:lpstr>   </vt:lpstr>
      <vt:lpstr>   </vt:lpstr>
      <vt:lpstr>   </vt:lpstr>
      <vt:lpstr>   </vt:lpstr>
      <vt:lpstr>   </vt:lpstr>
      <vt:lpstr>   </vt:lpstr>
      <vt:lpstr>   </vt:lpstr>
      <vt:lpstr>   </vt:lpstr>
      <vt:lpstr>   </vt:lpstr>
      <vt:lpstr>INTERNATIONAL PLAN vs. CHURN </vt:lpstr>
      <vt:lpstr>INTERNATIONAL PLAN vs. CHURN</vt:lpstr>
      <vt:lpstr>   </vt:lpstr>
      <vt:lpstr>CUSTOMER SERVICE CALLS vs. CHURN</vt:lpstr>
      <vt:lpstr>DAY CALL MINUTES &amp; DAY CALL CHARGE  vs. CHURN </vt:lpstr>
      <vt:lpstr>ANALYZING ALL CALLS MINUTES,ALL CALLS, ALL CALLS CHARGE </vt:lpstr>
      <vt:lpstr>ANALYZING ALL CALLS MINUTES,ALL CALLS, ALL CALLS CHARGE </vt:lpstr>
      <vt:lpstr>COMPARISON OF CALL CHARGES PER MINUTE </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Telecom Churn Analysis</dc:title>
  <dc:creator>kavi bharathi</dc:creator>
  <cp:lastModifiedBy>Windows User</cp:lastModifiedBy>
  <cp:revision>3</cp:revision>
  <dcterms:modified xsi:type="dcterms:W3CDTF">2024-05-05T05:39:36Z</dcterms:modified>
</cp:coreProperties>
</file>