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56" r:id="rId4"/>
    <p:sldId id="257" r:id="rId5"/>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E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7419" autoAdjust="0"/>
  </p:normalViewPr>
  <p:slideViewPr>
    <p:cSldViewPr snapToGrid="0">
      <p:cViewPr varScale="1">
        <p:scale>
          <a:sx n="36" d="100"/>
          <a:sy n="36" d="100"/>
        </p:scale>
        <p:origin x="7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05C8C8-F3E2-451E-AB96-36ABD67FEBAF}" type="datetimeFigureOut">
              <a:rPr lang="en-IE" smtClean="0"/>
              <a:t>10/05/2024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247544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C8C8-F3E2-451E-AB96-36ABD67FEBAF}" type="datetimeFigureOut">
              <a:rPr lang="en-IE" smtClean="0"/>
              <a:t>10/05/2024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4955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C8C8-F3E2-451E-AB96-36ABD67FEBAF}" type="datetimeFigureOut">
              <a:rPr lang="en-IE" smtClean="0"/>
              <a:t>10/05/2024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345903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5C8C8-F3E2-451E-AB96-36ABD67FEBAF}" type="datetimeFigureOut">
              <a:rPr lang="en-IE" smtClean="0"/>
              <a:t>10/05/2024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354676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tint val="82000"/>
                  </a:schemeClr>
                </a:solidFill>
              </a:defRPr>
            </a:lvl1pPr>
            <a:lvl2pPr marL="2018355" indent="0">
              <a:buNone/>
              <a:defRPr sz="8829">
                <a:solidFill>
                  <a:schemeClr val="tx1">
                    <a:tint val="82000"/>
                  </a:schemeClr>
                </a:solidFill>
              </a:defRPr>
            </a:lvl2pPr>
            <a:lvl3pPr marL="4036710" indent="0">
              <a:buNone/>
              <a:defRPr sz="7946">
                <a:solidFill>
                  <a:schemeClr val="tx1">
                    <a:tint val="82000"/>
                  </a:schemeClr>
                </a:solidFill>
              </a:defRPr>
            </a:lvl3pPr>
            <a:lvl4pPr marL="6055065" indent="0">
              <a:buNone/>
              <a:defRPr sz="7063">
                <a:solidFill>
                  <a:schemeClr val="tx1">
                    <a:tint val="82000"/>
                  </a:schemeClr>
                </a:solidFill>
              </a:defRPr>
            </a:lvl4pPr>
            <a:lvl5pPr marL="8073420" indent="0">
              <a:buNone/>
              <a:defRPr sz="7063">
                <a:solidFill>
                  <a:schemeClr val="tx1">
                    <a:tint val="82000"/>
                  </a:schemeClr>
                </a:solidFill>
              </a:defRPr>
            </a:lvl5pPr>
            <a:lvl6pPr marL="10091776" indent="0">
              <a:buNone/>
              <a:defRPr sz="7063">
                <a:solidFill>
                  <a:schemeClr val="tx1">
                    <a:tint val="82000"/>
                  </a:schemeClr>
                </a:solidFill>
              </a:defRPr>
            </a:lvl6pPr>
            <a:lvl7pPr marL="12110131" indent="0">
              <a:buNone/>
              <a:defRPr sz="7063">
                <a:solidFill>
                  <a:schemeClr val="tx1">
                    <a:tint val="82000"/>
                  </a:schemeClr>
                </a:solidFill>
              </a:defRPr>
            </a:lvl7pPr>
            <a:lvl8pPr marL="14128486" indent="0">
              <a:buNone/>
              <a:defRPr sz="7063">
                <a:solidFill>
                  <a:schemeClr val="tx1">
                    <a:tint val="82000"/>
                  </a:schemeClr>
                </a:solidFill>
              </a:defRPr>
            </a:lvl8pPr>
            <a:lvl9pPr marL="16146841" indent="0">
              <a:buNone/>
              <a:defRPr sz="706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05C8C8-F3E2-451E-AB96-36ABD67FEBAF}" type="datetimeFigureOut">
              <a:rPr lang="en-IE" smtClean="0"/>
              <a:t>10/05/2024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401949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05C8C8-F3E2-451E-AB96-36ABD67FEBAF}" type="datetimeFigureOut">
              <a:rPr lang="en-IE" smtClean="0"/>
              <a:t>10/05/2024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173175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05C8C8-F3E2-451E-AB96-36ABD67FEBAF}" type="datetimeFigureOut">
              <a:rPr lang="en-IE" smtClean="0"/>
              <a:t>10/05/2024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89131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05C8C8-F3E2-451E-AB96-36ABD67FEBAF}" type="datetimeFigureOut">
              <a:rPr lang="en-IE" smtClean="0"/>
              <a:t>10/05/2024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203910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5C8C8-F3E2-451E-AB96-36ABD67FEBAF}" type="datetimeFigureOut">
              <a:rPr lang="en-IE" smtClean="0"/>
              <a:t>10/05/2024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180756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0C05C8C8-F3E2-451E-AB96-36ABD67FEBAF}" type="datetimeFigureOut">
              <a:rPr lang="en-IE" smtClean="0"/>
              <a:t>10/05/2024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415088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0C05C8C8-F3E2-451E-AB96-36ABD67FEBAF}" type="datetimeFigureOut">
              <a:rPr lang="en-IE" smtClean="0"/>
              <a:t>10/05/2024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5E5A643-5A08-4419-A4E0-4F2497A054E3}" type="slidenum">
              <a:rPr lang="en-IE" smtClean="0"/>
              <a:t>‹#›</a:t>
            </a:fld>
            <a:endParaRPr lang="en-IE"/>
          </a:p>
        </p:txBody>
      </p:sp>
    </p:spTree>
    <p:extLst>
      <p:ext uri="{BB962C8B-B14F-4D97-AF65-F5344CB8AC3E}">
        <p14:creationId xmlns:p14="http://schemas.microsoft.com/office/powerpoint/2010/main" val="231076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82000"/>
                  </a:schemeClr>
                </a:solidFill>
              </a:defRPr>
            </a:lvl1pPr>
          </a:lstStyle>
          <a:p>
            <a:fld id="{0C05C8C8-F3E2-451E-AB96-36ABD67FEBAF}" type="datetimeFigureOut">
              <a:rPr lang="en-IE" smtClean="0"/>
              <a:t>10/05/2024</a:t>
            </a:fld>
            <a:endParaRPr lang="en-I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82000"/>
                  </a:schemeClr>
                </a:solidFill>
              </a:defRPr>
            </a:lvl1pPr>
          </a:lstStyle>
          <a:p>
            <a:fld id="{45E5A643-5A08-4419-A4E0-4F2497A054E3}" type="slidenum">
              <a:rPr lang="en-IE" smtClean="0"/>
              <a:t>‹#›</a:t>
            </a:fld>
            <a:endParaRPr lang="en-IE"/>
          </a:p>
        </p:txBody>
      </p:sp>
    </p:spTree>
    <p:extLst>
      <p:ext uri="{BB962C8B-B14F-4D97-AF65-F5344CB8AC3E}">
        <p14:creationId xmlns:p14="http://schemas.microsoft.com/office/powerpoint/2010/main" val="1118134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kaggle.com/datasets/davidcariboo/player-scores/versions/284"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hyperlink" Target="https://www.kaggle.com/datasets/davidcariboo/player-scores/versions/284" TargetMode="External"/><Relationship Id="rId5" Type="http://schemas.openxmlformats.org/officeDocument/2006/relationships/image" Target="../media/image3.png"/><Relationship Id="rId15" Type="http://schemas.microsoft.com/office/2007/relationships/hdphoto" Target="../media/hdphoto4.wdp"/><Relationship Id="rId10" Type="http://schemas.openxmlformats.org/officeDocument/2006/relationships/image" Target="../media/image8.png"/><Relationship Id="rId19"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3.wdp"/><Relationship Id="rId5" Type="http://schemas.openxmlformats.org/officeDocument/2006/relationships/image" Target="../media/image3.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4" name="Picture 23" descr="A football field with white lines&#10;&#10;Description automatically generated">
            <a:extLst>
              <a:ext uri="{FF2B5EF4-FFF2-40B4-BE49-F238E27FC236}">
                <a16:creationId xmlns:a16="http://schemas.microsoft.com/office/drawing/2014/main" id="{DADC9506-4CEB-A1A1-DD25-557C2B002256}"/>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95836" r="2686" b="28"/>
          <a:stretch/>
        </p:blipFill>
        <p:spPr>
          <a:xfrm>
            <a:off x="-409" y="0"/>
            <a:ext cx="42804171" cy="3280948"/>
          </a:xfrm>
          <a:prstGeom prst="rect">
            <a:avLst/>
          </a:prstGeom>
        </p:spPr>
      </p:pic>
      <p:pic>
        <p:nvPicPr>
          <p:cNvPr id="18" name="Picture 17" descr="A football field with white lines&#10;&#10;Description automatically generated">
            <a:extLst>
              <a:ext uri="{FF2B5EF4-FFF2-40B4-BE49-F238E27FC236}">
                <a16:creationId xmlns:a16="http://schemas.microsoft.com/office/drawing/2014/main" id="{AFE6FD68-51FC-6A35-9CDC-E254F966F5F4}"/>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3226" r="2686" b="28"/>
          <a:stretch/>
        </p:blipFill>
        <p:spPr>
          <a:xfrm>
            <a:off x="-408" y="3280947"/>
            <a:ext cx="42804171" cy="25746389"/>
          </a:xfrm>
          <a:prstGeom prst="rect">
            <a:avLst/>
          </a:prstGeom>
        </p:spPr>
      </p:pic>
      <p:sp>
        <p:nvSpPr>
          <p:cNvPr id="21" name="Google Shape;58;p13">
            <a:extLst>
              <a:ext uri="{FF2B5EF4-FFF2-40B4-BE49-F238E27FC236}">
                <a16:creationId xmlns:a16="http://schemas.microsoft.com/office/drawing/2014/main" id="{433F6F88-0DB7-CA12-47C3-08C6E5940781}"/>
              </a:ext>
            </a:extLst>
          </p:cNvPr>
          <p:cNvSpPr/>
          <p:nvPr/>
        </p:nvSpPr>
        <p:spPr>
          <a:xfrm>
            <a:off x="700392" y="3901153"/>
            <a:ext cx="13789664"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4" descr="A football field with white lines&#10;&#10;Description automatically generated">
            <a:extLst>
              <a:ext uri="{FF2B5EF4-FFF2-40B4-BE49-F238E27FC236}">
                <a16:creationId xmlns:a16="http://schemas.microsoft.com/office/drawing/2014/main" id="{6E34D72E-A336-CA7C-D6F2-75C2FE1896C8}"/>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95836" r="2686" b="28"/>
          <a:stretch/>
        </p:blipFill>
        <p:spPr>
          <a:xfrm>
            <a:off x="0" y="28282485"/>
            <a:ext cx="42804171" cy="1992727"/>
          </a:xfrm>
          <a:prstGeom prst="rect">
            <a:avLst/>
          </a:prstGeom>
        </p:spPr>
      </p:pic>
      <p:sp>
        <p:nvSpPr>
          <p:cNvPr id="32" name="Google Shape;56;p13">
            <a:extLst>
              <a:ext uri="{FF2B5EF4-FFF2-40B4-BE49-F238E27FC236}">
                <a16:creationId xmlns:a16="http://schemas.microsoft.com/office/drawing/2014/main" id="{8C0A5E85-5437-7A51-0EA3-42F6F71D76B3}"/>
              </a:ext>
            </a:extLst>
          </p:cNvPr>
          <p:cNvSpPr/>
          <p:nvPr/>
        </p:nvSpPr>
        <p:spPr>
          <a:xfrm>
            <a:off x="369651" y="28160328"/>
            <a:ext cx="42179132" cy="1703587"/>
          </a:xfrm>
          <a:prstGeom prst="rect">
            <a:avLst/>
          </a:prstGeom>
          <a:solidFill>
            <a:srgbClr val="FFFFFF">
              <a:alpha val="9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p13">
            <a:extLst>
              <a:ext uri="{FF2B5EF4-FFF2-40B4-BE49-F238E27FC236}">
                <a16:creationId xmlns:a16="http://schemas.microsoft.com/office/drawing/2014/main" id="{228A99CE-3568-28D2-FE85-F6D3E64E644B}"/>
              </a:ext>
            </a:extLst>
          </p:cNvPr>
          <p:cNvSpPr/>
          <p:nvPr/>
        </p:nvSpPr>
        <p:spPr>
          <a:xfrm>
            <a:off x="14765675" y="3901153"/>
            <a:ext cx="13519115"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8;p13">
            <a:extLst>
              <a:ext uri="{FF2B5EF4-FFF2-40B4-BE49-F238E27FC236}">
                <a16:creationId xmlns:a16="http://schemas.microsoft.com/office/drawing/2014/main" id="{4BD3FD3C-2102-F367-B50F-ED8D7A64F6FA}"/>
              </a:ext>
            </a:extLst>
          </p:cNvPr>
          <p:cNvSpPr/>
          <p:nvPr/>
        </p:nvSpPr>
        <p:spPr>
          <a:xfrm>
            <a:off x="28560410" y="3901153"/>
            <a:ext cx="13696544"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Imagen 6">
            <a:extLst>
              <a:ext uri="{FF2B5EF4-FFF2-40B4-BE49-F238E27FC236}">
                <a16:creationId xmlns:a16="http://schemas.microsoft.com/office/drawing/2014/main" id="{1484EFE3-D3E4-7F8C-0EDD-22229B75E364}"/>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7000"/>
                    </a14:imgEffect>
                  </a14:imgLayer>
                </a14:imgProps>
              </a:ext>
            </a:extLst>
          </a:blip>
          <a:srcRect l="8832" t="19974" r="11128" b="20985"/>
          <a:stretch/>
        </p:blipFill>
        <p:spPr>
          <a:xfrm>
            <a:off x="627820" y="809852"/>
            <a:ext cx="7927294" cy="2059798"/>
          </a:xfrm>
          <a:prstGeom prst="rect">
            <a:avLst/>
          </a:prstGeom>
        </p:spPr>
      </p:pic>
      <p:sp>
        <p:nvSpPr>
          <p:cNvPr id="37" name="Google Shape;60;p13">
            <a:extLst>
              <a:ext uri="{FF2B5EF4-FFF2-40B4-BE49-F238E27FC236}">
                <a16:creationId xmlns:a16="http://schemas.microsoft.com/office/drawing/2014/main" id="{AF76AA71-0721-6E60-0F84-C32F8D8DFD9D}"/>
              </a:ext>
            </a:extLst>
          </p:cNvPr>
          <p:cNvSpPr txBox="1"/>
          <p:nvPr/>
        </p:nvSpPr>
        <p:spPr>
          <a:xfrm>
            <a:off x="5456937" y="432436"/>
            <a:ext cx="32217964" cy="2848511"/>
          </a:xfrm>
          <a:prstGeom prst="rect">
            <a:avLst/>
          </a:prstGeom>
          <a:noFill/>
          <a:ln>
            <a:noFill/>
          </a:ln>
        </p:spPr>
        <p:txBody>
          <a:bodyPr spcFirstLastPara="1" wrap="square" lIns="91425" tIns="91425" rIns="91425" bIns="91425" anchor="t" anchorCtr="0">
            <a:noAutofit/>
          </a:bodyPr>
          <a:lstStyle/>
          <a:p>
            <a:pPr algn="ctr" rtl="0">
              <a:spcBef>
                <a:spcPts val="2000"/>
              </a:spcBef>
              <a:spcAft>
                <a:spcPts val="600"/>
              </a:spcAft>
            </a:pPr>
            <a:r>
              <a:rPr lang="en-GB" sz="7200" i="0" u="none" strike="noStrike" dirty="0">
                <a:solidFill>
                  <a:schemeClr val="bg1"/>
                </a:solidFill>
                <a:effectLst/>
                <a:latin typeface="Oswald" panose="00000500000000000000" pitchFamily="2" charset="0"/>
              </a:rPr>
              <a:t>Leveraging Machine Learning and Data Science for Competitive Advantage:</a:t>
            </a:r>
            <a:br>
              <a:rPr lang="en-GB" sz="7200" dirty="0">
                <a:solidFill>
                  <a:schemeClr val="bg1"/>
                </a:solidFill>
                <a:effectLst/>
                <a:latin typeface="Oswald" panose="00000500000000000000" pitchFamily="2" charset="0"/>
              </a:rPr>
            </a:br>
            <a:r>
              <a:rPr lang="en-GB" sz="7200" i="0" u="none" strike="noStrike" dirty="0">
                <a:solidFill>
                  <a:schemeClr val="bg1"/>
                </a:solidFill>
                <a:effectLst/>
                <a:latin typeface="Oswald" panose="00000500000000000000" pitchFamily="2" charset="0"/>
              </a:rPr>
              <a:t>Estimating Football Player Market Values</a:t>
            </a:r>
            <a:endParaRPr lang="en-GB" sz="7200" dirty="0">
              <a:solidFill>
                <a:schemeClr val="bg1"/>
              </a:solidFill>
              <a:effectLst/>
              <a:latin typeface="Oswald" panose="00000500000000000000" pitchFamily="2" charset="0"/>
            </a:endParaRPr>
          </a:p>
          <a:p>
            <a:br>
              <a:rPr lang="en-GB" sz="6600" dirty="0">
                <a:latin typeface="Oswald" panose="00000500000000000000" pitchFamily="2" charset="0"/>
              </a:rPr>
            </a:br>
            <a:endParaRPr lang="en-US" sz="6600" dirty="0">
              <a:solidFill>
                <a:srgbClr val="FFFFFF"/>
              </a:solidFill>
              <a:latin typeface="Oswald" panose="00000500000000000000" pitchFamily="2" charset="0"/>
              <a:ea typeface="Oswald"/>
              <a:cs typeface="Oswald"/>
            </a:endParaRPr>
          </a:p>
        </p:txBody>
      </p:sp>
      <p:sp>
        <p:nvSpPr>
          <p:cNvPr id="38" name="Google Shape;61;p13">
            <a:extLst>
              <a:ext uri="{FF2B5EF4-FFF2-40B4-BE49-F238E27FC236}">
                <a16:creationId xmlns:a16="http://schemas.microsoft.com/office/drawing/2014/main" id="{995E9707-21EB-F5CF-A58E-04E7A241459A}"/>
              </a:ext>
            </a:extLst>
          </p:cNvPr>
          <p:cNvSpPr txBox="1"/>
          <p:nvPr/>
        </p:nvSpPr>
        <p:spPr>
          <a:xfrm>
            <a:off x="25631679" y="2811328"/>
            <a:ext cx="8980842" cy="1511923"/>
          </a:xfrm>
          <a:prstGeom prst="rect">
            <a:avLst/>
          </a:prstGeom>
          <a:noFill/>
          <a:ln>
            <a:noFill/>
          </a:ln>
        </p:spPr>
        <p:txBody>
          <a:bodyPr spcFirstLastPara="1" wrap="square" lIns="91425" tIns="91425" rIns="91425" bIns="91425" anchor="t" anchorCtr="0">
            <a:noAutofit/>
          </a:bodyPr>
          <a:lstStyle/>
          <a:p>
            <a:pPr>
              <a:lnSpc>
                <a:spcPct val="115000"/>
              </a:lnSpc>
            </a:pPr>
            <a:r>
              <a:rPr lang="en" sz="3600" dirty="0">
                <a:latin typeface="Droid Serif"/>
                <a:ea typeface="Droid Serif"/>
                <a:cs typeface="Droid Serif"/>
                <a:sym typeface="Droid Serif"/>
              </a:rPr>
              <a:t>Author:  </a:t>
            </a:r>
            <a:r>
              <a:rPr lang="en" sz="3600" dirty="0">
                <a:solidFill>
                  <a:srgbClr val="F3BE29"/>
                </a:solidFill>
                <a:latin typeface="Droid Serif"/>
                <a:ea typeface="Droid Serif"/>
                <a:cs typeface="Droid Serif"/>
                <a:sym typeface="Droid Serif"/>
              </a:rPr>
              <a:t>Kavi Patak     </a:t>
            </a:r>
            <a:r>
              <a:rPr lang="en" sz="3600" dirty="0">
                <a:latin typeface="Droid Serif"/>
                <a:ea typeface="Droid Serif"/>
                <a:cs typeface="Droid Serif"/>
                <a:sym typeface="Droid Serif"/>
              </a:rPr>
              <a:t>Lecturer:  </a:t>
            </a:r>
            <a:r>
              <a:rPr lang="en" sz="3600" dirty="0">
                <a:solidFill>
                  <a:srgbClr val="F3BE29"/>
                </a:solidFill>
                <a:latin typeface="Droid Serif"/>
                <a:ea typeface="Droid Serif"/>
                <a:cs typeface="Droid Serif"/>
                <a:sym typeface="Droid Serif"/>
              </a:rPr>
              <a:t>James Garza</a:t>
            </a:r>
          </a:p>
          <a:p>
            <a:pPr>
              <a:lnSpc>
                <a:spcPct val="115000"/>
              </a:lnSpc>
            </a:pPr>
            <a:endParaRPr lang="en-IE" sz="5000" dirty="0">
              <a:solidFill>
                <a:srgbClr val="F3BE29"/>
              </a:solidFill>
              <a:latin typeface="Droid Serif"/>
              <a:ea typeface="Droid Serif"/>
              <a:cs typeface="Droid Serif"/>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Clr>
                <a:srgbClr val="000000"/>
              </a:buClr>
              <a:buSzPts val="1100"/>
              <a:buFont typeface="Arial"/>
              <a:buNone/>
            </a:pPr>
            <a:endParaRPr sz="9600" dirty="0">
              <a:latin typeface="Oswald"/>
              <a:ea typeface="Oswald"/>
              <a:cs typeface="Oswald"/>
              <a:sym typeface="Oswald"/>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None/>
            </a:pPr>
            <a:endParaRPr sz="9600" dirty="0">
              <a:latin typeface="Oswald"/>
              <a:ea typeface="Oswald"/>
              <a:cs typeface="Oswald"/>
              <a:sym typeface="Oswald"/>
            </a:endParaRPr>
          </a:p>
        </p:txBody>
      </p:sp>
      <p:pic>
        <p:nvPicPr>
          <p:cNvPr id="41" name="Picture 40" descr="A graph of a football ball and a bag of money&#10;&#10;Description automatically generated">
            <a:extLst>
              <a:ext uri="{FF2B5EF4-FFF2-40B4-BE49-F238E27FC236}">
                <a16:creationId xmlns:a16="http://schemas.microsoft.com/office/drawing/2014/main" id="{1205CCA1-C2F7-9E38-A223-994CE167E034}"/>
              </a:ext>
            </a:extLst>
          </p:cNvPr>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t="13030" b="13510"/>
          <a:stretch/>
        </p:blipFill>
        <p:spPr>
          <a:xfrm>
            <a:off x="35159330" y="326987"/>
            <a:ext cx="7097624" cy="3147434"/>
          </a:xfrm>
          <a:prstGeom prst="rect">
            <a:avLst/>
          </a:prstGeom>
        </p:spPr>
      </p:pic>
      <p:sp>
        <p:nvSpPr>
          <p:cNvPr id="43" name="Google Shape;56;p13">
            <a:extLst>
              <a:ext uri="{FF2B5EF4-FFF2-40B4-BE49-F238E27FC236}">
                <a16:creationId xmlns:a16="http://schemas.microsoft.com/office/drawing/2014/main" id="{3397235E-98AD-E2A2-BC73-F4E244588594}"/>
              </a:ext>
            </a:extLst>
          </p:cNvPr>
          <p:cNvSpPr/>
          <p:nvPr/>
        </p:nvSpPr>
        <p:spPr>
          <a:xfrm>
            <a:off x="35159330" y="3474422"/>
            <a:ext cx="7097624" cy="432435"/>
          </a:xfrm>
          <a:prstGeom prst="rect">
            <a:avLst/>
          </a:prstGeom>
          <a:solidFill>
            <a:srgbClr val="FFFFFF">
              <a:alpha val="9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44" descr="A black and white image of a football ball&#10;&#10;Description automatically generated">
            <a:extLst>
              <a:ext uri="{FF2B5EF4-FFF2-40B4-BE49-F238E27FC236}">
                <a16:creationId xmlns:a16="http://schemas.microsoft.com/office/drawing/2014/main" id="{2B1723DE-CF16-B2C9-AF40-2526BD9109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40474" y="8475631"/>
            <a:ext cx="2910083" cy="2570570"/>
          </a:xfrm>
          <a:prstGeom prst="rect">
            <a:avLst/>
          </a:prstGeom>
        </p:spPr>
      </p:pic>
      <p:cxnSp>
        <p:nvCxnSpPr>
          <p:cNvPr id="49" name="Straight Connector 48">
            <a:extLst>
              <a:ext uri="{FF2B5EF4-FFF2-40B4-BE49-F238E27FC236}">
                <a16:creationId xmlns:a16="http://schemas.microsoft.com/office/drawing/2014/main" id="{5F311EC4-7A26-5250-6934-9034204F8200}"/>
              </a:ext>
            </a:extLst>
          </p:cNvPr>
          <p:cNvCxnSpPr>
            <a:cxnSpLocks/>
          </p:cNvCxnSpPr>
          <p:nvPr/>
        </p:nvCxnSpPr>
        <p:spPr>
          <a:xfrm>
            <a:off x="161586" y="30111720"/>
            <a:ext cx="42480590" cy="0"/>
          </a:xfrm>
          <a:prstGeom prst="line">
            <a:avLst/>
          </a:prstGeom>
          <a:ln w="44450">
            <a:solidFill>
              <a:srgbClr val="F3BE29"/>
            </a:solidFill>
          </a:ln>
        </p:spPr>
        <p:style>
          <a:lnRef idx="2">
            <a:schemeClr val="accent2"/>
          </a:lnRef>
          <a:fillRef idx="0">
            <a:schemeClr val="accent2"/>
          </a:fillRef>
          <a:effectRef idx="1">
            <a:schemeClr val="accent2"/>
          </a:effectRef>
          <a:fontRef idx="minor">
            <a:schemeClr val="tx1"/>
          </a:fontRef>
        </p:style>
      </p:cxnSp>
      <p:sp>
        <p:nvSpPr>
          <p:cNvPr id="57" name="TextBox 56">
            <a:extLst>
              <a:ext uri="{FF2B5EF4-FFF2-40B4-BE49-F238E27FC236}">
                <a16:creationId xmlns:a16="http://schemas.microsoft.com/office/drawing/2014/main" id="{BC4DBBDA-8120-50A4-A2E1-D1E6AFCE5D7F}"/>
              </a:ext>
            </a:extLst>
          </p:cNvPr>
          <p:cNvSpPr txBox="1"/>
          <p:nvPr/>
        </p:nvSpPr>
        <p:spPr>
          <a:xfrm>
            <a:off x="1044790" y="5111554"/>
            <a:ext cx="13252133" cy="1938992"/>
          </a:xfrm>
          <a:prstGeom prst="rect">
            <a:avLst/>
          </a:prstGeom>
          <a:noFill/>
        </p:spPr>
        <p:txBody>
          <a:bodyPr wrap="square" rtlCol="0">
            <a:spAutoFit/>
          </a:bodyPr>
          <a:lstStyle/>
          <a:p>
            <a:r>
              <a:rPr lang="en-GB" sz="24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400" dirty="0">
              <a:latin typeface="Droid Serif"/>
            </a:endParaRPr>
          </a:p>
        </p:txBody>
      </p:sp>
      <p:sp>
        <p:nvSpPr>
          <p:cNvPr id="58" name="Google Shape;63;p13">
            <a:extLst>
              <a:ext uri="{FF2B5EF4-FFF2-40B4-BE49-F238E27FC236}">
                <a16:creationId xmlns:a16="http://schemas.microsoft.com/office/drawing/2014/main" id="{1DF1977E-A4A1-7041-6399-D9691C97FDDB}"/>
              </a:ext>
            </a:extLst>
          </p:cNvPr>
          <p:cNvSpPr txBox="1"/>
          <p:nvPr/>
        </p:nvSpPr>
        <p:spPr>
          <a:xfrm>
            <a:off x="1044790" y="4068826"/>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6000" dirty="0">
                <a:solidFill>
                  <a:schemeClr val="tx1"/>
                </a:solidFill>
                <a:latin typeface="Oswald"/>
                <a:ea typeface="Oswald"/>
                <a:cs typeface="Oswald"/>
                <a:sym typeface="Oswald"/>
              </a:rPr>
              <a:t>Introduction</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1026" name="Picture 2">
            <a:extLst>
              <a:ext uri="{FF2B5EF4-FFF2-40B4-BE49-F238E27FC236}">
                <a16:creationId xmlns:a16="http://schemas.microsoft.com/office/drawing/2014/main" id="{3EBEF8E5-E555-C9F8-CD9B-F42C78613CF1}"/>
              </a:ext>
            </a:extLst>
          </p:cNvPr>
          <p:cNvPicPr>
            <a:picLocks noChangeAspect="1" noChangeArrowheads="1"/>
          </p:cNvPicPr>
          <p:nvPr/>
        </p:nvPicPr>
        <p:blipFill>
          <a:blip r:embed="rId8">
            <a:alphaModFix amt="89000"/>
            <a:extLst>
              <a:ext uri="{28A0092B-C50C-407E-A947-70E740481C1C}">
                <a14:useLocalDpi xmlns:a14="http://schemas.microsoft.com/office/drawing/2010/main" val="0"/>
              </a:ext>
            </a:extLst>
          </a:blip>
          <a:srcRect/>
          <a:stretch>
            <a:fillRect/>
          </a:stretch>
        </p:blipFill>
        <p:spPr bwMode="auto">
          <a:xfrm>
            <a:off x="14843010" y="5230002"/>
            <a:ext cx="7362912" cy="39703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0E7FF6-9E77-598A-E291-B2DA9AAC1F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60199" y="5207190"/>
            <a:ext cx="5611481" cy="39728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DB66BD2-C883-2FB4-AB2F-30795CEB5BEB}"/>
              </a:ext>
            </a:extLst>
          </p:cNvPr>
          <p:cNvPicPr>
            <a:picLocks noChangeAspect="1" noChangeArrowheads="1"/>
          </p:cNvPicPr>
          <p:nvPr/>
        </p:nvPicPr>
        <p:blipFill>
          <a:blip r:embed="rId10">
            <a:duotone>
              <a:schemeClr val="accent6">
                <a:shade val="45000"/>
                <a:satMod val="135000"/>
              </a:schemeClr>
              <a:prstClr val="white"/>
            </a:duotone>
            <a:alphaModFix amt="90000"/>
            <a:extLst>
              <a:ext uri="{BEBA8EAE-BF5A-486C-A8C5-ECC9F3942E4B}">
                <a14:imgProps xmlns:a14="http://schemas.microsoft.com/office/drawing/2010/main">
                  <a14:imgLayer r:embed="rId11">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634576" y="14712672"/>
            <a:ext cx="8584290" cy="4074852"/>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
        <p:nvSpPr>
          <p:cNvPr id="61" name="Google Shape;63;p13">
            <a:extLst>
              <a:ext uri="{FF2B5EF4-FFF2-40B4-BE49-F238E27FC236}">
                <a16:creationId xmlns:a16="http://schemas.microsoft.com/office/drawing/2014/main" id="{A5243D62-58FF-A0A7-B700-A8B702A13C47}"/>
              </a:ext>
            </a:extLst>
          </p:cNvPr>
          <p:cNvSpPr txBox="1"/>
          <p:nvPr/>
        </p:nvSpPr>
        <p:spPr>
          <a:xfrm>
            <a:off x="1044789" y="7238351"/>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E" sz="6000" dirty="0">
                <a:solidFill>
                  <a:schemeClr val="tx1"/>
                </a:solidFill>
                <a:latin typeface="Oswald"/>
                <a:ea typeface="Oswald"/>
                <a:cs typeface="Oswald"/>
                <a:sym typeface="Oswald"/>
              </a:rPr>
              <a:t>The Process…</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1025" name="Picture 1024">
            <a:extLst>
              <a:ext uri="{FF2B5EF4-FFF2-40B4-BE49-F238E27FC236}">
                <a16:creationId xmlns:a16="http://schemas.microsoft.com/office/drawing/2014/main" id="{D8FD0304-4795-B638-388C-AEEECD48D8DF}"/>
              </a:ext>
            </a:extLst>
          </p:cNvPr>
          <p:cNvPicPr>
            <a:picLocks noChangeAspect="1"/>
          </p:cNvPicPr>
          <p:nvPr/>
        </p:nvPicPr>
        <p:blipFill>
          <a:blip r:embed="rId12">
            <a:alphaModFix amt="90000"/>
          </a:blip>
          <a:stretch>
            <a:fillRect/>
          </a:stretch>
        </p:blipFill>
        <p:spPr>
          <a:xfrm>
            <a:off x="8134801" y="6758900"/>
            <a:ext cx="6321430" cy="5953248"/>
          </a:xfrm>
          <a:prstGeom prst="rect">
            <a:avLst/>
          </a:prstGeom>
          <a:effectLst>
            <a:softEdge rad="177800"/>
          </a:effectLst>
        </p:spPr>
      </p:pic>
      <p:sp>
        <p:nvSpPr>
          <p:cNvPr id="1031" name="Google Shape;69;p13">
            <a:extLst>
              <a:ext uri="{FF2B5EF4-FFF2-40B4-BE49-F238E27FC236}">
                <a16:creationId xmlns:a16="http://schemas.microsoft.com/office/drawing/2014/main" id="{E0E63455-30C3-D345-B9B1-D72E7F8103BF}"/>
              </a:ext>
            </a:extLst>
          </p:cNvPr>
          <p:cNvSpPr txBox="1"/>
          <p:nvPr/>
        </p:nvSpPr>
        <p:spPr>
          <a:xfrm>
            <a:off x="6129966" y="12712368"/>
            <a:ext cx="4364661" cy="618159"/>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Data Understanding</a:t>
            </a:r>
            <a:r>
              <a:rPr lang="en-GB" sz="3200" dirty="0">
                <a:latin typeface="Droid Serif"/>
                <a:sym typeface="Droid Serif"/>
              </a:rPr>
              <a:t>  </a:t>
            </a:r>
          </a:p>
          <a:p>
            <a:endParaRPr lang="en-GB" sz="2400" dirty="0">
              <a:solidFill>
                <a:schemeClr val="bg2">
                  <a:lumMod val="75000"/>
                </a:schemeClr>
              </a:solidFill>
              <a:latin typeface="Droid Serif"/>
            </a:endParaRPr>
          </a:p>
        </p:txBody>
      </p:sp>
      <p:sp>
        <p:nvSpPr>
          <p:cNvPr id="1033" name="Google Shape;69;p13">
            <a:extLst>
              <a:ext uri="{FF2B5EF4-FFF2-40B4-BE49-F238E27FC236}">
                <a16:creationId xmlns:a16="http://schemas.microsoft.com/office/drawing/2014/main" id="{7C424492-41F3-29DF-7701-AFBD5956169A}"/>
              </a:ext>
            </a:extLst>
          </p:cNvPr>
          <p:cNvSpPr txBox="1"/>
          <p:nvPr/>
        </p:nvSpPr>
        <p:spPr>
          <a:xfrm>
            <a:off x="1053346" y="8307770"/>
            <a:ext cx="5462211" cy="624804"/>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Business Understanding</a:t>
            </a:r>
            <a:r>
              <a:rPr lang="en-GB" sz="3200" dirty="0">
                <a:latin typeface="Droid Serif"/>
                <a:sym typeface="Droid Serif"/>
              </a:rPr>
              <a:t>  </a:t>
            </a:r>
          </a:p>
          <a:p>
            <a:endParaRPr lang="en-GB" sz="2400" dirty="0">
              <a:solidFill>
                <a:schemeClr val="bg2">
                  <a:lumMod val="75000"/>
                </a:schemeClr>
              </a:solidFill>
              <a:latin typeface="Droid Serif"/>
            </a:endParaRPr>
          </a:p>
        </p:txBody>
      </p:sp>
      <p:sp>
        <p:nvSpPr>
          <p:cNvPr id="1036" name="TextBox 1035">
            <a:extLst>
              <a:ext uri="{FF2B5EF4-FFF2-40B4-BE49-F238E27FC236}">
                <a16:creationId xmlns:a16="http://schemas.microsoft.com/office/drawing/2014/main" id="{AAC6F54D-C300-4989-DE8F-2B2C023E114A}"/>
              </a:ext>
            </a:extLst>
          </p:cNvPr>
          <p:cNvSpPr txBox="1"/>
          <p:nvPr/>
        </p:nvSpPr>
        <p:spPr>
          <a:xfrm>
            <a:off x="7084193" y="20036909"/>
            <a:ext cx="4877475" cy="523220"/>
          </a:xfrm>
          <a:prstGeom prst="rect">
            <a:avLst/>
          </a:prstGeom>
          <a:noFill/>
        </p:spPr>
        <p:txBody>
          <a:bodyPr wrap="square" rtlCol="0">
            <a:spAutoFit/>
          </a:bodyPr>
          <a:lstStyle/>
          <a:p>
            <a:r>
              <a:rPr lang="en-GB" sz="2800" b="0" i="0" u="none" strike="noStrike" dirty="0">
                <a:solidFill>
                  <a:srgbClr val="000000"/>
                </a:solidFill>
                <a:effectLst/>
                <a:latin typeface="Droid Serif"/>
              </a:rPr>
              <a:t>The Combined</a:t>
            </a:r>
            <a:endParaRPr lang="en-IE" sz="2800" dirty="0">
              <a:latin typeface="Droid Serif"/>
            </a:endParaRPr>
          </a:p>
        </p:txBody>
      </p:sp>
      <p:sp>
        <p:nvSpPr>
          <p:cNvPr id="1037" name="TextBox 1036">
            <a:extLst>
              <a:ext uri="{FF2B5EF4-FFF2-40B4-BE49-F238E27FC236}">
                <a16:creationId xmlns:a16="http://schemas.microsoft.com/office/drawing/2014/main" id="{1B1F3089-DE79-4FCB-EFDC-57F88E8B8634}"/>
              </a:ext>
            </a:extLst>
          </p:cNvPr>
          <p:cNvSpPr txBox="1"/>
          <p:nvPr/>
        </p:nvSpPr>
        <p:spPr>
          <a:xfrm>
            <a:off x="972266" y="14158039"/>
            <a:ext cx="14489024" cy="1200329"/>
          </a:xfrm>
          <a:prstGeom prst="rect">
            <a:avLst/>
          </a:prstGeom>
          <a:noFill/>
        </p:spPr>
        <p:txBody>
          <a:bodyPr wrap="square" rtlCol="0">
            <a:spAutoFit/>
          </a:bodyPr>
          <a:lstStyle/>
          <a:p>
            <a:pPr marL="457200" indent="-457200">
              <a:buFont typeface="Arial" panose="020B0604020202020204" pitchFamily="34" charset="0"/>
              <a:buChar char="•"/>
            </a:pPr>
            <a:r>
              <a:rPr lang="en-GB" sz="2400" b="0" i="0" u="none" strike="noStrike" dirty="0">
                <a:solidFill>
                  <a:srgbClr val="000000"/>
                </a:solidFill>
                <a:effectLst/>
                <a:latin typeface="Droid Serif"/>
              </a:rPr>
              <a:t>Data:  “Football Data from Transfermarkt” provided by Kaggle </a:t>
            </a:r>
          </a:p>
          <a:p>
            <a:pPr marL="457200" indent="-457200">
              <a:buFont typeface="Arial" panose="020B0604020202020204" pitchFamily="34" charset="0"/>
              <a:buChar char="•"/>
            </a:pPr>
            <a:r>
              <a:rPr lang="en-GB" sz="2400" b="0" i="0" u="none" strike="noStrike" dirty="0">
                <a:solidFill>
                  <a:srgbClr val="000000"/>
                </a:solidFill>
                <a:effectLst/>
                <a:latin typeface="Droid Serif"/>
              </a:rPr>
              <a:t>Available at:  </a:t>
            </a:r>
            <a:r>
              <a:rPr lang="en-GB" sz="2400" b="0" i="0" u="sng" strike="noStrike" dirty="0">
                <a:solidFill>
                  <a:srgbClr val="1155CC"/>
                </a:solidFill>
                <a:effectLst/>
                <a:latin typeface="Droid Serif"/>
                <a:hlinkClick r:id="rId13"/>
              </a:rPr>
              <a:t>https://www.kaggle.com/datasets/davidcariboo/player-scores/versions/284</a:t>
            </a:r>
            <a:endParaRPr lang="en-GB" sz="2400" b="0" i="0" u="sng" strike="noStrike" dirty="0">
              <a:solidFill>
                <a:srgbClr val="1155CC"/>
              </a:solidFill>
              <a:effectLst/>
              <a:latin typeface="Droid Serif"/>
            </a:endParaRPr>
          </a:p>
          <a:p>
            <a:pPr marL="457200" indent="-457200">
              <a:buFont typeface="Arial" panose="020B0604020202020204" pitchFamily="34" charset="0"/>
              <a:buChar char="•"/>
            </a:pPr>
            <a:r>
              <a:rPr lang="en-GB" sz="2400" b="0" i="0" strike="noStrike" dirty="0">
                <a:effectLst/>
                <a:latin typeface="Droid Serif"/>
              </a:rPr>
              <a:t>9 CSV Fi</a:t>
            </a:r>
            <a:r>
              <a:rPr lang="en-GB" sz="2400" dirty="0">
                <a:solidFill>
                  <a:srgbClr val="000000"/>
                </a:solidFill>
                <a:latin typeface="Droid Serif"/>
              </a:rPr>
              <a:t>les</a:t>
            </a:r>
            <a:endParaRPr lang="en-IE" sz="3600" dirty="0">
              <a:latin typeface="Droid Serif"/>
            </a:endParaRPr>
          </a:p>
        </p:txBody>
      </p:sp>
      <p:pic>
        <p:nvPicPr>
          <p:cNvPr id="2" name="Picture 1" descr="A black and white image of a football ball&#10;&#10;Description automatically generated">
            <a:extLst>
              <a:ext uri="{FF2B5EF4-FFF2-40B4-BE49-F238E27FC236}">
                <a16:creationId xmlns:a16="http://schemas.microsoft.com/office/drawing/2014/main" id="{F307EF43-8889-FA91-4401-0E3CE9CB35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2266" y="28443718"/>
            <a:ext cx="1531520" cy="1352841"/>
          </a:xfrm>
          <a:prstGeom prst="rect">
            <a:avLst/>
          </a:prstGeom>
        </p:spPr>
      </p:pic>
      <p:sp>
        <p:nvSpPr>
          <p:cNvPr id="3" name="Google Shape;63;p13">
            <a:extLst>
              <a:ext uri="{FF2B5EF4-FFF2-40B4-BE49-F238E27FC236}">
                <a16:creationId xmlns:a16="http://schemas.microsoft.com/office/drawing/2014/main" id="{6D2F6092-DD77-B8F4-D0EE-D0CA5E440894}"/>
              </a:ext>
            </a:extLst>
          </p:cNvPr>
          <p:cNvSpPr txBox="1"/>
          <p:nvPr/>
        </p:nvSpPr>
        <p:spPr>
          <a:xfrm>
            <a:off x="21142778" y="28473551"/>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E" sz="6000" dirty="0">
                <a:solidFill>
                  <a:schemeClr val="tx1"/>
                </a:solidFill>
                <a:latin typeface="Oswald"/>
                <a:ea typeface="Oswald"/>
                <a:cs typeface="Oswald"/>
                <a:sym typeface="Oswald"/>
              </a:rPr>
              <a:t>References</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4" name="Google Shape;69;p13">
            <a:extLst>
              <a:ext uri="{FF2B5EF4-FFF2-40B4-BE49-F238E27FC236}">
                <a16:creationId xmlns:a16="http://schemas.microsoft.com/office/drawing/2014/main" id="{9D06385F-5E5E-C627-F80B-5DF324017DD2}"/>
              </a:ext>
            </a:extLst>
          </p:cNvPr>
          <p:cNvSpPr txBox="1"/>
          <p:nvPr/>
        </p:nvSpPr>
        <p:spPr>
          <a:xfrm>
            <a:off x="20367889" y="13862854"/>
            <a:ext cx="4550976" cy="574408"/>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Modelling</a:t>
            </a:r>
            <a:endParaRPr lang="en-GB" sz="3200" dirty="0">
              <a:latin typeface="Droid Serif"/>
              <a:sym typeface="Droid Serif"/>
            </a:endParaRPr>
          </a:p>
          <a:p>
            <a:endParaRPr lang="en-GB" sz="2400" dirty="0">
              <a:solidFill>
                <a:schemeClr val="bg2">
                  <a:lumMod val="75000"/>
                </a:schemeClr>
              </a:solidFill>
              <a:latin typeface="Droid Serif"/>
            </a:endParaRPr>
          </a:p>
        </p:txBody>
      </p:sp>
      <p:sp>
        <p:nvSpPr>
          <p:cNvPr id="5" name="Google Shape;69;p13">
            <a:extLst>
              <a:ext uri="{FF2B5EF4-FFF2-40B4-BE49-F238E27FC236}">
                <a16:creationId xmlns:a16="http://schemas.microsoft.com/office/drawing/2014/main" id="{94A1D03A-2D34-C97E-B6F2-6CDB5A998CFA}"/>
              </a:ext>
            </a:extLst>
          </p:cNvPr>
          <p:cNvSpPr txBox="1"/>
          <p:nvPr/>
        </p:nvSpPr>
        <p:spPr>
          <a:xfrm>
            <a:off x="29175797" y="9336441"/>
            <a:ext cx="3701110" cy="564951"/>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Evaluation</a:t>
            </a:r>
            <a:endParaRPr lang="en-GB" sz="2800" dirty="0">
              <a:latin typeface="Droid Serif"/>
              <a:sym typeface="Droid Serif"/>
            </a:endParaRPr>
          </a:p>
          <a:p>
            <a:endParaRPr lang="en-GB" sz="2400" dirty="0">
              <a:solidFill>
                <a:schemeClr val="bg2">
                  <a:lumMod val="75000"/>
                </a:schemeClr>
              </a:solidFill>
              <a:latin typeface="Droid Serif"/>
            </a:endParaRPr>
          </a:p>
        </p:txBody>
      </p:sp>
      <p:cxnSp>
        <p:nvCxnSpPr>
          <p:cNvPr id="8" name="Straight Arrow Connector 7">
            <a:extLst>
              <a:ext uri="{FF2B5EF4-FFF2-40B4-BE49-F238E27FC236}">
                <a16:creationId xmlns:a16="http://schemas.microsoft.com/office/drawing/2014/main" id="{8BDFE248-D5D3-F61C-E8CA-645530416C9D}"/>
              </a:ext>
            </a:extLst>
          </p:cNvPr>
          <p:cNvCxnSpPr>
            <a:cxnSpLocks/>
          </p:cNvCxnSpPr>
          <p:nvPr/>
        </p:nvCxnSpPr>
        <p:spPr>
          <a:xfrm>
            <a:off x="5708629" y="8697892"/>
            <a:ext cx="2116728" cy="4012430"/>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sp>
        <p:nvSpPr>
          <p:cNvPr id="6" name="Google Shape;69;p13">
            <a:extLst>
              <a:ext uri="{FF2B5EF4-FFF2-40B4-BE49-F238E27FC236}">
                <a16:creationId xmlns:a16="http://schemas.microsoft.com/office/drawing/2014/main" id="{8833DD5D-4A1C-391F-5A04-382DF614A819}"/>
              </a:ext>
            </a:extLst>
          </p:cNvPr>
          <p:cNvSpPr txBox="1"/>
          <p:nvPr/>
        </p:nvSpPr>
        <p:spPr>
          <a:xfrm>
            <a:off x="38001051" y="18203371"/>
            <a:ext cx="3701110" cy="564951"/>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Deployment</a:t>
            </a:r>
            <a:endParaRPr lang="en-GB" sz="2800" dirty="0">
              <a:latin typeface="Droid Serif"/>
              <a:sym typeface="Droid Serif"/>
            </a:endParaRPr>
          </a:p>
          <a:p>
            <a:endParaRPr lang="en-GB" sz="2400" dirty="0">
              <a:solidFill>
                <a:schemeClr val="bg2">
                  <a:lumMod val="75000"/>
                </a:schemeClr>
              </a:solidFill>
              <a:latin typeface="Droid Serif"/>
            </a:endParaRPr>
          </a:p>
        </p:txBody>
      </p:sp>
      <p:cxnSp>
        <p:nvCxnSpPr>
          <p:cNvPr id="10" name="Straight Arrow Connector 9">
            <a:extLst>
              <a:ext uri="{FF2B5EF4-FFF2-40B4-BE49-F238E27FC236}">
                <a16:creationId xmlns:a16="http://schemas.microsoft.com/office/drawing/2014/main" id="{D853D1D7-7981-BDDC-D3FE-E6C63437747A}"/>
              </a:ext>
            </a:extLst>
          </p:cNvPr>
          <p:cNvCxnSpPr>
            <a:cxnSpLocks/>
          </p:cNvCxnSpPr>
          <p:nvPr/>
        </p:nvCxnSpPr>
        <p:spPr>
          <a:xfrm flipV="1">
            <a:off x="13465899" y="14191188"/>
            <a:ext cx="6355181" cy="103035"/>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DB5046AB-A17A-552F-9433-E2BA6C201E7F}"/>
              </a:ext>
            </a:extLst>
          </p:cNvPr>
          <p:cNvCxnSpPr>
            <a:cxnSpLocks/>
          </p:cNvCxnSpPr>
          <p:nvPr/>
        </p:nvCxnSpPr>
        <p:spPr>
          <a:xfrm flipV="1">
            <a:off x="22985506" y="9760916"/>
            <a:ext cx="5880847" cy="4101937"/>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D8A30B3-A8BE-4508-1B5B-A5327E92234E}"/>
              </a:ext>
            </a:extLst>
          </p:cNvPr>
          <p:cNvCxnSpPr>
            <a:cxnSpLocks/>
          </p:cNvCxnSpPr>
          <p:nvPr/>
        </p:nvCxnSpPr>
        <p:spPr>
          <a:xfrm>
            <a:off x="31292525" y="10673937"/>
            <a:ext cx="6708526" cy="7053305"/>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6F056D0-EB5A-3D0A-5954-D0A3F46F71E4}"/>
              </a:ext>
            </a:extLst>
          </p:cNvPr>
          <p:cNvCxnSpPr>
            <a:cxnSpLocks/>
          </p:cNvCxnSpPr>
          <p:nvPr/>
        </p:nvCxnSpPr>
        <p:spPr>
          <a:xfrm flipV="1">
            <a:off x="39508425" y="15235744"/>
            <a:ext cx="2103136" cy="2491498"/>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pic>
        <p:nvPicPr>
          <p:cNvPr id="28" name="Picture 27" descr="A diagram of different types of graphs&#10;&#10;Description automatically generated with medium confidence">
            <a:extLst>
              <a:ext uri="{FF2B5EF4-FFF2-40B4-BE49-F238E27FC236}">
                <a16:creationId xmlns:a16="http://schemas.microsoft.com/office/drawing/2014/main" id="{4ECA050B-5795-1817-43A5-7CE5F929EB8A}"/>
              </a:ext>
            </a:extLst>
          </p:cNvPr>
          <p:cNvPicPr>
            <a:picLocks noChangeAspect="1"/>
          </p:cNvPicPr>
          <p:nvPr/>
        </p:nvPicPr>
        <p:blipFill rotWithShape="1">
          <a:blip r:embed="rId14">
            <a:alphaModFix amt="80000"/>
            <a:extLst>
              <a:ext uri="{28A0092B-C50C-407E-A947-70E740481C1C}">
                <a14:useLocalDpi xmlns:a14="http://schemas.microsoft.com/office/drawing/2010/main" val="0"/>
              </a:ext>
            </a:extLst>
          </a:blip>
          <a:srcRect t="49391" b="-395"/>
          <a:stretch/>
        </p:blipFill>
        <p:spPr>
          <a:xfrm>
            <a:off x="16373438" y="28171160"/>
            <a:ext cx="4388522" cy="1702727"/>
          </a:xfrm>
          <a:prstGeom prst="rect">
            <a:avLst/>
          </a:prstGeom>
        </p:spPr>
      </p:pic>
      <p:pic>
        <p:nvPicPr>
          <p:cNvPr id="29" name="Picture 28" descr="A diagram of different types of graphs&#10;&#10;Description automatically generated with medium confidence">
            <a:extLst>
              <a:ext uri="{FF2B5EF4-FFF2-40B4-BE49-F238E27FC236}">
                <a16:creationId xmlns:a16="http://schemas.microsoft.com/office/drawing/2014/main" id="{36C768DE-F85E-D87B-F35E-957800346401}"/>
              </a:ext>
            </a:extLst>
          </p:cNvPr>
          <p:cNvPicPr>
            <a:picLocks noChangeAspect="1"/>
          </p:cNvPicPr>
          <p:nvPr/>
        </p:nvPicPr>
        <p:blipFill rotWithShape="1">
          <a:blip r:embed="rId14">
            <a:alphaModFix amt="80000"/>
            <a:extLst>
              <a:ext uri="{28A0092B-C50C-407E-A947-70E740481C1C}">
                <a14:useLocalDpi xmlns:a14="http://schemas.microsoft.com/office/drawing/2010/main" val="0"/>
              </a:ext>
            </a:extLst>
          </a:blip>
          <a:srcRect t="2911" r="7553" b="51000"/>
          <a:stretch/>
        </p:blipFill>
        <p:spPr>
          <a:xfrm>
            <a:off x="12220613" y="28260440"/>
            <a:ext cx="4152621" cy="1574923"/>
          </a:xfrm>
          <a:prstGeom prst="rect">
            <a:avLst/>
          </a:prstGeom>
        </p:spPr>
      </p:pic>
      <p:pic>
        <p:nvPicPr>
          <p:cNvPr id="35" name="Picture 34" descr="A diagram of mathematical equations&#10;&#10;Description automatically generated">
            <a:extLst>
              <a:ext uri="{FF2B5EF4-FFF2-40B4-BE49-F238E27FC236}">
                <a16:creationId xmlns:a16="http://schemas.microsoft.com/office/drawing/2014/main" id="{01C1A075-5233-9189-931C-EEE101CE8F28}"/>
              </a:ext>
            </a:extLst>
          </p:cNvPr>
          <p:cNvPicPr>
            <a:picLocks noChangeAspect="1"/>
          </p:cNvPicPr>
          <p:nvPr/>
        </p:nvPicPr>
        <p:blipFill>
          <a:blip r:embed="rId15">
            <a:alphaModFix amt="81000"/>
            <a:extLst>
              <a:ext uri="{28A0092B-C50C-407E-A947-70E740481C1C}">
                <a14:useLocalDpi xmlns:a14="http://schemas.microsoft.com/office/drawing/2010/main" val="0"/>
              </a:ext>
            </a:extLst>
          </a:blip>
          <a:stretch>
            <a:fillRect/>
          </a:stretch>
        </p:blipFill>
        <p:spPr>
          <a:xfrm>
            <a:off x="8214739" y="28181475"/>
            <a:ext cx="3915327" cy="1653888"/>
          </a:xfrm>
          <a:prstGeom prst="rect">
            <a:avLst/>
          </a:prstGeom>
        </p:spPr>
      </p:pic>
      <p:sp>
        <p:nvSpPr>
          <p:cNvPr id="11" name="Google Shape;69;p13">
            <a:extLst>
              <a:ext uri="{FF2B5EF4-FFF2-40B4-BE49-F238E27FC236}">
                <a16:creationId xmlns:a16="http://schemas.microsoft.com/office/drawing/2014/main" id="{9294E760-92B9-88AD-CF9E-B88C46AC6039}"/>
              </a:ext>
            </a:extLst>
          </p:cNvPr>
          <p:cNvSpPr txBox="1"/>
          <p:nvPr/>
        </p:nvSpPr>
        <p:spPr>
          <a:xfrm>
            <a:off x="15050982" y="4365331"/>
            <a:ext cx="4664087" cy="502320"/>
          </a:xfrm>
          <a:prstGeom prst="rect">
            <a:avLst/>
          </a:prstGeom>
          <a:noFill/>
          <a:ln>
            <a:noFill/>
          </a:ln>
        </p:spPr>
        <p:txBody>
          <a:bodyPr spcFirstLastPara="1" wrap="square" lIns="91425" tIns="91425" rIns="91425" bIns="91425" anchor="t" anchorCtr="0">
            <a:noAutofit/>
          </a:bodyPr>
          <a:lstStyle/>
          <a:p>
            <a:pPr>
              <a:buSzPts val="1100"/>
            </a:pPr>
            <a:r>
              <a:rPr lang="en-GB" sz="2800" b="1" dirty="0">
                <a:solidFill>
                  <a:srgbClr val="7030A0"/>
                </a:solidFill>
                <a:latin typeface="Droid Serif"/>
                <a:sym typeface="Droid Serif"/>
              </a:rPr>
              <a:t>2. Exploratory Data Analytics</a:t>
            </a:r>
            <a:endParaRPr lang="en-GB" sz="2800" dirty="0">
              <a:solidFill>
                <a:srgbClr val="7030A0"/>
              </a:solidFill>
              <a:latin typeface="Droid Serif"/>
              <a:sym typeface="Droid Serif"/>
            </a:endParaRPr>
          </a:p>
          <a:p>
            <a:endParaRPr lang="en-GB" sz="2400" dirty="0">
              <a:solidFill>
                <a:schemeClr val="bg2">
                  <a:lumMod val="75000"/>
                </a:schemeClr>
              </a:solidFill>
              <a:latin typeface="Droid Serif"/>
            </a:endParaRPr>
          </a:p>
        </p:txBody>
      </p:sp>
      <p:sp>
        <p:nvSpPr>
          <p:cNvPr id="13" name="Google Shape;69;p13">
            <a:extLst>
              <a:ext uri="{FF2B5EF4-FFF2-40B4-BE49-F238E27FC236}">
                <a16:creationId xmlns:a16="http://schemas.microsoft.com/office/drawing/2014/main" id="{A0D4F1CE-C213-EA90-BB1F-DC9FE905129E}"/>
              </a:ext>
            </a:extLst>
          </p:cNvPr>
          <p:cNvSpPr txBox="1"/>
          <p:nvPr/>
        </p:nvSpPr>
        <p:spPr>
          <a:xfrm>
            <a:off x="990196" y="13472559"/>
            <a:ext cx="6093997" cy="758499"/>
          </a:xfrm>
          <a:prstGeom prst="rect">
            <a:avLst/>
          </a:prstGeom>
          <a:noFill/>
          <a:ln>
            <a:noFill/>
          </a:ln>
        </p:spPr>
        <p:txBody>
          <a:bodyPr spcFirstLastPara="1" wrap="square" lIns="91425" tIns="91425" rIns="91425" bIns="91425" anchor="t" anchorCtr="0">
            <a:noAutofit/>
          </a:bodyPr>
          <a:lstStyle/>
          <a:p>
            <a:pPr>
              <a:buSzPts val="1100"/>
            </a:pPr>
            <a:r>
              <a:rPr lang="en-GB" sz="2800" b="1" dirty="0">
                <a:solidFill>
                  <a:srgbClr val="7030A0"/>
                </a:solidFill>
                <a:latin typeface="Droid Serif"/>
                <a:sym typeface="Droid Serif"/>
              </a:rPr>
              <a:t>1. Merging and Characterising the Data</a:t>
            </a:r>
            <a:endParaRPr lang="en-GB" sz="2800" dirty="0">
              <a:solidFill>
                <a:srgbClr val="7030A0"/>
              </a:solidFill>
              <a:latin typeface="Droid Serif"/>
              <a:sym typeface="Droid Serif"/>
            </a:endParaRPr>
          </a:p>
          <a:p>
            <a:endParaRPr lang="en-GB" sz="2400" dirty="0">
              <a:solidFill>
                <a:schemeClr val="bg2">
                  <a:lumMod val="75000"/>
                </a:schemeClr>
              </a:solidFill>
              <a:latin typeface="Droid Serif"/>
            </a:endParaRPr>
          </a:p>
        </p:txBody>
      </p:sp>
      <p:sp>
        <p:nvSpPr>
          <p:cNvPr id="1035" name="TextBox 1034">
            <a:extLst>
              <a:ext uri="{FF2B5EF4-FFF2-40B4-BE49-F238E27FC236}">
                <a16:creationId xmlns:a16="http://schemas.microsoft.com/office/drawing/2014/main" id="{85DDFD4D-5BF7-BBCB-EEF5-53590266DDF1}"/>
              </a:ext>
            </a:extLst>
          </p:cNvPr>
          <p:cNvSpPr txBox="1"/>
          <p:nvPr/>
        </p:nvSpPr>
        <p:spPr>
          <a:xfrm>
            <a:off x="1044789" y="8949191"/>
            <a:ext cx="7169950" cy="3416320"/>
          </a:xfrm>
          <a:prstGeom prst="rect">
            <a:avLst/>
          </a:prstGeom>
          <a:noFill/>
        </p:spPr>
        <p:txBody>
          <a:bodyPr wrap="square" rtlCol="0">
            <a:spAutoFit/>
          </a:bodyPr>
          <a:lstStyle/>
          <a:p>
            <a:r>
              <a:rPr lang="en-GB" sz="24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400" dirty="0">
              <a:latin typeface="Droid Serif"/>
            </a:endParaRPr>
          </a:p>
        </p:txBody>
      </p:sp>
      <p:sp>
        <p:nvSpPr>
          <p:cNvPr id="15" name="Google Shape;69;p13">
            <a:extLst>
              <a:ext uri="{FF2B5EF4-FFF2-40B4-BE49-F238E27FC236}">
                <a16:creationId xmlns:a16="http://schemas.microsoft.com/office/drawing/2014/main" id="{FCBABF1A-3135-6B8C-A3CA-0F819F338C01}"/>
              </a:ext>
            </a:extLst>
          </p:cNvPr>
          <p:cNvSpPr txBox="1"/>
          <p:nvPr/>
        </p:nvSpPr>
        <p:spPr>
          <a:xfrm>
            <a:off x="21525232" y="8128914"/>
            <a:ext cx="4364661" cy="618159"/>
          </a:xfrm>
          <a:prstGeom prst="rect">
            <a:avLst/>
          </a:prstGeom>
          <a:noFill/>
          <a:ln>
            <a:noFill/>
          </a:ln>
        </p:spPr>
        <p:txBody>
          <a:bodyPr spcFirstLastPara="1" wrap="square" lIns="91425" tIns="91425" rIns="91425" bIns="91425" anchor="t" anchorCtr="0">
            <a:noAutofit/>
          </a:bodyPr>
          <a:lstStyle/>
          <a:p>
            <a:pPr>
              <a:buSzPts val="1100"/>
            </a:pPr>
            <a:r>
              <a:rPr lang="en-GB" sz="2800" b="1" dirty="0">
                <a:solidFill>
                  <a:srgbClr val="7030A0"/>
                </a:solidFill>
                <a:latin typeface="Droid Serif"/>
                <a:sym typeface="Droid Serif"/>
              </a:rPr>
              <a:t>3. Preprocessing</a:t>
            </a:r>
            <a:endParaRPr lang="en-GB" sz="2800" dirty="0">
              <a:solidFill>
                <a:srgbClr val="7030A0"/>
              </a:solidFill>
              <a:latin typeface="Droid Serif"/>
              <a:sym typeface="Droid Serif"/>
            </a:endParaRPr>
          </a:p>
          <a:p>
            <a:endParaRPr lang="en-GB" sz="2400" dirty="0">
              <a:solidFill>
                <a:schemeClr val="bg2">
                  <a:lumMod val="75000"/>
                </a:schemeClr>
              </a:solidFill>
              <a:latin typeface="Droid Serif"/>
            </a:endParaRPr>
          </a:p>
        </p:txBody>
      </p:sp>
      <p:sp>
        <p:nvSpPr>
          <p:cNvPr id="17" name="TextBox 16">
            <a:extLst>
              <a:ext uri="{FF2B5EF4-FFF2-40B4-BE49-F238E27FC236}">
                <a16:creationId xmlns:a16="http://schemas.microsoft.com/office/drawing/2014/main" id="{362382AF-5F1E-6373-A7FF-9111070C904C}"/>
              </a:ext>
            </a:extLst>
          </p:cNvPr>
          <p:cNvSpPr txBox="1"/>
          <p:nvPr/>
        </p:nvSpPr>
        <p:spPr>
          <a:xfrm>
            <a:off x="20709597" y="8808152"/>
            <a:ext cx="8111676" cy="3970318"/>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19" name="Google Shape;63;p13">
            <a:extLst>
              <a:ext uri="{FF2B5EF4-FFF2-40B4-BE49-F238E27FC236}">
                <a16:creationId xmlns:a16="http://schemas.microsoft.com/office/drawing/2014/main" id="{649AFC5D-BC0C-BE20-CF1F-0A14B8EEE7D1}"/>
              </a:ext>
            </a:extLst>
          </p:cNvPr>
          <p:cNvSpPr txBox="1"/>
          <p:nvPr/>
        </p:nvSpPr>
        <p:spPr>
          <a:xfrm>
            <a:off x="29048074" y="20078576"/>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E" sz="6000" dirty="0">
                <a:solidFill>
                  <a:schemeClr val="tx1"/>
                </a:solidFill>
                <a:latin typeface="Oswald"/>
                <a:ea typeface="Oswald"/>
                <a:cs typeface="Oswald"/>
                <a:sym typeface="Oswald"/>
              </a:rPr>
              <a:t>Conclusion</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22" name="TextBox 21">
            <a:extLst>
              <a:ext uri="{FF2B5EF4-FFF2-40B4-BE49-F238E27FC236}">
                <a16:creationId xmlns:a16="http://schemas.microsoft.com/office/drawing/2014/main" id="{738F5807-669E-385B-11C4-995104A171A2}"/>
              </a:ext>
            </a:extLst>
          </p:cNvPr>
          <p:cNvSpPr txBox="1"/>
          <p:nvPr/>
        </p:nvSpPr>
        <p:spPr>
          <a:xfrm>
            <a:off x="1458180" y="15514909"/>
            <a:ext cx="5308813" cy="3631763"/>
          </a:xfrm>
          <a:prstGeom prst="rect">
            <a:avLst/>
          </a:prstGeom>
          <a:noFill/>
        </p:spPr>
        <p:txBody>
          <a:bodyPr wrap="square" rtlCol="0">
            <a:spAutoFit/>
          </a:bodyPr>
          <a:lstStyle/>
          <a:p>
            <a:pPr rtl="0">
              <a:spcBef>
                <a:spcPts val="0"/>
              </a:spcBef>
              <a:spcAft>
                <a:spcPts val="0"/>
              </a:spcAft>
            </a:pPr>
            <a:r>
              <a:rPr lang="en-IE" sz="1800" b="0" i="0" u="none" strike="noStrike" dirty="0" err="1">
                <a:solidFill>
                  <a:srgbClr val="000000"/>
                </a:solidFill>
                <a:effectLst/>
                <a:latin typeface="Times New Roman" panose="02020603050405020304" pitchFamily="18" charset="0"/>
              </a:rPr>
              <a:t>appearances_df</a:t>
            </a:r>
            <a:r>
              <a:rPr lang="en-IE" sz="1800" b="0" i="0" u="none" strike="noStrike" dirty="0">
                <a:solidFill>
                  <a:srgbClr val="000000"/>
                </a:solidFill>
                <a:effectLst/>
                <a:latin typeface="Times New Roman" panose="02020603050405020304" pitchFamily="18" charset="0"/>
              </a:rPr>
              <a:t> :		(1485697, 13)</a:t>
            </a:r>
            <a:endParaRPr lang="en-IE" sz="2800" b="0" dirty="0">
              <a:effectLst/>
            </a:endParaRPr>
          </a:p>
          <a:p>
            <a:pPr rtl="0">
              <a:spcBef>
                <a:spcPts val="0"/>
              </a:spcBef>
              <a:spcAft>
                <a:spcPts val="0"/>
              </a:spcAft>
            </a:pPr>
            <a:r>
              <a:rPr lang="en-IE" sz="1800" b="0" i="0" u="none" strike="noStrike" dirty="0" err="1">
                <a:solidFill>
                  <a:srgbClr val="000000"/>
                </a:solidFill>
                <a:effectLst/>
                <a:latin typeface="Times New Roman" panose="02020603050405020304" pitchFamily="18" charset="0"/>
              </a:rPr>
              <a:t>club_games_df</a:t>
            </a:r>
            <a:r>
              <a:rPr lang="en-IE" sz="1800" b="0" i="0" u="none" strike="noStrike" dirty="0">
                <a:solidFill>
                  <a:srgbClr val="000000"/>
                </a:solidFill>
                <a:effectLst/>
                <a:latin typeface="Times New Roman" panose="02020603050405020304" pitchFamily="18" charset="0"/>
              </a:rPr>
              <a:t> :		(128586, 11)</a:t>
            </a:r>
            <a:endParaRPr lang="en-IE" sz="2800" b="0" dirty="0">
              <a:effectLst/>
            </a:endParaRPr>
          </a:p>
          <a:p>
            <a:pPr rtl="0">
              <a:spcBef>
                <a:spcPts val="0"/>
              </a:spcBef>
              <a:spcAft>
                <a:spcPts val="0"/>
              </a:spcAft>
            </a:pPr>
            <a:r>
              <a:rPr lang="en-IE" sz="1800" b="0" i="0" u="none" strike="noStrike" dirty="0" err="1">
                <a:solidFill>
                  <a:srgbClr val="000000"/>
                </a:solidFill>
                <a:effectLst/>
                <a:latin typeface="Times New Roman" panose="02020603050405020304" pitchFamily="18" charset="0"/>
              </a:rPr>
              <a:t>clubs_df</a:t>
            </a:r>
            <a:r>
              <a:rPr lang="en-IE" sz="1800" b="0" i="0" u="none" strike="noStrike" dirty="0">
                <a:solidFill>
                  <a:srgbClr val="000000"/>
                </a:solidFill>
                <a:effectLst/>
                <a:latin typeface="Times New Roman" panose="02020603050405020304" pitchFamily="18" charset="0"/>
              </a:rPr>
              <a:t>:				(426, 16)</a:t>
            </a:r>
            <a:endParaRPr lang="en-IE" sz="2800" b="0" dirty="0">
              <a:effectLst/>
            </a:endParaRPr>
          </a:p>
          <a:p>
            <a:pPr rtl="0">
              <a:spcBef>
                <a:spcPts val="0"/>
              </a:spcBef>
              <a:spcAft>
                <a:spcPts val="0"/>
              </a:spcAft>
            </a:pPr>
            <a:r>
              <a:rPr lang="en-IE" sz="1800" b="0" i="0" u="none" strike="noStrike" dirty="0" err="1">
                <a:solidFill>
                  <a:srgbClr val="000000"/>
                </a:solidFill>
                <a:effectLst/>
                <a:latin typeface="Times New Roman" panose="02020603050405020304" pitchFamily="18" charset="0"/>
              </a:rPr>
              <a:t>competitions_df</a:t>
            </a:r>
            <a:r>
              <a:rPr lang="en-IE" sz="1800" b="0" i="0" u="none" strike="noStrike" dirty="0">
                <a:solidFill>
                  <a:srgbClr val="000000"/>
                </a:solidFill>
                <a:effectLst/>
                <a:latin typeface="Times New Roman" panose="02020603050405020304" pitchFamily="18" charset="0"/>
              </a:rPr>
              <a:t>:		(43, 10)</a:t>
            </a:r>
            <a:endParaRPr lang="en-IE" sz="2800" b="0" dirty="0">
              <a:effectLst/>
            </a:endParaRPr>
          </a:p>
          <a:p>
            <a:pPr rtl="0">
              <a:spcBef>
                <a:spcPts val="0"/>
              </a:spcBef>
              <a:spcAft>
                <a:spcPts val="0"/>
              </a:spcAft>
            </a:pPr>
            <a:r>
              <a:rPr lang="en-IE" sz="1800" b="0" i="0" u="none" strike="noStrike" dirty="0" err="1">
                <a:solidFill>
                  <a:srgbClr val="000000"/>
                </a:solidFill>
                <a:effectLst/>
                <a:latin typeface="Times New Roman" panose="02020603050405020304" pitchFamily="18" charset="0"/>
              </a:rPr>
              <a:t>game_events_df</a:t>
            </a:r>
            <a:r>
              <a:rPr lang="en-IE" sz="1800" b="0" i="0" u="none" strike="noStrike" dirty="0">
                <a:solidFill>
                  <a:srgbClr val="000000"/>
                </a:solidFill>
                <a:effectLst/>
                <a:latin typeface="Times New Roman" panose="02020603050405020304" pitchFamily="18" charset="0"/>
              </a:rPr>
              <a:t>:		(652010, 10)</a:t>
            </a:r>
            <a:endParaRPr lang="en-IE" sz="2800" b="0" dirty="0">
              <a:effectLst/>
            </a:endParaRPr>
          </a:p>
          <a:p>
            <a:pPr rtl="0">
              <a:spcBef>
                <a:spcPts val="0"/>
              </a:spcBef>
              <a:spcAft>
                <a:spcPts val="0"/>
              </a:spcAft>
            </a:pPr>
            <a:r>
              <a:rPr lang="en-IE" sz="1800" b="0" i="0" u="none" strike="noStrike" dirty="0" err="1">
                <a:solidFill>
                  <a:srgbClr val="000000"/>
                </a:solidFill>
                <a:effectLst/>
                <a:latin typeface="Times New Roman" panose="02020603050405020304" pitchFamily="18" charset="0"/>
              </a:rPr>
              <a:t>game_lineups_df</a:t>
            </a:r>
            <a:r>
              <a:rPr lang="en-IE" sz="1800" b="0" i="0" u="none" strike="noStrike" dirty="0">
                <a:solidFill>
                  <a:srgbClr val="000000"/>
                </a:solidFill>
                <a:effectLst/>
                <a:latin typeface="Times New Roman" panose="02020603050405020304" pitchFamily="18" charset="0"/>
              </a:rPr>
              <a:t> :		(86822, 9)</a:t>
            </a:r>
            <a:endParaRPr lang="en-IE" sz="2800" b="0" dirty="0">
              <a:effectLst/>
            </a:endParaRPr>
          </a:p>
          <a:p>
            <a:pPr rtl="0">
              <a:spcBef>
                <a:spcPts val="0"/>
              </a:spcBef>
              <a:spcAft>
                <a:spcPts val="0"/>
              </a:spcAft>
            </a:pPr>
            <a:r>
              <a:rPr lang="en-IE" sz="1800" b="0" i="0" u="none" strike="noStrike" dirty="0" err="1">
                <a:solidFill>
                  <a:srgbClr val="000000"/>
                </a:solidFill>
                <a:effectLst/>
                <a:latin typeface="Times New Roman" panose="02020603050405020304" pitchFamily="18" charset="0"/>
              </a:rPr>
              <a:t>games_df</a:t>
            </a:r>
            <a:r>
              <a:rPr lang="en-IE" sz="1800" b="0" i="0" u="none" strike="noStrike" dirty="0">
                <a:solidFill>
                  <a:srgbClr val="000000"/>
                </a:solidFill>
                <a:effectLst/>
                <a:latin typeface="Times New Roman" panose="02020603050405020304" pitchFamily="18" charset="0"/>
              </a:rPr>
              <a:t> :			(64293, 23)</a:t>
            </a:r>
            <a:endParaRPr lang="en-IE" sz="2800" b="0" dirty="0">
              <a:effectLst/>
            </a:endParaRPr>
          </a:p>
          <a:p>
            <a:pPr rtl="0">
              <a:spcBef>
                <a:spcPts val="0"/>
              </a:spcBef>
              <a:spcAft>
                <a:spcPts val="0"/>
              </a:spcAft>
            </a:pPr>
            <a:r>
              <a:rPr lang="en-IE" sz="1800" b="0" i="0" u="none" strike="noStrike" dirty="0" err="1">
                <a:solidFill>
                  <a:srgbClr val="000000"/>
                </a:solidFill>
                <a:effectLst/>
                <a:latin typeface="Times New Roman" panose="02020603050405020304" pitchFamily="18" charset="0"/>
              </a:rPr>
              <a:t>player_valuations_df</a:t>
            </a:r>
            <a:r>
              <a:rPr lang="en-IE" sz="1800" b="0" i="0" u="none" strike="noStrike" dirty="0">
                <a:solidFill>
                  <a:srgbClr val="000000"/>
                </a:solidFill>
                <a:effectLst/>
                <a:latin typeface="Times New Roman" panose="02020603050405020304" pitchFamily="18" charset="0"/>
              </a:rPr>
              <a:t> :	(440663, 9)</a:t>
            </a:r>
            <a:endParaRPr lang="en-IE" sz="2800" b="0" dirty="0">
              <a:effectLst/>
            </a:endParaRPr>
          </a:p>
          <a:p>
            <a:pPr rtl="0">
              <a:spcBef>
                <a:spcPts val="0"/>
              </a:spcBef>
              <a:spcAft>
                <a:spcPts val="0"/>
              </a:spcAft>
            </a:pPr>
            <a:r>
              <a:rPr lang="en-IE" sz="1800" b="0" i="0" u="none" strike="noStrike" dirty="0" err="1">
                <a:solidFill>
                  <a:srgbClr val="000000"/>
                </a:solidFill>
                <a:effectLst/>
                <a:latin typeface="Times New Roman" panose="02020603050405020304" pitchFamily="18" charset="0"/>
              </a:rPr>
              <a:t>players_df</a:t>
            </a:r>
            <a:r>
              <a:rPr lang="en-IE" sz="1800" b="0" i="0" u="none" strike="noStrike" dirty="0">
                <a:solidFill>
                  <a:srgbClr val="000000"/>
                </a:solidFill>
                <a:effectLst/>
                <a:latin typeface="Times New Roman" panose="02020603050405020304" pitchFamily="18" charset="0"/>
              </a:rPr>
              <a:t>:			(30302, 23)</a:t>
            </a:r>
            <a:endParaRPr lang="en-IE" sz="2800" b="0" dirty="0">
              <a:effectLst/>
            </a:endParaRPr>
          </a:p>
          <a:p>
            <a:br>
              <a:rPr lang="en-IE" sz="2800" dirty="0"/>
            </a:br>
            <a:endParaRPr lang="en-IE" sz="4000" dirty="0">
              <a:latin typeface="Droid Serif"/>
            </a:endParaRPr>
          </a:p>
        </p:txBody>
      </p:sp>
      <p:pic>
        <p:nvPicPr>
          <p:cNvPr id="40" name="Picture 6">
            <a:extLst>
              <a:ext uri="{FF2B5EF4-FFF2-40B4-BE49-F238E27FC236}">
                <a16:creationId xmlns:a16="http://schemas.microsoft.com/office/drawing/2014/main" id="{A3F69A3D-2B34-40B7-8E9B-F8D6BD1BD3D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37954" y="19198820"/>
            <a:ext cx="3695058" cy="812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62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4" name="Picture 23" descr="A football field with white lines&#10;&#10;Description automatically generated">
            <a:extLst>
              <a:ext uri="{FF2B5EF4-FFF2-40B4-BE49-F238E27FC236}">
                <a16:creationId xmlns:a16="http://schemas.microsoft.com/office/drawing/2014/main" id="{DADC9506-4CEB-A1A1-DD25-557C2B002256}"/>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95836" r="2686" b="28"/>
          <a:stretch/>
        </p:blipFill>
        <p:spPr>
          <a:xfrm>
            <a:off x="-409" y="0"/>
            <a:ext cx="42804171" cy="3280948"/>
          </a:xfrm>
          <a:prstGeom prst="rect">
            <a:avLst/>
          </a:prstGeom>
        </p:spPr>
      </p:pic>
      <p:pic>
        <p:nvPicPr>
          <p:cNvPr id="18" name="Picture 17" descr="A football field with white lines&#10;&#10;Description automatically generated">
            <a:extLst>
              <a:ext uri="{FF2B5EF4-FFF2-40B4-BE49-F238E27FC236}">
                <a16:creationId xmlns:a16="http://schemas.microsoft.com/office/drawing/2014/main" id="{AFE6FD68-51FC-6A35-9CDC-E254F966F5F4}"/>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3226" r="2686" b="28"/>
          <a:stretch/>
        </p:blipFill>
        <p:spPr>
          <a:xfrm>
            <a:off x="-408" y="3280947"/>
            <a:ext cx="42804171" cy="25746389"/>
          </a:xfrm>
          <a:prstGeom prst="rect">
            <a:avLst/>
          </a:prstGeom>
        </p:spPr>
      </p:pic>
      <p:sp>
        <p:nvSpPr>
          <p:cNvPr id="21" name="Google Shape;58;p13">
            <a:extLst>
              <a:ext uri="{FF2B5EF4-FFF2-40B4-BE49-F238E27FC236}">
                <a16:creationId xmlns:a16="http://schemas.microsoft.com/office/drawing/2014/main" id="{433F6F88-0DB7-CA12-47C3-08C6E5940781}"/>
              </a:ext>
            </a:extLst>
          </p:cNvPr>
          <p:cNvSpPr/>
          <p:nvPr/>
        </p:nvSpPr>
        <p:spPr>
          <a:xfrm>
            <a:off x="700392" y="3901153"/>
            <a:ext cx="13789664"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5" name="Picture 24" descr="A football field with white lines&#10;&#10;Description automatically generated">
            <a:extLst>
              <a:ext uri="{FF2B5EF4-FFF2-40B4-BE49-F238E27FC236}">
                <a16:creationId xmlns:a16="http://schemas.microsoft.com/office/drawing/2014/main" id="{6E34D72E-A336-CA7C-D6F2-75C2FE1896C8}"/>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95836" r="2686" b="28"/>
          <a:stretch/>
        </p:blipFill>
        <p:spPr>
          <a:xfrm>
            <a:off x="0" y="28282485"/>
            <a:ext cx="42804171" cy="1992727"/>
          </a:xfrm>
          <a:prstGeom prst="rect">
            <a:avLst/>
          </a:prstGeom>
        </p:spPr>
      </p:pic>
      <p:sp>
        <p:nvSpPr>
          <p:cNvPr id="32" name="Google Shape;56;p13">
            <a:extLst>
              <a:ext uri="{FF2B5EF4-FFF2-40B4-BE49-F238E27FC236}">
                <a16:creationId xmlns:a16="http://schemas.microsoft.com/office/drawing/2014/main" id="{8C0A5E85-5437-7A51-0EA3-42F6F71D76B3}"/>
              </a:ext>
            </a:extLst>
          </p:cNvPr>
          <p:cNvSpPr/>
          <p:nvPr/>
        </p:nvSpPr>
        <p:spPr>
          <a:xfrm>
            <a:off x="369651" y="28160328"/>
            <a:ext cx="42179132" cy="1703587"/>
          </a:xfrm>
          <a:prstGeom prst="rect">
            <a:avLst/>
          </a:prstGeom>
          <a:solidFill>
            <a:srgbClr val="FFFFFF">
              <a:alpha val="9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p13">
            <a:extLst>
              <a:ext uri="{FF2B5EF4-FFF2-40B4-BE49-F238E27FC236}">
                <a16:creationId xmlns:a16="http://schemas.microsoft.com/office/drawing/2014/main" id="{228A99CE-3568-28D2-FE85-F6D3E64E644B}"/>
              </a:ext>
            </a:extLst>
          </p:cNvPr>
          <p:cNvSpPr/>
          <p:nvPr/>
        </p:nvSpPr>
        <p:spPr>
          <a:xfrm>
            <a:off x="14765675" y="3901153"/>
            <a:ext cx="13519115"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8;p13">
            <a:extLst>
              <a:ext uri="{FF2B5EF4-FFF2-40B4-BE49-F238E27FC236}">
                <a16:creationId xmlns:a16="http://schemas.microsoft.com/office/drawing/2014/main" id="{4BD3FD3C-2102-F367-B50F-ED8D7A64F6FA}"/>
              </a:ext>
            </a:extLst>
          </p:cNvPr>
          <p:cNvSpPr/>
          <p:nvPr/>
        </p:nvSpPr>
        <p:spPr>
          <a:xfrm>
            <a:off x="28560410" y="3901153"/>
            <a:ext cx="13696544"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Imagen 6">
            <a:extLst>
              <a:ext uri="{FF2B5EF4-FFF2-40B4-BE49-F238E27FC236}">
                <a16:creationId xmlns:a16="http://schemas.microsoft.com/office/drawing/2014/main" id="{1484EFE3-D3E4-7F8C-0EDD-22229B75E364}"/>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7000"/>
                    </a14:imgEffect>
                  </a14:imgLayer>
                </a14:imgProps>
              </a:ext>
            </a:extLst>
          </a:blip>
          <a:srcRect l="8832" t="19974" r="11128" b="20985"/>
          <a:stretch/>
        </p:blipFill>
        <p:spPr>
          <a:xfrm>
            <a:off x="627820" y="809852"/>
            <a:ext cx="7927294" cy="2059798"/>
          </a:xfrm>
          <a:prstGeom prst="rect">
            <a:avLst/>
          </a:prstGeom>
        </p:spPr>
      </p:pic>
      <p:sp>
        <p:nvSpPr>
          <p:cNvPr id="37" name="Google Shape;60;p13">
            <a:extLst>
              <a:ext uri="{FF2B5EF4-FFF2-40B4-BE49-F238E27FC236}">
                <a16:creationId xmlns:a16="http://schemas.microsoft.com/office/drawing/2014/main" id="{AF76AA71-0721-6E60-0F84-C32F8D8DFD9D}"/>
              </a:ext>
            </a:extLst>
          </p:cNvPr>
          <p:cNvSpPr txBox="1"/>
          <p:nvPr/>
        </p:nvSpPr>
        <p:spPr>
          <a:xfrm>
            <a:off x="5456937" y="432436"/>
            <a:ext cx="32217964" cy="2848511"/>
          </a:xfrm>
          <a:prstGeom prst="rect">
            <a:avLst/>
          </a:prstGeom>
          <a:noFill/>
          <a:ln>
            <a:noFill/>
          </a:ln>
        </p:spPr>
        <p:txBody>
          <a:bodyPr spcFirstLastPara="1" wrap="square" lIns="91425" tIns="91425" rIns="91425" bIns="91425" anchor="t" anchorCtr="0">
            <a:noAutofit/>
          </a:bodyPr>
          <a:lstStyle/>
          <a:p>
            <a:pPr algn="ctr" rtl="0">
              <a:spcBef>
                <a:spcPts val="2000"/>
              </a:spcBef>
              <a:spcAft>
                <a:spcPts val="600"/>
              </a:spcAft>
            </a:pPr>
            <a:r>
              <a:rPr lang="en-GB" sz="7200" i="0" u="none" strike="noStrike" dirty="0">
                <a:solidFill>
                  <a:schemeClr val="bg1"/>
                </a:solidFill>
                <a:effectLst/>
                <a:latin typeface="Oswald" panose="00000500000000000000" pitchFamily="2" charset="0"/>
              </a:rPr>
              <a:t>Leveraging Machine Learning and Data Science for Competitive Advantage:</a:t>
            </a:r>
            <a:br>
              <a:rPr lang="en-GB" sz="7200" dirty="0">
                <a:solidFill>
                  <a:schemeClr val="bg1"/>
                </a:solidFill>
                <a:effectLst/>
                <a:latin typeface="Oswald" panose="00000500000000000000" pitchFamily="2" charset="0"/>
              </a:rPr>
            </a:br>
            <a:r>
              <a:rPr lang="en-GB" sz="7200" i="0" u="none" strike="noStrike" dirty="0">
                <a:solidFill>
                  <a:schemeClr val="bg1"/>
                </a:solidFill>
                <a:effectLst/>
                <a:latin typeface="Oswald" panose="00000500000000000000" pitchFamily="2" charset="0"/>
              </a:rPr>
              <a:t>Estimating Football Player Market Values</a:t>
            </a:r>
            <a:endParaRPr lang="en-GB" sz="7200" dirty="0">
              <a:solidFill>
                <a:schemeClr val="bg1"/>
              </a:solidFill>
              <a:effectLst/>
              <a:latin typeface="Oswald" panose="00000500000000000000" pitchFamily="2" charset="0"/>
            </a:endParaRPr>
          </a:p>
          <a:p>
            <a:br>
              <a:rPr lang="en-GB" sz="6600" dirty="0">
                <a:latin typeface="Oswald" panose="00000500000000000000" pitchFamily="2" charset="0"/>
              </a:rPr>
            </a:br>
            <a:endParaRPr lang="en-US" sz="6600" dirty="0">
              <a:solidFill>
                <a:srgbClr val="FFFFFF"/>
              </a:solidFill>
              <a:latin typeface="Oswald" panose="00000500000000000000" pitchFamily="2" charset="0"/>
              <a:ea typeface="Oswald"/>
              <a:cs typeface="Oswald"/>
            </a:endParaRPr>
          </a:p>
        </p:txBody>
      </p:sp>
      <p:sp>
        <p:nvSpPr>
          <p:cNvPr id="38" name="Google Shape;61;p13">
            <a:extLst>
              <a:ext uri="{FF2B5EF4-FFF2-40B4-BE49-F238E27FC236}">
                <a16:creationId xmlns:a16="http://schemas.microsoft.com/office/drawing/2014/main" id="{995E9707-21EB-F5CF-A58E-04E7A241459A}"/>
              </a:ext>
            </a:extLst>
          </p:cNvPr>
          <p:cNvSpPr txBox="1"/>
          <p:nvPr/>
        </p:nvSpPr>
        <p:spPr>
          <a:xfrm>
            <a:off x="25631679" y="2811328"/>
            <a:ext cx="8980842" cy="1511923"/>
          </a:xfrm>
          <a:prstGeom prst="rect">
            <a:avLst/>
          </a:prstGeom>
          <a:noFill/>
          <a:ln>
            <a:noFill/>
          </a:ln>
        </p:spPr>
        <p:txBody>
          <a:bodyPr spcFirstLastPara="1" wrap="square" lIns="91425" tIns="91425" rIns="91425" bIns="91425" anchor="t" anchorCtr="0">
            <a:noAutofit/>
          </a:bodyPr>
          <a:lstStyle/>
          <a:p>
            <a:pPr>
              <a:lnSpc>
                <a:spcPct val="115000"/>
              </a:lnSpc>
            </a:pPr>
            <a:r>
              <a:rPr lang="en" sz="3600" dirty="0">
                <a:latin typeface="Droid Serif"/>
                <a:ea typeface="Droid Serif"/>
                <a:cs typeface="Droid Serif"/>
                <a:sym typeface="Droid Serif"/>
              </a:rPr>
              <a:t>Author:  </a:t>
            </a:r>
            <a:r>
              <a:rPr lang="en" sz="3600" dirty="0">
                <a:solidFill>
                  <a:srgbClr val="F3BE29"/>
                </a:solidFill>
                <a:latin typeface="Droid Serif"/>
                <a:ea typeface="Droid Serif"/>
                <a:cs typeface="Droid Serif"/>
                <a:sym typeface="Droid Serif"/>
              </a:rPr>
              <a:t>Kavi Patak     </a:t>
            </a:r>
            <a:r>
              <a:rPr lang="en" sz="3600" dirty="0">
                <a:latin typeface="Droid Serif"/>
                <a:ea typeface="Droid Serif"/>
                <a:cs typeface="Droid Serif"/>
                <a:sym typeface="Droid Serif"/>
              </a:rPr>
              <a:t>Lecturer:  </a:t>
            </a:r>
            <a:r>
              <a:rPr lang="en" sz="3600" dirty="0">
                <a:solidFill>
                  <a:srgbClr val="F3BE29"/>
                </a:solidFill>
                <a:latin typeface="Droid Serif"/>
                <a:ea typeface="Droid Serif"/>
                <a:cs typeface="Droid Serif"/>
                <a:sym typeface="Droid Serif"/>
              </a:rPr>
              <a:t>James Garza</a:t>
            </a:r>
          </a:p>
          <a:p>
            <a:pPr>
              <a:lnSpc>
                <a:spcPct val="115000"/>
              </a:lnSpc>
            </a:pPr>
            <a:endParaRPr lang="en-IE" sz="5000" dirty="0">
              <a:solidFill>
                <a:srgbClr val="F3BE29"/>
              </a:solidFill>
              <a:latin typeface="Droid Serif"/>
              <a:ea typeface="Droid Serif"/>
              <a:cs typeface="Droid Serif"/>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Clr>
                <a:srgbClr val="000000"/>
              </a:buClr>
              <a:buSzPts val="1100"/>
              <a:buFont typeface="Arial"/>
              <a:buNone/>
            </a:pPr>
            <a:endParaRPr sz="9600" dirty="0">
              <a:latin typeface="Oswald"/>
              <a:ea typeface="Oswald"/>
              <a:cs typeface="Oswald"/>
              <a:sym typeface="Oswald"/>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None/>
            </a:pPr>
            <a:endParaRPr sz="9600" dirty="0">
              <a:latin typeface="Oswald"/>
              <a:ea typeface="Oswald"/>
              <a:cs typeface="Oswald"/>
              <a:sym typeface="Oswald"/>
            </a:endParaRPr>
          </a:p>
        </p:txBody>
      </p:sp>
      <p:pic>
        <p:nvPicPr>
          <p:cNvPr id="41" name="Picture 40" descr="A graph of a football ball and a bag of money&#10;&#10;Description automatically generated">
            <a:extLst>
              <a:ext uri="{FF2B5EF4-FFF2-40B4-BE49-F238E27FC236}">
                <a16:creationId xmlns:a16="http://schemas.microsoft.com/office/drawing/2014/main" id="{1205CCA1-C2F7-9E38-A223-994CE167E034}"/>
              </a:ext>
            </a:extLst>
          </p:cNvPr>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t="13030" b="13510"/>
          <a:stretch/>
        </p:blipFill>
        <p:spPr>
          <a:xfrm>
            <a:off x="35159330" y="326987"/>
            <a:ext cx="7097624" cy="3147434"/>
          </a:xfrm>
          <a:prstGeom prst="rect">
            <a:avLst/>
          </a:prstGeom>
        </p:spPr>
      </p:pic>
      <p:sp>
        <p:nvSpPr>
          <p:cNvPr id="43" name="Google Shape;56;p13">
            <a:extLst>
              <a:ext uri="{FF2B5EF4-FFF2-40B4-BE49-F238E27FC236}">
                <a16:creationId xmlns:a16="http://schemas.microsoft.com/office/drawing/2014/main" id="{3397235E-98AD-E2A2-BC73-F4E244588594}"/>
              </a:ext>
            </a:extLst>
          </p:cNvPr>
          <p:cNvSpPr/>
          <p:nvPr/>
        </p:nvSpPr>
        <p:spPr>
          <a:xfrm>
            <a:off x="35159330" y="3474422"/>
            <a:ext cx="7097624" cy="432435"/>
          </a:xfrm>
          <a:prstGeom prst="rect">
            <a:avLst/>
          </a:prstGeom>
          <a:solidFill>
            <a:srgbClr val="FFFFFF">
              <a:alpha val="9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44" descr="A black and white image of a football ball&#10;&#10;Description automatically generated">
            <a:extLst>
              <a:ext uri="{FF2B5EF4-FFF2-40B4-BE49-F238E27FC236}">
                <a16:creationId xmlns:a16="http://schemas.microsoft.com/office/drawing/2014/main" id="{2B1723DE-CF16-B2C9-AF40-2526BD9109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74503" y="8307770"/>
            <a:ext cx="2910083" cy="2570570"/>
          </a:xfrm>
          <a:prstGeom prst="rect">
            <a:avLst/>
          </a:prstGeom>
        </p:spPr>
      </p:pic>
      <p:cxnSp>
        <p:nvCxnSpPr>
          <p:cNvPr id="49" name="Straight Connector 48">
            <a:extLst>
              <a:ext uri="{FF2B5EF4-FFF2-40B4-BE49-F238E27FC236}">
                <a16:creationId xmlns:a16="http://schemas.microsoft.com/office/drawing/2014/main" id="{5F311EC4-7A26-5250-6934-9034204F8200}"/>
              </a:ext>
            </a:extLst>
          </p:cNvPr>
          <p:cNvCxnSpPr>
            <a:cxnSpLocks/>
          </p:cNvCxnSpPr>
          <p:nvPr/>
        </p:nvCxnSpPr>
        <p:spPr>
          <a:xfrm>
            <a:off x="161586" y="30111720"/>
            <a:ext cx="42480590" cy="0"/>
          </a:xfrm>
          <a:prstGeom prst="line">
            <a:avLst/>
          </a:prstGeom>
          <a:ln w="44450">
            <a:solidFill>
              <a:srgbClr val="F3BE29"/>
            </a:solidFill>
          </a:ln>
        </p:spPr>
        <p:style>
          <a:lnRef idx="2">
            <a:schemeClr val="accent2"/>
          </a:lnRef>
          <a:fillRef idx="0">
            <a:schemeClr val="accent2"/>
          </a:fillRef>
          <a:effectRef idx="1">
            <a:schemeClr val="accent2"/>
          </a:effectRef>
          <a:fontRef idx="minor">
            <a:schemeClr val="tx1"/>
          </a:fontRef>
        </p:style>
      </p:cxnSp>
      <p:sp>
        <p:nvSpPr>
          <p:cNvPr id="57" name="TextBox 56">
            <a:extLst>
              <a:ext uri="{FF2B5EF4-FFF2-40B4-BE49-F238E27FC236}">
                <a16:creationId xmlns:a16="http://schemas.microsoft.com/office/drawing/2014/main" id="{BC4DBBDA-8120-50A4-A2E1-D1E6AFCE5D7F}"/>
              </a:ext>
            </a:extLst>
          </p:cNvPr>
          <p:cNvSpPr txBox="1"/>
          <p:nvPr/>
        </p:nvSpPr>
        <p:spPr>
          <a:xfrm>
            <a:off x="1044790" y="5111554"/>
            <a:ext cx="13252133" cy="1938992"/>
          </a:xfrm>
          <a:prstGeom prst="rect">
            <a:avLst/>
          </a:prstGeom>
          <a:noFill/>
        </p:spPr>
        <p:txBody>
          <a:bodyPr wrap="square" rtlCol="0">
            <a:spAutoFit/>
          </a:bodyPr>
          <a:lstStyle/>
          <a:p>
            <a:r>
              <a:rPr lang="en-GB" sz="24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400" dirty="0">
              <a:latin typeface="Droid Serif"/>
            </a:endParaRPr>
          </a:p>
        </p:txBody>
      </p:sp>
      <p:sp>
        <p:nvSpPr>
          <p:cNvPr id="58" name="Google Shape;63;p13">
            <a:extLst>
              <a:ext uri="{FF2B5EF4-FFF2-40B4-BE49-F238E27FC236}">
                <a16:creationId xmlns:a16="http://schemas.microsoft.com/office/drawing/2014/main" id="{1DF1977E-A4A1-7041-6399-D9691C97FDDB}"/>
              </a:ext>
            </a:extLst>
          </p:cNvPr>
          <p:cNvSpPr txBox="1"/>
          <p:nvPr/>
        </p:nvSpPr>
        <p:spPr>
          <a:xfrm>
            <a:off x="1044790" y="4068826"/>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6000" dirty="0">
                <a:solidFill>
                  <a:schemeClr val="tx1"/>
                </a:solidFill>
                <a:latin typeface="Oswald"/>
                <a:ea typeface="Oswald"/>
                <a:cs typeface="Oswald"/>
                <a:sym typeface="Oswald"/>
              </a:rPr>
              <a:t>Introduction</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1026" name="Picture 2">
            <a:extLst>
              <a:ext uri="{FF2B5EF4-FFF2-40B4-BE49-F238E27FC236}">
                <a16:creationId xmlns:a16="http://schemas.microsoft.com/office/drawing/2014/main" id="{3EBEF8E5-E555-C9F8-CD9B-F42C78613CF1}"/>
              </a:ext>
            </a:extLst>
          </p:cNvPr>
          <p:cNvPicPr>
            <a:picLocks noChangeAspect="1" noChangeArrowheads="1"/>
          </p:cNvPicPr>
          <p:nvPr/>
        </p:nvPicPr>
        <p:blipFill>
          <a:blip r:embed="rId8">
            <a:alphaModFix amt="89000"/>
            <a:extLst>
              <a:ext uri="{28A0092B-C50C-407E-A947-70E740481C1C}">
                <a14:useLocalDpi xmlns:a14="http://schemas.microsoft.com/office/drawing/2010/main" val="0"/>
              </a:ext>
            </a:extLst>
          </a:blip>
          <a:srcRect/>
          <a:stretch>
            <a:fillRect/>
          </a:stretch>
        </p:blipFill>
        <p:spPr bwMode="auto">
          <a:xfrm>
            <a:off x="778896" y="23372865"/>
            <a:ext cx="7101628" cy="40876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0E7FF6-9E77-598A-E291-B2DA9AAC1F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65490" y="3977494"/>
            <a:ext cx="5848111" cy="4140397"/>
          </a:xfrm>
          <a:prstGeom prst="rect">
            <a:avLst/>
          </a:prstGeom>
          <a:noFill/>
          <a:extLst>
            <a:ext uri="{909E8E84-426E-40DD-AFC4-6F175D3DCCD1}">
              <a14:hiddenFill xmlns:a14="http://schemas.microsoft.com/office/drawing/2010/main">
                <a:solidFill>
                  <a:srgbClr val="FFFFFF"/>
                </a:solidFill>
              </a14:hiddenFill>
            </a:ext>
          </a:extLst>
        </p:spPr>
      </p:pic>
      <p:sp>
        <p:nvSpPr>
          <p:cNvPr id="61" name="Google Shape;63;p13">
            <a:extLst>
              <a:ext uri="{FF2B5EF4-FFF2-40B4-BE49-F238E27FC236}">
                <a16:creationId xmlns:a16="http://schemas.microsoft.com/office/drawing/2014/main" id="{A5243D62-58FF-A0A7-B700-A8B702A13C47}"/>
              </a:ext>
            </a:extLst>
          </p:cNvPr>
          <p:cNvSpPr txBox="1"/>
          <p:nvPr/>
        </p:nvSpPr>
        <p:spPr>
          <a:xfrm>
            <a:off x="1044789" y="7113783"/>
            <a:ext cx="5642882"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E" sz="6000" dirty="0">
                <a:solidFill>
                  <a:schemeClr val="tx1"/>
                </a:solidFill>
                <a:latin typeface="Oswald"/>
                <a:ea typeface="Oswald"/>
                <a:cs typeface="Oswald"/>
                <a:sym typeface="Oswald"/>
              </a:rPr>
              <a:t>The Methodology…</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1025" name="Picture 1024">
            <a:extLst>
              <a:ext uri="{FF2B5EF4-FFF2-40B4-BE49-F238E27FC236}">
                <a16:creationId xmlns:a16="http://schemas.microsoft.com/office/drawing/2014/main" id="{D8FD0304-4795-B638-388C-AEEECD48D8DF}"/>
              </a:ext>
            </a:extLst>
          </p:cNvPr>
          <p:cNvPicPr>
            <a:picLocks noChangeAspect="1"/>
          </p:cNvPicPr>
          <p:nvPr/>
        </p:nvPicPr>
        <p:blipFill>
          <a:blip r:embed="rId10">
            <a:alphaModFix amt="90000"/>
          </a:blip>
          <a:stretch>
            <a:fillRect/>
          </a:stretch>
        </p:blipFill>
        <p:spPr>
          <a:xfrm>
            <a:off x="8168830" y="6623755"/>
            <a:ext cx="6321430" cy="5953248"/>
          </a:xfrm>
          <a:prstGeom prst="rect">
            <a:avLst/>
          </a:prstGeom>
          <a:effectLst>
            <a:softEdge rad="177800"/>
          </a:effectLst>
        </p:spPr>
      </p:pic>
      <p:sp>
        <p:nvSpPr>
          <p:cNvPr id="1031" name="Google Shape;69;p13">
            <a:extLst>
              <a:ext uri="{FF2B5EF4-FFF2-40B4-BE49-F238E27FC236}">
                <a16:creationId xmlns:a16="http://schemas.microsoft.com/office/drawing/2014/main" id="{E0E63455-30C3-D345-B9B1-D72E7F8103BF}"/>
              </a:ext>
            </a:extLst>
          </p:cNvPr>
          <p:cNvSpPr txBox="1"/>
          <p:nvPr/>
        </p:nvSpPr>
        <p:spPr>
          <a:xfrm>
            <a:off x="6332787" y="12546695"/>
            <a:ext cx="4364661" cy="618159"/>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Data Understanding</a:t>
            </a:r>
            <a:r>
              <a:rPr lang="en-GB" sz="3200" dirty="0">
                <a:latin typeface="Droid Serif"/>
                <a:sym typeface="Droid Serif"/>
              </a:rPr>
              <a:t>  </a:t>
            </a:r>
          </a:p>
          <a:p>
            <a:endParaRPr lang="en-GB" sz="2400" dirty="0">
              <a:solidFill>
                <a:schemeClr val="bg2">
                  <a:lumMod val="75000"/>
                </a:schemeClr>
              </a:solidFill>
              <a:latin typeface="Droid Serif"/>
            </a:endParaRPr>
          </a:p>
        </p:txBody>
      </p:sp>
      <p:sp>
        <p:nvSpPr>
          <p:cNvPr id="1033" name="Google Shape;69;p13">
            <a:extLst>
              <a:ext uri="{FF2B5EF4-FFF2-40B4-BE49-F238E27FC236}">
                <a16:creationId xmlns:a16="http://schemas.microsoft.com/office/drawing/2014/main" id="{7C424492-41F3-29DF-7701-AFBD5956169A}"/>
              </a:ext>
            </a:extLst>
          </p:cNvPr>
          <p:cNvSpPr txBox="1"/>
          <p:nvPr/>
        </p:nvSpPr>
        <p:spPr>
          <a:xfrm>
            <a:off x="1044134" y="8197886"/>
            <a:ext cx="4412803" cy="637282"/>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Business Understanding</a:t>
            </a:r>
            <a:r>
              <a:rPr lang="en-GB" sz="3200" dirty="0">
                <a:latin typeface="Droid Serif"/>
                <a:sym typeface="Droid Serif"/>
              </a:rPr>
              <a:t>  </a:t>
            </a:r>
          </a:p>
          <a:p>
            <a:endParaRPr lang="en-GB" sz="2400" dirty="0">
              <a:solidFill>
                <a:schemeClr val="bg2">
                  <a:lumMod val="75000"/>
                </a:schemeClr>
              </a:solidFill>
              <a:latin typeface="Droid Serif"/>
            </a:endParaRPr>
          </a:p>
        </p:txBody>
      </p:sp>
      <p:sp>
        <p:nvSpPr>
          <p:cNvPr id="1036" name="TextBox 1035">
            <a:extLst>
              <a:ext uri="{FF2B5EF4-FFF2-40B4-BE49-F238E27FC236}">
                <a16:creationId xmlns:a16="http://schemas.microsoft.com/office/drawing/2014/main" id="{AAC6F54D-C300-4989-DE8F-2B2C023E114A}"/>
              </a:ext>
            </a:extLst>
          </p:cNvPr>
          <p:cNvSpPr txBox="1"/>
          <p:nvPr/>
        </p:nvSpPr>
        <p:spPr>
          <a:xfrm>
            <a:off x="10478527" y="13173308"/>
            <a:ext cx="4877475" cy="523220"/>
          </a:xfrm>
          <a:prstGeom prst="rect">
            <a:avLst/>
          </a:prstGeom>
          <a:noFill/>
        </p:spPr>
        <p:txBody>
          <a:bodyPr wrap="square" rtlCol="0">
            <a:spAutoFit/>
          </a:bodyPr>
          <a:lstStyle/>
          <a:p>
            <a:r>
              <a:rPr lang="en-GB" sz="2800" b="0" i="0" u="none" strike="noStrike" dirty="0">
                <a:solidFill>
                  <a:srgbClr val="000000"/>
                </a:solidFill>
                <a:effectLst/>
                <a:latin typeface="Droid Serif"/>
              </a:rPr>
              <a:t>Merged Dataset</a:t>
            </a:r>
            <a:endParaRPr lang="en-IE" sz="2800" dirty="0">
              <a:latin typeface="Droid Serif"/>
            </a:endParaRPr>
          </a:p>
        </p:txBody>
      </p:sp>
      <p:sp>
        <p:nvSpPr>
          <p:cNvPr id="1037" name="TextBox 1036">
            <a:extLst>
              <a:ext uri="{FF2B5EF4-FFF2-40B4-BE49-F238E27FC236}">
                <a16:creationId xmlns:a16="http://schemas.microsoft.com/office/drawing/2014/main" id="{1B1F3089-DE79-4FCB-EFDC-57F88E8B8634}"/>
              </a:ext>
            </a:extLst>
          </p:cNvPr>
          <p:cNvSpPr txBox="1"/>
          <p:nvPr/>
        </p:nvSpPr>
        <p:spPr>
          <a:xfrm>
            <a:off x="1034371" y="16185124"/>
            <a:ext cx="4673849" cy="1938992"/>
          </a:xfrm>
          <a:prstGeom prst="rect">
            <a:avLst/>
          </a:prstGeom>
          <a:noFill/>
        </p:spPr>
        <p:txBody>
          <a:bodyPr wrap="square" rtlCol="0">
            <a:spAutoFit/>
          </a:bodyPr>
          <a:lstStyle/>
          <a:p>
            <a:pPr marL="457200" indent="-457200">
              <a:buFont typeface="Arial" panose="020B0604020202020204" pitchFamily="34" charset="0"/>
              <a:buChar char="•"/>
            </a:pPr>
            <a:r>
              <a:rPr lang="en-GB" sz="2400" b="0" i="0" u="none" strike="noStrike" dirty="0">
                <a:solidFill>
                  <a:srgbClr val="000000"/>
                </a:solidFill>
                <a:effectLst/>
                <a:latin typeface="Droid Serif"/>
              </a:rPr>
              <a:t>Available at:  </a:t>
            </a:r>
            <a:r>
              <a:rPr lang="en-GB" sz="2400" b="0" i="0" u="sng" strike="noStrike" dirty="0">
                <a:solidFill>
                  <a:srgbClr val="1155CC"/>
                </a:solidFill>
                <a:effectLst/>
                <a:latin typeface="Droid Serif"/>
                <a:hlinkClick r:id="rId11"/>
              </a:rPr>
              <a:t>https://www.kaggle.com/datasets/davidcariboo/player-scores/versions/284</a:t>
            </a:r>
            <a:endParaRPr lang="en-GB" sz="2400" b="0" i="0" u="sng" strike="noStrike" dirty="0">
              <a:solidFill>
                <a:srgbClr val="1155CC"/>
              </a:solidFill>
              <a:effectLst/>
              <a:latin typeface="Droid Serif"/>
            </a:endParaRPr>
          </a:p>
          <a:p>
            <a:pPr marL="457200" indent="-457200">
              <a:buFont typeface="Arial" panose="020B0604020202020204" pitchFamily="34" charset="0"/>
              <a:buChar char="•"/>
            </a:pPr>
            <a:r>
              <a:rPr lang="en-GB" sz="2400" b="0" i="0" strike="noStrike" dirty="0">
                <a:effectLst/>
                <a:latin typeface="Droid Serif"/>
              </a:rPr>
              <a:t>9 CSV Fi</a:t>
            </a:r>
            <a:r>
              <a:rPr lang="en-GB" sz="2400" dirty="0">
                <a:solidFill>
                  <a:srgbClr val="000000"/>
                </a:solidFill>
                <a:latin typeface="Droid Serif"/>
              </a:rPr>
              <a:t>les:</a:t>
            </a:r>
            <a:endParaRPr lang="en-IE" sz="3600" dirty="0">
              <a:latin typeface="Droid Serif"/>
            </a:endParaRPr>
          </a:p>
        </p:txBody>
      </p:sp>
      <p:pic>
        <p:nvPicPr>
          <p:cNvPr id="2" name="Picture 1" descr="A black and white image of a football ball&#10;&#10;Description automatically generated">
            <a:extLst>
              <a:ext uri="{FF2B5EF4-FFF2-40B4-BE49-F238E27FC236}">
                <a16:creationId xmlns:a16="http://schemas.microsoft.com/office/drawing/2014/main" id="{F307EF43-8889-FA91-4401-0E3CE9CB35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2266" y="28443718"/>
            <a:ext cx="1531520" cy="1352841"/>
          </a:xfrm>
          <a:prstGeom prst="rect">
            <a:avLst/>
          </a:prstGeom>
        </p:spPr>
      </p:pic>
      <p:sp>
        <p:nvSpPr>
          <p:cNvPr id="3" name="Google Shape;63;p13">
            <a:extLst>
              <a:ext uri="{FF2B5EF4-FFF2-40B4-BE49-F238E27FC236}">
                <a16:creationId xmlns:a16="http://schemas.microsoft.com/office/drawing/2014/main" id="{6D2F6092-DD77-B8F4-D0EE-D0CA5E440894}"/>
              </a:ext>
            </a:extLst>
          </p:cNvPr>
          <p:cNvSpPr txBox="1"/>
          <p:nvPr/>
        </p:nvSpPr>
        <p:spPr>
          <a:xfrm>
            <a:off x="21142778" y="28473551"/>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E" sz="6000" dirty="0">
                <a:solidFill>
                  <a:schemeClr val="tx1"/>
                </a:solidFill>
                <a:latin typeface="Oswald"/>
                <a:ea typeface="Oswald"/>
                <a:cs typeface="Oswald"/>
                <a:sym typeface="Oswald"/>
              </a:rPr>
              <a:t>References</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4" name="Google Shape;69;p13">
            <a:extLst>
              <a:ext uri="{FF2B5EF4-FFF2-40B4-BE49-F238E27FC236}">
                <a16:creationId xmlns:a16="http://schemas.microsoft.com/office/drawing/2014/main" id="{9D06385F-5E5E-C627-F80B-5DF324017DD2}"/>
              </a:ext>
            </a:extLst>
          </p:cNvPr>
          <p:cNvSpPr txBox="1"/>
          <p:nvPr/>
        </p:nvSpPr>
        <p:spPr>
          <a:xfrm>
            <a:off x="20367889" y="13862854"/>
            <a:ext cx="4550976" cy="574408"/>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Modelling</a:t>
            </a:r>
            <a:endParaRPr lang="en-GB" sz="3200" dirty="0">
              <a:latin typeface="Droid Serif"/>
              <a:sym typeface="Droid Serif"/>
            </a:endParaRPr>
          </a:p>
          <a:p>
            <a:endParaRPr lang="en-GB" sz="2400" dirty="0">
              <a:solidFill>
                <a:schemeClr val="bg2">
                  <a:lumMod val="75000"/>
                </a:schemeClr>
              </a:solidFill>
              <a:latin typeface="Droid Serif"/>
            </a:endParaRPr>
          </a:p>
        </p:txBody>
      </p:sp>
      <p:sp>
        <p:nvSpPr>
          <p:cNvPr id="5" name="Google Shape;69;p13">
            <a:extLst>
              <a:ext uri="{FF2B5EF4-FFF2-40B4-BE49-F238E27FC236}">
                <a16:creationId xmlns:a16="http://schemas.microsoft.com/office/drawing/2014/main" id="{94A1D03A-2D34-C97E-B6F2-6CDB5A998CFA}"/>
              </a:ext>
            </a:extLst>
          </p:cNvPr>
          <p:cNvSpPr txBox="1"/>
          <p:nvPr/>
        </p:nvSpPr>
        <p:spPr>
          <a:xfrm>
            <a:off x="29175797" y="9336441"/>
            <a:ext cx="3701110" cy="564951"/>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Evaluation</a:t>
            </a:r>
            <a:endParaRPr lang="en-GB" sz="2800" dirty="0">
              <a:latin typeface="Droid Serif"/>
              <a:sym typeface="Droid Serif"/>
            </a:endParaRPr>
          </a:p>
          <a:p>
            <a:endParaRPr lang="en-GB" sz="2400" dirty="0">
              <a:solidFill>
                <a:schemeClr val="bg2">
                  <a:lumMod val="75000"/>
                </a:schemeClr>
              </a:solidFill>
              <a:latin typeface="Droid Serif"/>
            </a:endParaRPr>
          </a:p>
        </p:txBody>
      </p:sp>
      <p:cxnSp>
        <p:nvCxnSpPr>
          <p:cNvPr id="8" name="Straight Arrow Connector 7">
            <a:extLst>
              <a:ext uri="{FF2B5EF4-FFF2-40B4-BE49-F238E27FC236}">
                <a16:creationId xmlns:a16="http://schemas.microsoft.com/office/drawing/2014/main" id="{8BDFE248-D5D3-F61C-E8CA-645530416C9D}"/>
              </a:ext>
            </a:extLst>
          </p:cNvPr>
          <p:cNvCxnSpPr>
            <a:cxnSpLocks/>
          </p:cNvCxnSpPr>
          <p:nvPr/>
        </p:nvCxnSpPr>
        <p:spPr>
          <a:xfrm>
            <a:off x="5456937" y="8431258"/>
            <a:ext cx="1643110" cy="4135920"/>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sp>
        <p:nvSpPr>
          <p:cNvPr id="6" name="Google Shape;69;p13">
            <a:extLst>
              <a:ext uri="{FF2B5EF4-FFF2-40B4-BE49-F238E27FC236}">
                <a16:creationId xmlns:a16="http://schemas.microsoft.com/office/drawing/2014/main" id="{8833DD5D-4A1C-391F-5A04-382DF614A819}"/>
              </a:ext>
            </a:extLst>
          </p:cNvPr>
          <p:cNvSpPr txBox="1"/>
          <p:nvPr/>
        </p:nvSpPr>
        <p:spPr>
          <a:xfrm>
            <a:off x="38001051" y="18203371"/>
            <a:ext cx="3701110" cy="564951"/>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Deployment</a:t>
            </a:r>
            <a:endParaRPr lang="en-GB" sz="2800" dirty="0">
              <a:latin typeface="Droid Serif"/>
              <a:sym typeface="Droid Serif"/>
            </a:endParaRPr>
          </a:p>
          <a:p>
            <a:endParaRPr lang="en-GB" sz="2400" dirty="0">
              <a:solidFill>
                <a:schemeClr val="bg2">
                  <a:lumMod val="75000"/>
                </a:schemeClr>
              </a:solidFill>
              <a:latin typeface="Droid Serif"/>
            </a:endParaRPr>
          </a:p>
        </p:txBody>
      </p:sp>
      <p:cxnSp>
        <p:nvCxnSpPr>
          <p:cNvPr id="10" name="Straight Arrow Connector 9">
            <a:extLst>
              <a:ext uri="{FF2B5EF4-FFF2-40B4-BE49-F238E27FC236}">
                <a16:creationId xmlns:a16="http://schemas.microsoft.com/office/drawing/2014/main" id="{D853D1D7-7981-BDDC-D3FE-E6C63437747A}"/>
              </a:ext>
            </a:extLst>
          </p:cNvPr>
          <p:cNvCxnSpPr>
            <a:cxnSpLocks/>
          </p:cNvCxnSpPr>
          <p:nvPr/>
        </p:nvCxnSpPr>
        <p:spPr>
          <a:xfrm>
            <a:off x="10198387" y="12755779"/>
            <a:ext cx="9954272" cy="1157273"/>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DB5046AB-A17A-552F-9433-E2BA6C201E7F}"/>
              </a:ext>
            </a:extLst>
          </p:cNvPr>
          <p:cNvCxnSpPr>
            <a:cxnSpLocks/>
          </p:cNvCxnSpPr>
          <p:nvPr/>
        </p:nvCxnSpPr>
        <p:spPr>
          <a:xfrm flipV="1">
            <a:off x="22985506" y="9760916"/>
            <a:ext cx="5880847" cy="4101937"/>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D8A30B3-A8BE-4508-1B5B-A5327E92234E}"/>
              </a:ext>
            </a:extLst>
          </p:cNvPr>
          <p:cNvCxnSpPr>
            <a:cxnSpLocks/>
          </p:cNvCxnSpPr>
          <p:nvPr/>
        </p:nvCxnSpPr>
        <p:spPr>
          <a:xfrm>
            <a:off x="31292525" y="10673937"/>
            <a:ext cx="6708526" cy="7053305"/>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6F056D0-EB5A-3D0A-5954-D0A3F46F71E4}"/>
              </a:ext>
            </a:extLst>
          </p:cNvPr>
          <p:cNvCxnSpPr>
            <a:cxnSpLocks/>
          </p:cNvCxnSpPr>
          <p:nvPr/>
        </p:nvCxnSpPr>
        <p:spPr>
          <a:xfrm flipV="1">
            <a:off x="39508425" y="15235744"/>
            <a:ext cx="2103136" cy="2491498"/>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pic>
        <p:nvPicPr>
          <p:cNvPr id="28" name="Picture 27" descr="A diagram of different types of graphs&#10;&#10;Description automatically generated with medium confidence">
            <a:extLst>
              <a:ext uri="{FF2B5EF4-FFF2-40B4-BE49-F238E27FC236}">
                <a16:creationId xmlns:a16="http://schemas.microsoft.com/office/drawing/2014/main" id="{4ECA050B-5795-1817-43A5-7CE5F929EB8A}"/>
              </a:ext>
            </a:extLst>
          </p:cNvPr>
          <p:cNvPicPr>
            <a:picLocks noChangeAspect="1"/>
          </p:cNvPicPr>
          <p:nvPr/>
        </p:nvPicPr>
        <p:blipFill rotWithShape="1">
          <a:blip r:embed="rId12">
            <a:alphaModFix amt="80000"/>
            <a:extLst>
              <a:ext uri="{28A0092B-C50C-407E-A947-70E740481C1C}">
                <a14:useLocalDpi xmlns:a14="http://schemas.microsoft.com/office/drawing/2010/main" val="0"/>
              </a:ext>
            </a:extLst>
          </a:blip>
          <a:srcRect t="49391" b="-395"/>
          <a:stretch/>
        </p:blipFill>
        <p:spPr>
          <a:xfrm>
            <a:off x="16373438" y="28171160"/>
            <a:ext cx="4388522" cy="1702727"/>
          </a:xfrm>
          <a:prstGeom prst="rect">
            <a:avLst/>
          </a:prstGeom>
        </p:spPr>
      </p:pic>
      <p:pic>
        <p:nvPicPr>
          <p:cNvPr id="29" name="Picture 28" descr="A diagram of different types of graphs&#10;&#10;Description automatically generated with medium confidence">
            <a:extLst>
              <a:ext uri="{FF2B5EF4-FFF2-40B4-BE49-F238E27FC236}">
                <a16:creationId xmlns:a16="http://schemas.microsoft.com/office/drawing/2014/main" id="{36C768DE-F85E-D87B-F35E-957800346401}"/>
              </a:ext>
            </a:extLst>
          </p:cNvPr>
          <p:cNvPicPr>
            <a:picLocks noChangeAspect="1"/>
          </p:cNvPicPr>
          <p:nvPr/>
        </p:nvPicPr>
        <p:blipFill rotWithShape="1">
          <a:blip r:embed="rId12">
            <a:alphaModFix amt="80000"/>
            <a:extLst>
              <a:ext uri="{28A0092B-C50C-407E-A947-70E740481C1C}">
                <a14:useLocalDpi xmlns:a14="http://schemas.microsoft.com/office/drawing/2010/main" val="0"/>
              </a:ext>
            </a:extLst>
          </a:blip>
          <a:srcRect t="2911" r="7553" b="51000"/>
          <a:stretch/>
        </p:blipFill>
        <p:spPr>
          <a:xfrm>
            <a:off x="12220613" y="28260440"/>
            <a:ext cx="4152621" cy="1574923"/>
          </a:xfrm>
          <a:prstGeom prst="rect">
            <a:avLst/>
          </a:prstGeom>
        </p:spPr>
      </p:pic>
      <p:pic>
        <p:nvPicPr>
          <p:cNvPr id="35" name="Picture 34" descr="A diagram of mathematical equations&#10;&#10;Description automatically generated">
            <a:extLst>
              <a:ext uri="{FF2B5EF4-FFF2-40B4-BE49-F238E27FC236}">
                <a16:creationId xmlns:a16="http://schemas.microsoft.com/office/drawing/2014/main" id="{01C1A075-5233-9189-931C-EEE101CE8F28}"/>
              </a:ext>
            </a:extLst>
          </p:cNvPr>
          <p:cNvPicPr>
            <a:picLocks noChangeAspect="1"/>
          </p:cNvPicPr>
          <p:nvPr/>
        </p:nvPicPr>
        <p:blipFill>
          <a:blip r:embed="rId13">
            <a:alphaModFix amt="81000"/>
            <a:extLst>
              <a:ext uri="{28A0092B-C50C-407E-A947-70E740481C1C}">
                <a14:useLocalDpi xmlns:a14="http://schemas.microsoft.com/office/drawing/2010/main" val="0"/>
              </a:ext>
            </a:extLst>
          </a:blip>
          <a:stretch>
            <a:fillRect/>
          </a:stretch>
        </p:blipFill>
        <p:spPr>
          <a:xfrm>
            <a:off x="8214739" y="28181475"/>
            <a:ext cx="3915327" cy="1653888"/>
          </a:xfrm>
          <a:prstGeom prst="rect">
            <a:avLst/>
          </a:prstGeom>
        </p:spPr>
      </p:pic>
      <p:sp>
        <p:nvSpPr>
          <p:cNvPr id="11" name="Google Shape;69;p13">
            <a:extLst>
              <a:ext uri="{FF2B5EF4-FFF2-40B4-BE49-F238E27FC236}">
                <a16:creationId xmlns:a16="http://schemas.microsoft.com/office/drawing/2014/main" id="{9294E760-92B9-88AD-CF9E-B88C46AC6039}"/>
              </a:ext>
            </a:extLst>
          </p:cNvPr>
          <p:cNvSpPr txBox="1"/>
          <p:nvPr/>
        </p:nvSpPr>
        <p:spPr>
          <a:xfrm>
            <a:off x="1044133" y="18141661"/>
            <a:ext cx="4664087" cy="502320"/>
          </a:xfrm>
          <a:prstGeom prst="rect">
            <a:avLst/>
          </a:prstGeom>
          <a:noFill/>
          <a:ln>
            <a:noFill/>
          </a:ln>
        </p:spPr>
        <p:txBody>
          <a:bodyPr spcFirstLastPara="1" wrap="square" lIns="91425" tIns="91425" rIns="91425" bIns="91425" anchor="t" anchorCtr="0">
            <a:noAutofit/>
          </a:bodyPr>
          <a:lstStyle/>
          <a:p>
            <a:pPr>
              <a:buSzPts val="1100"/>
            </a:pPr>
            <a:r>
              <a:rPr lang="en-GB" sz="2800" b="1" dirty="0">
                <a:solidFill>
                  <a:srgbClr val="7030A0"/>
                </a:solidFill>
                <a:latin typeface="Droid Serif"/>
                <a:sym typeface="Droid Serif"/>
              </a:rPr>
              <a:t>2. Exploratory Data Analytics</a:t>
            </a:r>
            <a:endParaRPr lang="en-GB" sz="2800" dirty="0">
              <a:solidFill>
                <a:srgbClr val="7030A0"/>
              </a:solidFill>
              <a:latin typeface="Droid Serif"/>
              <a:sym typeface="Droid Serif"/>
            </a:endParaRPr>
          </a:p>
          <a:p>
            <a:endParaRPr lang="en-GB" sz="2400" dirty="0">
              <a:solidFill>
                <a:schemeClr val="bg2">
                  <a:lumMod val="75000"/>
                </a:schemeClr>
              </a:solidFill>
              <a:latin typeface="Droid Serif"/>
            </a:endParaRPr>
          </a:p>
        </p:txBody>
      </p:sp>
      <p:sp>
        <p:nvSpPr>
          <p:cNvPr id="13" name="Google Shape;69;p13">
            <a:extLst>
              <a:ext uri="{FF2B5EF4-FFF2-40B4-BE49-F238E27FC236}">
                <a16:creationId xmlns:a16="http://schemas.microsoft.com/office/drawing/2014/main" id="{A0D4F1CE-C213-EA90-BB1F-DC9FE905129E}"/>
              </a:ext>
            </a:extLst>
          </p:cNvPr>
          <p:cNvSpPr txBox="1"/>
          <p:nvPr/>
        </p:nvSpPr>
        <p:spPr>
          <a:xfrm>
            <a:off x="972266" y="13041654"/>
            <a:ext cx="7169950" cy="758499"/>
          </a:xfrm>
          <a:prstGeom prst="rect">
            <a:avLst/>
          </a:prstGeom>
          <a:noFill/>
          <a:ln>
            <a:noFill/>
          </a:ln>
        </p:spPr>
        <p:txBody>
          <a:bodyPr spcFirstLastPara="1" wrap="square" lIns="91425" tIns="91425" rIns="91425" bIns="91425" anchor="t" anchorCtr="0">
            <a:noAutofit/>
          </a:bodyPr>
          <a:lstStyle/>
          <a:p>
            <a:pPr>
              <a:buSzPts val="1100"/>
            </a:pPr>
            <a:r>
              <a:rPr lang="en-GB" sz="2800" b="1" dirty="0">
                <a:solidFill>
                  <a:srgbClr val="7030A0"/>
                </a:solidFill>
                <a:latin typeface="Droid Serif"/>
                <a:sym typeface="Droid Serif"/>
              </a:rPr>
              <a:t>1. Consolidating and Characterising the Data</a:t>
            </a:r>
            <a:endParaRPr lang="en-GB" sz="2800" dirty="0">
              <a:solidFill>
                <a:srgbClr val="7030A0"/>
              </a:solidFill>
              <a:latin typeface="Droid Serif"/>
              <a:sym typeface="Droid Serif"/>
            </a:endParaRPr>
          </a:p>
          <a:p>
            <a:endParaRPr lang="en-GB" sz="2400" dirty="0">
              <a:solidFill>
                <a:schemeClr val="bg2">
                  <a:lumMod val="75000"/>
                </a:schemeClr>
              </a:solidFill>
              <a:latin typeface="Droid Serif"/>
            </a:endParaRPr>
          </a:p>
        </p:txBody>
      </p:sp>
      <p:sp>
        <p:nvSpPr>
          <p:cNvPr id="1035" name="TextBox 1034">
            <a:extLst>
              <a:ext uri="{FF2B5EF4-FFF2-40B4-BE49-F238E27FC236}">
                <a16:creationId xmlns:a16="http://schemas.microsoft.com/office/drawing/2014/main" id="{85DDFD4D-5BF7-BBCB-EEF5-53590266DDF1}"/>
              </a:ext>
            </a:extLst>
          </p:cNvPr>
          <p:cNvSpPr txBox="1"/>
          <p:nvPr/>
        </p:nvSpPr>
        <p:spPr>
          <a:xfrm>
            <a:off x="1044789" y="8773531"/>
            <a:ext cx="7510325" cy="1938992"/>
          </a:xfrm>
          <a:prstGeom prst="rect">
            <a:avLst/>
          </a:prstGeom>
          <a:noFill/>
        </p:spPr>
        <p:txBody>
          <a:bodyPr wrap="square" rtlCol="0">
            <a:spAutoFit/>
          </a:bodyPr>
          <a:lstStyle/>
          <a:p>
            <a:r>
              <a:rPr lang="en-GB" sz="2400" b="0" i="0" u="none" strike="noStrike" dirty="0">
                <a:solidFill>
                  <a:srgbClr val="000000"/>
                </a:solidFill>
                <a:effectLst/>
                <a:latin typeface="Droid Serif"/>
              </a:rPr>
              <a:t>This initial phase focuses on understanding the project objectives and requirements from a business perspective. It involves understanding what the stakeholders want to achieve, defining the project goals, and translating these goals into Data Analytics and Machine Learning objectives.</a:t>
            </a:r>
            <a:endParaRPr lang="en-IE" sz="2400" dirty="0">
              <a:latin typeface="Droid Serif"/>
            </a:endParaRPr>
          </a:p>
        </p:txBody>
      </p:sp>
      <p:sp>
        <p:nvSpPr>
          <p:cNvPr id="15" name="Google Shape;69;p13">
            <a:extLst>
              <a:ext uri="{FF2B5EF4-FFF2-40B4-BE49-F238E27FC236}">
                <a16:creationId xmlns:a16="http://schemas.microsoft.com/office/drawing/2014/main" id="{FCBABF1A-3135-6B8C-A3CA-0F819F338C01}"/>
              </a:ext>
            </a:extLst>
          </p:cNvPr>
          <p:cNvSpPr txBox="1"/>
          <p:nvPr/>
        </p:nvSpPr>
        <p:spPr>
          <a:xfrm>
            <a:off x="15209046" y="8623494"/>
            <a:ext cx="4364661" cy="618159"/>
          </a:xfrm>
          <a:prstGeom prst="rect">
            <a:avLst/>
          </a:prstGeom>
          <a:noFill/>
          <a:ln>
            <a:noFill/>
          </a:ln>
        </p:spPr>
        <p:txBody>
          <a:bodyPr spcFirstLastPara="1" wrap="square" lIns="91425" tIns="91425" rIns="91425" bIns="91425" anchor="t" anchorCtr="0">
            <a:noAutofit/>
          </a:bodyPr>
          <a:lstStyle/>
          <a:p>
            <a:pPr>
              <a:buSzPts val="1100"/>
            </a:pPr>
            <a:r>
              <a:rPr lang="en-GB" sz="2800" b="1" dirty="0">
                <a:solidFill>
                  <a:srgbClr val="7030A0"/>
                </a:solidFill>
                <a:latin typeface="Droid Serif"/>
                <a:sym typeface="Droid Serif"/>
              </a:rPr>
              <a:t>3. Preprocessing</a:t>
            </a:r>
            <a:endParaRPr lang="en-GB" sz="2800" dirty="0">
              <a:solidFill>
                <a:srgbClr val="7030A0"/>
              </a:solidFill>
              <a:latin typeface="Droid Serif"/>
              <a:sym typeface="Droid Serif"/>
            </a:endParaRPr>
          </a:p>
          <a:p>
            <a:endParaRPr lang="en-GB" sz="2400" dirty="0">
              <a:solidFill>
                <a:schemeClr val="bg2">
                  <a:lumMod val="75000"/>
                </a:schemeClr>
              </a:solidFill>
              <a:latin typeface="Droid Serif"/>
            </a:endParaRPr>
          </a:p>
        </p:txBody>
      </p:sp>
      <p:sp>
        <p:nvSpPr>
          <p:cNvPr id="17" name="TextBox 16">
            <a:extLst>
              <a:ext uri="{FF2B5EF4-FFF2-40B4-BE49-F238E27FC236}">
                <a16:creationId xmlns:a16="http://schemas.microsoft.com/office/drawing/2014/main" id="{362382AF-5F1E-6373-A7FF-9111070C904C}"/>
              </a:ext>
            </a:extLst>
          </p:cNvPr>
          <p:cNvSpPr txBox="1"/>
          <p:nvPr/>
        </p:nvSpPr>
        <p:spPr>
          <a:xfrm>
            <a:off x="15209046" y="9241991"/>
            <a:ext cx="12691295" cy="3108543"/>
          </a:xfrm>
          <a:prstGeom prst="rect">
            <a:avLst/>
          </a:prstGeom>
          <a:noFill/>
        </p:spPr>
        <p:txBody>
          <a:bodyPr wrap="square" rtlCol="0">
            <a:spAutoFit/>
          </a:bodyPr>
          <a:lstStyle/>
          <a:p>
            <a:r>
              <a:rPr lang="en-GB" sz="2800" b="0" i="0" u="none" strike="noStrike" dirty="0">
                <a:solidFill>
                  <a:srgbClr val="000000"/>
                </a:solidFill>
                <a:effectLst/>
                <a:latin typeface="Droid Serif"/>
              </a:rPr>
              <a:t>Data preprocessing is a crucial step in any Data Science project’s lifecycle. It involves several operations and transformations being applied to raw data to make it suitable for analysis and modelling. The aim is to enhance the quality of the data by addressing missing or inconsistent values, handling various data types including type casting, number formatting, and label encoding categorical variables, transforming the data using scaling, standardisation or normalisation techniques, and conducting feature engineering. </a:t>
            </a:r>
            <a:endParaRPr lang="en-IE" sz="2800" dirty="0">
              <a:latin typeface="Droid Serif"/>
            </a:endParaRPr>
          </a:p>
        </p:txBody>
      </p:sp>
      <p:sp>
        <p:nvSpPr>
          <p:cNvPr id="19" name="Google Shape;63;p13">
            <a:extLst>
              <a:ext uri="{FF2B5EF4-FFF2-40B4-BE49-F238E27FC236}">
                <a16:creationId xmlns:a16="http://schemas.microsoft.com/office/drawing/2014/main" id="{649AFC5D-BC0C-BE20-CF1F-0A14B8EEE7D1}"/>
              </a:ext>
            </a:extLst>
          </p:cNvPr>
          <p:cNvSpPr txBox="1"/>
          <p:nvPr/>
        </p:nvSpPr>
        <p:spPr>
          <a:xfrm>
            <a:off x="29048074" y="20078576"/>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E" sz="6000" dirty="0">
                <a:solidFill>
                  <a:schemeClr val="tx1"/>
                </a:solidFill>
                <a:latin typeface="Oswald"/>
                <a:ea typeface="Oswald"/>
                <a:cs typeface="Oswald"/>
                <a:sym typeface="Oswald"/>
              </a:rPr>
              <a:t>Conclusion</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sp>
        <p:nvSpPr>
          <p:cNvPr id="22" name="TextBox 21">
            <a:extLst>
              <a:ext uri="{FF2B5EF4-FFF2-40B4-BE49-F238E27FC236}">
                <a16:creationId xmlns:a16="http://schemas.microsoft.com/office/drawing/2014/main" id="{738F5807-669E-385B-11C4-995104A171A2}"/>
              </a:ext>
            </a:extLst>
          </p:cNvPr>
          <p:cNvSpPr txBox="1"/>
          <p:nvPr/>
        </p:nvSpPr>
        <p:spPr>
          <a:xfrm>
            <a:off x="5929490" y="16274440"/>
            <a:ext cx="3813362" cy="3631763"/>
          </a:xfrm>
          <a:prstGeom prst="rect">
            <a:avLst/>
          </a:prstGeom>
          <a:noFill/>
        </p:spPr>
        <p:txBody>
          <a:bodyPr wrap="square" rtlCol="0">
            <a:spAutoFit/>
          </a:bodyPr>
          <a:lstStyle/>
          <a:p>
            <a:pPr rtl="0">
              <a:spcBef>
                <a:spcPts val="0"/>
              </a:spcBef>
              <a:spcAft>
                <a:spcPts val="0"/>
              </a:spcAft>
            </a:pPr>
            <a:r>
              <a:rPr lang="en-IE" sz="1800" b="0" i="0" u="none" strike="noStrike" dirty="0">
                <a:solidFill>
                  <a:schemeClr val="accent6">
                    <a:lumMod val="75000"/>
                  </a:schemeClr>
                </a:solidFill>
                <a:effectLst/>
                <a:latin typeface="Times New Roman" panose="02020603050405020304" pitchFamily="18" charset="0"/>
              </a:rPr>
              <a:t>appearances_df :		(1485697, 13)</a:t>
            </a:r>
            <a:endParaRPr lang="en-IE" sz="2800" b="0" dirty="0">
              <a:solidFill>
                <a:schemeClr val="accent6">
                  <a:lumMod val="75000"/>
                </a:schemeClr>
              </a:solidFill>
              <a:effectLst/>
            </a:endParaRPr>
          </a:p>
          <a:p>
            <a:pPr rtl="0">
              <a:spcBef>
                <a:spcPts val="0"/>
              </a:spcBef>
              <a:spcAft>
                <a:spcPts val="0"/>
              </a:spcAft>
            </a:pPr>
            <a:r>
              <a:rPr lang="en-IE" sz="1800" b="0" i="0" u="none" strike="noStrike" dirty="0">
                <a:solidFill>
                  <a:schemeClr val="accent6">
                    <a:lumMod val="75000"/>
                  </a:schemeClr>
                </a:solidFill>
                <a:effectLst/>
                <a:latin typeface="Times New Roman" panose="02020603050405020304" pitchFamily="18" charset="0"/>
              </a:rPr>
              <a:t>club_games_df :		(128586, 11)</a:t>
            </a:r>
            <a:endParaRPr lang="en-IE" sz="2800" b="0" dirty="0">
              <a:solidFill>
                <a:schemeClr val="accent6">
                  <a:lumMod val="75000"/>
                </a:schemeClr>
              </a:solidFill>
              <a:effectLst/>
            </a:endParaRPr>
          </a:p>
          <a:p>
            <a:pPr rtl="0">
              <a:spcBef>
                <a:spcPts val="0"/>
              </a:spcBef>
              <a:spcAft>
                <a:spcPts val="0"/>
              </a:spcAft>
            </a:pPr>
            <a:r>
              <a:rPr lang="en-IE" sz="1800" b="0" i="0" u="none" strike="noStrike" dirty="0">
                <a:solidFill>
                  <a:schemeClr val="accent6">
                    <a:lumMod val="75000"/>
                  </a:schemeClr>
                </a:solidFill>
                <a:effectLst/>
                <a:latin typeface="Times New Roman" panose="02020603050405020304" pitchFamily="18" charset="0"/>
              </a:rPr>
              <a:t>clubs_df:				(426, 16)</a:t>
            </a:r>
            <a:endParaRPr lang="en-IE" sz="2800" b="0" dirty="0">
              <a:solidFill>
                <a:schemeClr val="accent6">
                  <a:lumMod val="75000"/>
                </a:schemeClr>
              </a:solidFill>
              <a:effectLst/>
            </a:endParaRPr>
          </a:p>
          <a:p>
            <a:pPr rtl="0">
              <a:spcBef>
                <a:spcPts val="0"/>
              </a:spcBef>
              <a:spcAft>
                <a:spcPts val="0"/>
              </a:spcAft>
            </a:pPr>
            <a:r>
              <a:rPr lang="en-IE" sz="1800" b="0" i="0" u="none" strike="noStrike" dirty="0">
                <a:solidFill>
                  <a:schemeClr val="accent6">
                    <a:lumMod val="75000"/>
                  </a:schemeClr>
                </a:solidFill>
                <a:effectLst/>
                <a:latin typeface="Times New Roman" panose="02020603050405020304" pitchFamily="18" charset="0"/>
              </a:rPr>
              <a:t>competitions_df:		(43, 10)</a:t>
            </a:r>
            <a:endParaRPr lang="en-IE" sz="2800" b="0" dirty="0">
              <a:solidFill>
                <a:schemeClr val="accent6">
                  <a:lumMod val="75000"/>
                </a:schemeClr>
              </a:solidFill>
              <a:effectLst/>
            </a:endParaRPr>
          </a:p>
          <a:p>
            <a:pPr rtl="0">
              <a:spcBef>
                <a:spcPts val="0"/>
              </a:spcBef>
              <a:spcAft>
                <a:spcPts val="0"/>
              </a:spcAft>
            </a:pPr>
            <a:r>
              <a:rPr lang="en-IE" sz="1800" b="0" i="0" u="none" strike="noStrike" dirty="0">
                <a:solidFill>
                  <a:schemeClr val="accent6">
                    <a:lumMod val="75000"/>
                  </a:schemeClr>
                </a:solidFill>
                <a:effectLst/>
                <a:latin typeface="Times New Roman" panose="02020603050405020304" pitchFamily="18" charset="0"/>
              </a:rPr>
              <a:t>game_events_df:		(652010, 10)</a:t>
            </a:r>
            <a:endParaRPr lang="en-IE" sz="2800" b="0" dirty="0">
              <a:solidFill>
                <a:schemeClr val="accent6">
                  <a:lumMod val="75000"/>
                </a:schemeClr>
              </a:solidFill>
              <a:effectLst/>
            </a:endParaRPr>
          </a:p>
          <a:p>
            <a:pPr rtl="0">
              <a:spcBef>
                <a:spcPts val="0"/>
              </a:spcBef>
              <a:spcAft>
                <a:spcPts val="0"/>
              </a:spcAft>
            </a:pPr>
            <a:r>
              <a:rPr lang="en-IE" sz="1800" b="0" i="0" u="none" strike="noStrike" dirty="0">
                <a:solidFill>
                  <a:schemeClr val="accent6">
                    <a:lumMod val="75000"/>
                  </a:schemeClr>
                </a:solidFill>
                <a:effectLst/>
                <a:latin typeface="Times New Roman" panose="02020603050405020304" pitchFamily="18" charset="0"/>
              </a:rPr>
              <a:t>game_lineups_df :		(86822, 9)</a:t>
            </a:r>
            <a:endParaRPr lang="en-IE" sz="2800" b="0" dirty="0">
              <a:solidFill>
                <a:schemeClr val="accent6">
                  <a:lumMod val="75000"/>
                </a:schemeClr>
              </a:solidFill>
              <a:effectLst/>
            </a:endParaRPr>
          </a:p>
          <a:p>
            <a:pPr rtl="0">
              <a:spcBef>
                <a:spcPts val="0"/>
              </a:spcBef>
              <a:spcAft>
                <a:spcPts val="0"/>
              </a:spcAft>
            </a:pPr>
            <a:r>
              <a:rPr lang="en-IE" sz="1800" b="0" i="0" u="none" strike="noStrike" dirty="0">
                <a:solidFill>
                  <a:schemeClr val="accent6">
                    <a:lumMod val="75000"/>
                  </a:schemeClr>
                </a:solidFill>
                <a:effectLst/>
                <a:latin typeface="Times New Roman" panose="02020603050405020304" pitchFamily="18" charset="0"/>
              </a:rPr>
              <a:t>games_df :			(64293, 23)</a:t>
            </a:r>
            <a:endParaRPr lang="en-IE" sz="2800" b="0" dirty="0">
              <a:solidFill>
                <a:schemeClr val="accent6">
                  <a:lumMod val="75000"/>
                </a:schemeClr>
              </a:solidFill>
              <a:effectLst/>
            </a:endParaRPr>
          </a:p>
          <a:p>
            <a:pPr rtl="0">
              <a:spcBef>
                <a:spcPts val="0"/>
              </a:spcBef>
              <a:spcAft>
                <a:spcPts val="0"/>
              </a:spcAft>
            </a:pPr>
            <a:r>
              <a:rPr lang="en-IE" sz="1800" b="0" i="0" u="none" strike="noStrike" dirty="0">
                <a:solidFill>
                  <a:schemeClr val="accent6">
                    <a:lumMod val="75000"/>
                  </a:schemeClr>
                </a:solidFill>
                <a:effectLst/>
                <a:latin typeface="Times New Roman" panose="02020603050405020304" pitchFamily="18" charset="0"/>
              </a:rPr>
              <a:t>player_valuations_df :	(440663, 9)</a:t>
            </a:r>
            <a:endParaRPr lang="en-IE" sz="2800" b="0" dirty="0">
              <a:solidFill>
                <a:schemeClr val="accent6">
                  <a:lumMod val="75000"/>
                </a:schemeClr>
              </a:solidFill>
              <a:effectLst/>
            </a:endParaRPr>
          </a:p>
          <a:p>
            <a:pPr rtl="0">
              <a:spcBef>
                <a:spcPts val="0"/>
              </a:spcBef>
              <a:spcAft>
                <a:spcPts val="0"/>
              </a:spcAft>
            </a:pPr>
            <a:r>
              <a:rPr lang="en-IE" sz="1800" b="0" i="0" u="none" strike="noStrike" dirty="0">
                <a:solidFill>
                  <a:schemeClr val="accent6">
                    <a:lumMod val="75000"/>
                  </a:schemeClr>
                </a:solidFill>
                <a:effectLst/>
                <a:latin typeface="Times New Roman" panose="02020603050405020304" pitchFamily="18" charset="0"/>
              </a:rPr>
              <a:t>players_df:			(30302, 23)</a:t>
            </a:r>
            <a:endParaRPr lang="en-IE" sz="2800" b="0" dirty="0">
              <a:solidFill>
                <a:schemeClr val="accent6">
                  <a:lumMod val="75000"/>
                </a:schemeClr>
              </a:solidFill>
              <a:effectLst/>
            </a:endParaRPr>
          </a:p>
          <a:p>
            <a:br>
              <a:rPr lang="en-IE" sz="2800" dirty="0"/>
            </a:br>
            <a:endParaRPr lang="en-IE" sz="4000" dirty="0">
              <a:latin typeface="Droid Serif"/>
            </a:endParaRPr>
          </a:p>
        </p:txBody>
      </p:sp>
      <p:pic>
        <p:nvPicPr>
          <p:cNvPr id="40" name="Picture 6">
            <a:extLst>
              <a:ext uri="{FF2B5EF4-FFF2-40B4-BE49-F238E27FC236}">
                <a16:creationId xmlns:a16="http://schemas.microsoft.com/office/drawing/2014/main" id="{A3F69A3D-2B34-40B7-8E9B-F8D6BD1BD3DE}"/>
              </a:ext>
            </a:extLst>
          </p:cNvPr>
          <p:cNvPicPr>
            <a:picLocks noChangeAspect="1" noChangeArrowheads="1"/>
          </p:cNvPicPr>
          <p:nvPr/>
        </p:nvPicPr>
        <p:blipFill rotWithShape="1">
          <a:blip r:embed="rId14">
            <a:alphaModFix amt="64000"/>
            <a:duotone>
              <a:schemeClr val="accent3">
                <a:shade val="45000"/>
                <a:satMod val="135000"/>
              </a:schemeClr>
              <a:prstClr val="white"/>
            </a:duotone>
            <a:extLst>
              <a:ext uri="{BEBA8EAE-BF5A-486C-A8C5-ECC9F3942E4B}">
                <a14:imgProps xmlns:a14="http://schemas.microsoft.com/office/drawing/2010/main">
                  <a14:imgLayer r:embed="rId15">
                    <a14:imgEffect>
                      <a14:brightnessContrast contrast="23000"/>
                    </a14:imgEffect>
                  </a14:imgLayer>
                </a14:imgProps>
              </a:ext>
              <a:ext uri="{28A0092B-C50C-407E-A947-70E740481C1C}">
                <a14:useLocalDpi xmlns:a14="http://schemas.microsoft.com/office/drawing/2010/main" val="0"/>
              </a:ext>
            </a:extLst>
          </a:blip>
          <a:srcRect r="11105"/>
          <a:stretch/>
        </p:blipFill>
        <p:spPr bwMode="auto">
          <a:xfrm>
            <a:off x="9643492" y="13736682"/>
            <a:ext cx="4592276" cy="924251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FC3E961-01C9-96AB-AEC0-54E937633102}"/>
              </a:ext>
            </a:extLst>
          </p:cNvPr>
          <p:cNvSpPr txBox="1"/>
          <p:nvPr/>
        </p:nvSpPr>
        <p:spPr>
          <a:xfrm>
            <a:off x="1044542" y="18807472"/>
            <a:ext cx="8541662" cy="1569660"/>
          </a:xfrm>
          <a:prstGeom prst="rect">
            <a:avLst/>
          </a:prstGeom>
          <a:noFill/>
        </p:spPr>
        <p:txBody>
          <a:bodyPr wrap="square" rtlCol="0">
            <a:spAutoFit/>
          </a:bodyPr>
          <a:lstStyle/>
          <a:p>
            <a:r>
              <a:rPr lang="en-GB" sz="2400" b="0" i="0" u="none" strike="noStrike" dirty="0">
                <a:solidFill>
                  <a:srgbClr val="000000"/>
                </a:solidFill>
                <a:effectLst/>
                <a:latin typeface="Droid Serif"/>
              </a:rPr>
              <a:t>EDA is a process of examining the available data to discover patterns of correlation, identify trends, and gain insights of interest. It aids in spotting anomalies, testing hypotheses and clarifying any assumptions.</a:t>
            </a:r>
          </a:p>
        </p:txBody>
      </p:sp>
      <p:pic>
        <p:nvPicPr>
          <p:cNvPr id="3076" name="Picture 4">
            <a:extLst>
              <a:ext uri="{FF2B5EF4-FFF2-40B4-BE49-F238E27FC236}">
                <a16:creationId xmlns:a16="http://schemas.microsoft.com/office/drawing/2014/main" id="{B82EC81B-5E29-48BF-6D71-56C63C4F988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6103" y="15261067"/>
            <a:ext cx="5191125" cy="34480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7D28704-0E41-70BF-42EF-9646A775D15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80524" y="23474426"/>
            <a:ext cx="6483195" cy="4087604"/>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E96CFC6C-A2F3-5D88-8539-B5328A437E8D}"/>
              </a:ext>
            </a:extLst>
          </p:cNvPr>
          <p:cNvSpPr txBox="1"/>
          <p:nvPr/>
        </p:nvSpPr>
        <p:spPr>
          <a:xfrm>
            <a:off x="1044541" y="20422493"/>
            <a:ext cx="8691147" cy="1569660"/>
          </a:xfrm>
          <a:prstGeom prst="rect">
            <a:avLst/>
          </a:prstGeom>
          <a:noFill/>
        </p:spPr>
        <p:txBody>
          <a:bodyPr wrap="square" rtlCol="0">
            <a:spAutoFit/>
          </a:bodyPr>
          <a:lstStyle/>
          <a:p>
            <a:r>
              <a:rPr lang="en-GB" sz="2400" dirty="0">
                <a:solidFill>
                  <a:srgbClr val="000000"/>
                </a:solidFill>
                <a:latin typeface="Droid Serif"/>
              </a:rPr>
              <a:t>We find that the target variable, ‘Market Value’ does not follow a normal distribution, and contains multiple outliers identifiable through the histogram and boxplot below.</a:t>
            </a:r>
          </a:p>
          <a:p>
            <a:endParaRPr lang="en-GB" sz="2400" b="0" i="0" u="none" strike="noStrike" dirty="0">
              <a:solidFill>
                <a:srgbClr val="000000"/>
              </a:solidFill>
              <a:effectLst/>
              <a:latin typeface="Droid Serif"/>
            </a:endParaRPr>
          </a:p>
        </p:txBody>
      </p:sp>
      <p:sp>
        <p:nvSpPr>
          <p:cNvPr id="30" name="TextBox 29">
            <a:extLst>
              <a:ext uri="{FF2B5EF4-FFF2-40B4-BE49-F238E27FC236}">
                <a16:creationId xmlns:a16="http://schemas.microsoft.com/office/drawing/2014/main" id="{93EB49B8-2EC7-152D-76E3-9B39AB0BC91A}"/>
              </a:ext>
            </a:extLst>
          </p:cNvPr>
          <p:cNvSpPr txBox="1"/>
          <p:nvPr/>
        </p:nvSpPr>
        <p:spPr>
          <a:xfrm>
            <a:off x="1044133" y="21783163"/>
            <a:ext cx="8617860" cy="1938992"/>
          </a:xfrm>
          <a:prstGeom prst="rect">
            <a:avLst/>
          </a:prstGeom>
          <a:noFill/>
        </p:spPr>
        <p:txBody>
          <a:bodyPr wrap="square" rtlCol="0">
            <a:spAutoFit/>
          </a:bodyPr>
          <a:lstStyle/>
          <a:p>
            <a:r>
              <a:rPr lang="en-GB" sz="2400" b="0" i="0" u="none" strike="noStrike" dirty="0">
                <a:solidFill>
                  <a:srgbClr val="000000"/>
                </a:solidFill>
                <a:effectLst/>
                <a:latin typeface="Droid Serif"/>
              </a:rPr>
              <a:t>Through EDA we discover similar patterns and irregularities within the independ</a:t>
            </a:r>
            <a:r>
              <a:rPr lang="en-GB" sz="2400" dirty="0">
                <a:solidFill>
                  <a:srgbClr val="000000"/>
                </a:solidFill>
                <a:latin typeface="Droid Serif"/>
              </a:rPr>
              <a:t>ent variables used for predicting. These finding will influence preprocessing decision and techniques for Machine Learning .</a:t>
            </a:r>
            <a:endParaRPr lang="en-GB" sz="2400" b="0" i="0" u="none" strike="noStrike" dirty="0">
              <a:solidFill>
                <a:srgbClr val="000000"/>
              </a:solidFill>
              <a:effectLst/>
              <a:latin typeface="Droid Serif"/>
            </a:endParaRPr>
          </a:p>
          <a:p>
            <a:endParaRPr lang="en-GB" sz="2400" b="0" i="0" u="none" strike="noStrike" dirty="0">
              <a:solidFill>
                <a:srgbClr val="000000"/>
              </a:solidFill>
              <a:effectLst/>
              <a:latin typeface="Droid Serif"/>
            </a:endParaRPr>
          </a:p>
        </p:txBody>
      </p:sp>
      <p:pic>
        <p:nvPicPr>
          <p:cNvPr id="3080" name="Picture 8">
            <a:extLst>
              <a:ext uri="{FF2B5EF4-FFF2-40B4-BE49-F238E27FC236}">
                <a16:creationId xmlns:a16="http://schemas.microsoft.com/office/drawing/2014/main" id="{6AB3FACF-D6D6-C58B-3C23-5E3F81D3820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02268" y="4582141"/>
            <a:ext cx="4769487" cy="400183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E8B0121E-7457-8501-F58C-7755023210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459936" y="4560913"/>
            <a:ext cx="6229350" cy="401002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76E29CAC-7F50-9D71-13C3-49DFDCB6A2DC}"/>
              </a:ext>
            </a:extLst>
          </p:cNvPr>
          <p:cNvSpPr txBox="1"/>
          <p:nvPr/>
        </p:nvSpPr>
        <p:spPr>
          <a:xfrm>
            <a:off x="1033497" y="10888884"/>
            <a:ext cx="8576668" cy="1938992"/>
          </a:xfrm>
          <a:prstGeom prst="rect">
            <a:avLst/>
          </a:prstGeom>
          <a:noFill/>
        </p:spPr>
        <p:txBody>
          <a:bodyPr wrap="square" rtlCol="0">
            <a:spAutoFit/>
          </a:bodyPr>
          <a:lstStyle/>
          <a:p>
            <a:r>
              <a:rPr lang="en-GB" sz="2400" b="0" i="0" u="none" strike="noStrike" dirty="0">
                <a:solidFill>
                  <a:srgbClr val="000000"/>
                </a:solidFill>
                <a:effectLst/>
                <a:latin typeface="Droid Serif"/>
              </a:rPr>
              <a:t>This initial phase focuses on understanding the project </a:t>
            </a:r>
          </a:p>
          <a:p>
            <a:r>
              <a:rPr lang="en-GB" sz="2400" b="0" i="0" u="none" strike="noStrike" dirty="0">
                <a:solidFill>
                  <a:srgbClr val="000000"/>
                </a:solidFill>
                <a:effectLst/>
                <a:latin typeface="Droid Serif"/>
              </a:rPr>
              <a:t>objectives and requirements from a business perspective. It involves understanding what the stakeholders want to achieve, defining the project goals, and translating these goals into Data Analytics and Machine Learning objectives.</a:t>
            </a:r>
            <a:endParaRPr lang="en-IE" sz="2400" dirty="0">
              <a:latin typeface="Droid Serif"/>
            </a:endParaRPr>
          </a:p>
        </p:txBody>
      </p:sp>
      <p:sp>
        <p:nvSpPr>
          <p:cNvPr id="44" name="TextBox 43">
            <a:extLst>
              <a:ext uri="{FF2B5EF4-FFF2-40B4-BE49-F238E27FC236}">
                <a16:creationId xmlns:a16="http://schemas.microsoft.com/office/drawing/2014/main" id="{0EEADAB7-9B87-F4DB-77DF-14888BDEA038}"/>
              </a:ext>
            </a:extLst>
          </p:cNvPr>
          <p:cNvSpPr txBox="1"/>
          <p:nvPr/>
        </p:nvSpPr>
        <p:spPr>
          <a:xfrm>
            <a:off x="1033497" y="15607224"/>
            <a:ext cx="10039557" cy="461665"/>
          </a:xfrm>
          <a:prstGeom prst="rect">
            <a:avLst/>
          </a:prstGeom>
          <a:noFill/>
        </p:spPr>
        <p:txBody>
          <a:bodyPr wrap="square" rtlCol="0">
            <a:spAutoFit/>
          </a:bodyPr>
          <a:lstStyle/>
          <a:p>
            <a:pPr marL="457200" indent="-457200">
              <a:buFont typeface="Arial" panose="020B0604020202020204" pitchFamily="34" charset="0"/>
              <a:buChar char="•"/>
            </a:pPr>
            <a:r>
              <a:rPr lang="en-GB" sz="2400" b="0" i="0" u="none" strike="noStrike" dirty="0">
                <a:solidFill>
                  <a:srgbClr val="000000"/>
                </a:solidFill>
                <a:effectLst/>
                <a:latin typeface="Droid Serif"/>
              </a:rPr>
              <a:t>Data:  “Football Data from Transfermarkt” provided by Kaggle </a:t>
            </a:r>
          </a:p>
        </p:txBody>
      </p:sp>
      <p:sp>
        <p:nvSpPr>
          <p:cNvPr id="46" name="TextBox 45">
            <a:extLst>
              <a:ext uri="{FF2B5EF4-FFF2-40B4-BE49-F238E27FC236}">
                <a16:creationId xmlns:a16="http://schemas.microsoft.com/office/drawing/2014/main" id="{38E22E23-CDD3-580D-2119-F180AF5F0273}"/>
              </a:ext>
            </a:extLst>
          </p:cNvPr>
          <p:cNvSpPr txBox="1"/>
          <p:nvPr/>
        </p:nvSpPr>
        <p:spPr>
          <a:xfrm>
            <a:off x="1033497" y="13615789"/>
            <a:ext cx="9143871" cy="1938992"/>
          </a:xfrm>
          <a:prstGeom prst="rect">
            <a:avLst/>
          </a:prstGeom>
          <a:noFill/>
        </p:spPr>
        <p:txBody>
          <a:bodyPr wrap="square" rtlCol="0">
            <a:spAutoFit/>
          </a:bodyPr>
          <a:lstStyle/>
          <a:p>
            <a:r>
              <a:rPr lang="en-GB" sz="2400" b="0" i="0" u="none" strike="noStrike" dirty="0">
                <a:solidFill>
                  <a:srgbClr val="000000"/>
                </a:solidFill>
                <a:effectLst/>
                <a:latin typeface="Droid Serif"/>
              </a:rPr>
              <a:t>In this phase, we gather and understand the data required for the project. This includes identifying data sources, collecting data, and exploring its structure, quality, and content. It's important to assess whether the available data is sufficient to address the project </a:t>
            </a:r>
          </a:p>
          <a:p>
            <a:r>
              <a:rPr lang="en-GB" sz="2400" b="0" i="0" u="none" strike="noStrike" dirty="0">
                <a:solidFill>
                  <a:srgbClr val="000000"/>
                </a:solidFill>
                <a:effectLst/>
                <a:latin typeface="Droid Serif"/>
              </a:rPr>
              <a:t>objectives.</a:t>
            </a:r>
            <a:endParaRPr lang="en-IE" sz="2400" dirty="0">
              <a:latin typeface="Droid Serif"/>
            </a:endParaRPr>
          </a:p>
        </p:txBody>
      </p:sp>
      <p:pic>
        <p:nvPicPr>
          <p:cNvPr id="3084" name="Picture 12">
            <a:extLst>
              <a:ext uri="{FF2B5EF4-FFF2-40B4-BE49-F238E27FC236}">
                <a16:creationId xmlns:a16="http://schemas.microsoft.com/office/drawing/2014/main" id="{62367DAC-9E9D-E07A-AD09-B15A2452AEC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666696" y="8776738"/>
            <a:ext cx="7219950" cy="4724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A black and white image of a football ball&#10;&#10;Description automatically generated">
            <a:extLst>
              <a:ext uri="{FF2B5EF4-FFF2-40B4-BE49-F238E27FC236}">
                <a16:creationId xmlns:a16="http://schemas.microsoft.com/office/drawing/2014/main" id="{EDDAAB22-BB10-ED6B-D089-E2ED117557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58536" y="1782504"/>
            <a:ext cx="1531520" cy="1352841"/>
          </a:xfrm>
          <a:prstGeom prst="rect">
            <a:avLst/>
          </a:prstGeom>
        </p:spPr>
      </p:pic>
    </p:spTree>
    <p:extLst>
      <p:ext uri="{BB962C8B-B14F-4D97-AF65-F5344CB8AC3E}">
        <p14:creationId xmlns:p14="http://schemas.microsoft.com/office/powerpoint/2010/main" val="194286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4" name="Picture 23" descr="A football field with white lines&#10;&#10;Description automatically generated">
            <a:extLst>
              <a:ext uri="{FF2B5EF4-FFF2-40B4-BE49-F238E27FC236}">
                <a16:creationId xmlns:a16="http://schemas.microsoft.com/office/drawing/2014/main" id="{DADC9506-4CEB-A1A1-DD25-557C2B002256}"/>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95836" r="2686" b="28"/>
          <a:stretch/>
        </p:blipFill>
        <p:spPr>
          <a:xfrm>
            <a:off x="-409" y="0"/>
            <a:ext cx="42804171" cy="3280948"/>
          </a:xfrm>
          <a:prstGeom prst="rect">
            <a:avLst/>
          </a:prstGeom>
        </p:spPr>
      </p:pic>
      <p:pic>
        <p:nvPicPr>
          <p:cNvPr id="18" name="Picture 17" descr="A football field with white lines&#10;&#10;Description automatically generated">
            <a:extLst>
              <a:ext uri="{FF2B5EF4-FFF2-40B4-BE49-F238E27FC236}">
                <a16:creationId xmlns:a16="http://schemas.microsoft.com/office/drawing/2014/main" id="{AFE6FD68-51FC-6A35-9CDC-E254F966F5F4}"/>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3226" r="2686" b="28"/>
          <a:stretch/>
        </p:blipFill>
        <p:spPr>
          <a:xfrm>
            <a:off x="-408" y="3280947"/>
            <a:ext cx="42804171" cy="25746389"/>
          </a:xfrm>
          <a:prstGeom prst="rect">
            <a:avLst/>
          </a:prstGeom>
        </p:spPr>
      </p:pic>
      <p:sp>
        <p:nvSpPr>
          <p:cNvPr id="21" name="Google Shape;58;p13">
            <a:extLst>
              <a:ext uri="{FF2B5EF4-FFF2-40B4-BE49-F238E27FC236}">
                <a16:creationId xmlns:a16="http://schemas.microsoft.com/office/drawing/2014/main" id="{433F6F88-0DB7-CA12-47C3-08C6E5940781}"/>
              </a:ext>
            </a:extLst>
          </p:cNvPr>
          <p:cNvSpPr/>
          <p:nvPr/>
        </p:nvSpPr>
        <p:spPr>
          <a:xfrm>
            <a:off x="700392" y="3901153"/>
            <a:ext cx="13789664"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4" descr="A football field with white lines&#10;&#10;Description automatically generated">
            <a:extLst>
              <a:ext uri="{FF2B5EF4-FFF2-40B4-BE49-F238E27FC236}">
                <a16:creationId xmlns:a16="http://schemas.microsoft.com/office/drawing/2014/main" id="{6E34D72E-A336-CA7C-D6F2-75C2FE1896C8}"/>
              </a:ext>
            </a:extLst>
          </p:cNvPr>
          <p:cNvPicPr>
            <a:picLocks noChangeAspect="1"/>
          </p:cNvPicPr>
          <p:nvPr/>
        </p:nvPicPr>
        <p:blipFill rotWithShape="1">
          <a:blip r:embed="rId2">
            <a:extLst>
              <a:ext uri="{28A0092B-C50C-407E-A947-70E740481C1C}">
                <a14:useLocalDpi xmlns:a14="http://schemas.microsoft.com/office/drawing/2010/main" val="0"/>
              </a:ext>
            </a:extLst>
          </a:blip>
          <a:srcRect l="2363" t="95836" r="2686" b="28"/>
          <a:stretch/>
        </p:blipFill>
        <p:spPr>
          <a:xfrm>
            <a:off x="0" y="28282485"/>
            <a:ext cx="42804171" cy="1992727"/>
          </a:xfrm>
          <a:prstGeom prst="rect">
            <a:avLst/>
          </a:prstGeom>
        </p:spPr>
      </p:pic>
      <p:sp>
        <p:nvSpPr>
          <p:cNvPr id="32" name="Google Shape;56;p13">
            <a:extLst>
              <a:ext uri="{FF2B5EF4-FFF2-40B4-BE49-F238E27FC236}">
                <a16:creationId xmlns:a16="http://schemas.microsoft.com/office/drawing/2014/main" id="{8C0A5E85-5437-7A51-0EA3-42F6F71D76B3}"/>
              </a:ext>
            </a:extLst>
          </p:cNvPr>
          <p:cNvSpPr/>
          <p:nvPr/>
        </p:nvSpPr>
        <p:spPr>
          <a:xfrm>
            <a:off x="369651" y="28160328"/>
            <a:ext cx="42179132" cy="1703587"/>
          </a:xfrm>
          <a:prstGeom prst="rect">
            <a:avLst/>
          </a:prstGeom>
          <a:solidFill>
            <a:srgbClr val="FFFFFF">
              <a:alpha val="9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8;p13">
            <a:extLst>
              <a:ext uri="{FF2B5EF4-FFF2-40B4-BE49-F238E27FC236}">
                <a16:creationId xmlns:a16="http://schemas.microsoft.com/office/drawing/2014/main" id="{228A99CE-3568-28D2-FE85-F6D3E64E644B}"/>
              </a:ext>
            </a:extLst>
          </p:cNvPr>
          <p:cNvSpPr/>
          <p:nvPr/>
        </p:nvSpPr>
        <p:spPr>
          <a:xfrm>
            <a:off x="14765675" y="3901153"/>
            <a:ext cx="13519115"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8;p13">
            <a:extLst>
              <a:ext uri="{FF2B5EF4-FFF2-40B4-BE49-F238E27FC236}">
                <a16:creationId xmlns:a16="http://schemas.microsoft.com/office/drawing/2014/main" id="{4BD3FD3C-2102-F367-B50F-ED8D7A64F6FA}"/>
              </a:ext>
            </a:extLst>
          </p:cNvPr>
          <p:cNvSpPr/>
          <p:nvPr/>
        </p:nvSpPr>
        <p:spPr>
          <a:xfrm>
            <a:off x="28560410" y="3901153"/>
            <a:ext cx="13696544" cy="23686490"/>
          </a:xfrm>
          <a:prstGeom prst="rect">
            <a:avLst/>
          </a:prstGeom>
          <a:solidFill>
            <a:srgbClr val="FFFFFF">
              <a:alpha val="9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Imagen 6">
            <a:extLst>
              <a:ext uri="{FF2B5EF4-FFF2-40B4-BE49-F238E27FC236}">
                <a16:creationId xmlns:a16="http://schemas.microsoft.com/office/drawing/2014/main" id="{1484EFE3-D3E4-7F8C-0EDD-22229B75E364}"/>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7000"/>
                    </a14:imgEffect>
                  </a14:imgLayer>
                </a14:imgProps>
              </a:ext>
            </a:extLst>
          </a:blip>
          <a:srcRect l="8832" t="19974" r="11128" b="20985"/>
          <a:stretch/>
        </p:blipFill>
        <p:spPr>
          <a:xfrm>
            <a:off x="627820" y="809852"/>
            <a:ext cx="7927294" cy="2059798"/>
          </a:xfrm>
          <a:prstGeom prst="rect">
            <a:avLst/>
          </a:prstGeom>
        </p:spPr>
      </p:pic>
      <p:sp>
        <p:nvSpPr>
          <p:cNvPr id="37" name="Google Shape;60;p13">
            <a:extLst>
              <a:ext uri="{FF2B5EF4-FFF2-40B4-BE49-F238E27FC236}">
                <a16:creationId xmlns:a16="http://schemas.microsoft.com/office/drawing/2014/main" id="{AF76AA71-0721-6E60-0F84-C32F8D8DFD9D}"/>
              </a:ext>
            </a:extLst>
          </p:cNvPr>
          <p:cNvSpPr txBox="1"/>
          <p:nvPr/>
        </p:nvSpPr>
        <p:spPr>
          <a:xfrm>
            <a:off x="5456937" y="432436"/>
            <a:ext cx="32217964" cy="2848511"/>
          </a:xfrm>
          <a:prstGeom prst="rect">
            <a:avLst/>
          </a:prstGeom>
          <a:noFill/>
          <a:ln>
            <a:noFill/>
          </a:ln>
        </p:spPr>
        <p:txBody>
          <a:bodyPr spcFirstLastPara="1" wrap="square" lIns="91425" tIns="91425" rIns="91425" bIns="91425" anchor="t" anchorCtr="0">
            <a:noAutofit/>
          </a:bodyPr>
          <a:lstStyle/>
          <a:p>
            <a:pPr algn="ctr" rtl="0">
              <a:spcBef>
                <a:spcPts val="2000"/>
              </a:spcBef>
              <a:spcAft>
                <a:spcPts val="600"/>
              </a:spcAft>
            </a:pPr>
            <a:r>
              <a:rPr lang="en-GB" sz="7200" i="0" u="none" strike="noStrike" dirty="0">
                <a:solidFill>
                  <a:schemeClr val="bg1"/>
                </a:solidFill>
                <a:effectLst/>
                <a:latin typeface="Oswald" panose="00000500000000000000" pitchFamily="2" charset="0"/>
              </a:rPr>
              <a:t>Leveraging Machine Learning and Data Science for Competitive Advantage:</a:t>
            </a:r>
            <a:br>
              <a:rPr lang="en-GB" sz="7200" dirty="0">
                <a:solidFill>
                  <a:schemeClr val="bg1"/>
                </a:solidFill>
                <a:effectLst/>
                <a:latin typeface="Oswald" panose="00000500000000000000" pitchFamily="2" charset="0"/>
              </a:rPr>
            </a:br>
            <a:r>
              <a:rPr lang="en-GB" sz="7200" i="0" u="none" strike="noStrike" dirty="0">
                <a:solidFill>
                  <a:schemeClr val="bg1"/>
                </a:solidFill>
                <a:effectLst/>
                <a:latin typeface="Oswald" panose="00000500000000000000" pitchFamily="2" charset="0"/>
              </a:rPr>
              <a:t>Estimating Player Market Values</a:t>
            </a:r>
            <a:endParaRPr lang="en-GB" sz="7200" dirty="0">
              <a:solidFill>
                <a:schemeClr val="bg1"/>
              </a:solidFill>
              <a:effectLst/>
              <a:latin typeface="Oswald" panose="00000500000000000000" pitchFamily="2" charset="0"/>
            </a:endParaRPr>
          </a:p>
          <a:p>
            <a:br>
              <a:rPr lang="en-GB" sz="6600" dirty="0">
                <a:latin typeface="Oswald" panose="00000500000000000000" pitchFamily="2" charset="0"/>
              </a:rPr>
            </a:br>
            <a:endParaRPr lang="en-US" sz="6600" dirty="0">
              <a:solidFill>
                <a:srgbClr val="FFFFFF"/>
              </a:solidFill>
              <a:latin typeface="Oswald" panose="00000500000000000000" pitchFamily="2" charset="0"/>
              <a:ea typeface="Oswald"/>
              <a:cs typeface="Oswald"/>
            </a:endParaRPr>
          </a:p>
        </p:txBody>
      </p:sp>
      <p:sp>
        <p:nvSpPr>
          <p:cNvPr id="38" name="Google Shape;61;p13">
            <a:extLst>
              <a:ext uri="{FF2B5EF4-FFF2-40B4-BE49-F238E27FC236}">
                <a16:creationId xmlns:a16="http://schemas.microsoft.com/office/drawing/2014/main" id="{995E9707-21EB-F5CF-A58E-04E7A241459A}"/>
              </a:ext>
            </a:extLst>
          </p:cNvPr>
          <p:cNvSpPr txBox="1"/>
          <p:nvPr/>
        </p:nvSpPr>
        <p:spPr>
          <a:xfrm>
            <a:off x="28134914" y="2670851"/>
            <a:ext cx="3724956" cy="1511923"/>
          </a:xfrm>
          <a:prstGeom prst="rect">
            <a:avLst/>
          </a:prstGeom>
          <a:noFill/>
          <a:ln>
            <a:noFill/>
          </a:ln>
        </p:spPr>
        <p:txBody>
          <a:bodyPr spcFirstLastPara="1" wrap="square" lIns="91425" tIns="91425" rIns="91425" bIns="91425" anchor="t" anchorCtr="0">
            <a:noAutofit/>
          </a:bodyPr>
          <a:lstStyle/>
          <a:p>
            <a:pPr>
              <a:lnSpc>
                <a:spcPct val="115000"/>
              </a:lnSpc>
            </a:pPr>
            <a:r>
              <a:rPr lang="en" sz="3600" dirty="0">
                <a:solidFill>
                  <a:srgbClr val="F3BE29"/>
                </a:solidFill>
                <a:latin typeface="Droid Serif"/>
                <a:ea typeface="Droid Serif"/>
                <a:cs typeface="Droid Serif"/>
                <a:sym typeface="Droid Serif"/>
              </a:rPr>
              <a:t> By Kavi Patak</a:t>
            </a:r>
            <a:endParaRPr sz="5000" dirty="0">
              <a:solidFill>
                <a:srgbClr val="F3BE29"/>
              </a:solidFill>
              <a:latin typeface="Droid Serif"/>
              <a:ea typeface="Droid Serif"/>
              <a:cs typeface="Droid Serif"/>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Clr>
                <a:srgbClr val="000000"/>
              </a:buClr>
              <a:buSzPts val="1100"/>
              <a:buFont typeface="Arial"/>
              <a:buNone/>
            </a:pPr>
            <a:endParaRPr sz="9600" dirty="0">
              <a:latin typeface="Oswald"/>
              <a:ea typeface="Oswald"/>
              <a:cs typeface="Oswald"/>
              <a:sym typeface="Oswald"/>
            </a:endParaRPr>
          </a:p>
          <a:p>
            <a:pPr marL="0" lvl="0" indent="0" algn="l" rtl="0">
              <a:lnSpc>
                <a:spcPct val="115000"/>
              </a:lnSpc>
              <a:spcBef>
                <a:spcPts val="0"/>
              </a:spcBef>
              <a:spcAft>
                <a:spcPts val="0"/>
              </a:spcAft>
              <a:buNone/>
            </a:pPr>
            <a:endParaRPr sz="8500" dirty="0">
              <a:solidFill>
                <a:srgbClr val="FFFFFF"/>
              </a:solidFill>
              <a:latin typeface="Oswald"/>
              <a:ea typeface="Oswald"/>
              <a:cs typeface="Oswald"/>
              <a:sym typeface="Oswald"/>
            </a:endParaRPr>
          </a:p>
          <a:p>
            <a:pPr marL="0" lvl="0" indent="0" algn="l" rtl="0">
              <a:spcBef>
                <a:spcPts val="0"/>
              </a:spcBef>
              <a:spcAft>
                <a:spcPts val="0"/>
              </a:spcAft>
              <a:buNone/>
            </a:pPr>
            <a:endParaRPr sz="9600" dirty="0">
              <a:latin typeface="Oswald"/>
              <a:ea typeface="Oswald"/>
              <a:cs typeface="Oswald"/>
              <a:sym typeface="Oswald"/>
            </a:endParaRPr>
          </a:p>
        </p:txBody>
      </p:sp>
      <p:pic>
        <p:nvPicPr>
          <p:cNvPr id="41" name="Picture 40" descr="A graph of a football ball and a bag of money&#10;&#10;Description automatically generated">
            <a:extLst>
              <a:ext uri="{FF2B5EF4-FFF2-40B4-BE49-F238E27FC236}">
                <a16:creationId xmlns:a16="http://schemas.microsoft.com/office/drawing/2014/main" id="{1205CCA1-C2F7-9E38-A223-994CE167E034}"/>
              </a:ext>
            </a:extLst>
          </p:cNvPr>
          <p:cNvPicPr>
            <a:picLocks noChangeAspect="1"/>
          </p:cNvPicPr>
          <p:nvPr/>
        </p:nvPicPr>
        <p:blipFill rotWithShape="1">
          <a:blip r:embed="rId5">
            <a:alphaModFix/>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t="13030" b="13510"/>
          <a:stretch/>
        </p:blipFill>
        <p:spPr>
          <a:xfrm>
            <a:off x="35159330" y="326987"/>
            <a:ext cx="7097624" cy="3147434"/>
          </a:xfrm>
          <a:prstGeom prst="rect">
            <a:avLst/>
          </a:prstGeom>
        </p:spPr>
      </p:pic>
      <p:sp>
        <p:nvSpPr>
          <p:cNvPr id="43" name="Google Shape;56;p13">
            <a:extLst>
              <a:ext uri="{FF2B5EF4-FFF2-40B4-BE49-F238E27FC236}">
                <a16:creationId xmlns:a16="http://schemas.microsoft.com/office/drawing/2014/main" id="{3397235E-98AD-E2A2-BC73-F4E244588594}"/>
              </a:ext>
            </a:extLst>
          </p:cNvPr>
          <p:cNvSpPr/>
          <p:nvPr/>
        </p:nvSpPr>
        <p:spPr>
          <a:xfrm>
            <a:off x="35159330" y="3474422"/>
            <a:ext cx="7097624" cy="432435"/>
          </a:xfrm>
          <a:prstGeom prst="rect">
            <a:avLst/>
          </a:prstGeom>
          <a:solidFill>
            <a:srgbClr val="FFFFFF">
              <a:alpha val="9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Picture 44" descr="A black and white image of a football ball&#10;&#10;Description automatically generated">
            <a:extLst>
              <a:ext uri="{FF2B5EF4-FFF2-40B4-BE49-F238E27FC236}">
                <a16:creationId xmlns:a16="http://schemas.microsoft.com/office/drawing/2014/main" id="{2B1723DE-CF16-B2C9-AF40-2526BD9109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1318" y="28534057"/>
            <a:ext cx="1230872" cy="1230872"/>
          </a:xfrm>
          <a:prstGeom prst="rect">
            <a:avLst/>
          </a:prstGeom>
        </p:spPr>
      </p:pic>
      <p:cxnSp>
        <p:nvCxnSpPr>
          <p:cNvPr id="49" name="Straight Connector 48">
            <a:extLst>
              <a:ext uri="{FF2B5EF4-FFF2-40B4-BE49-F238E27FC236}">
                <a16:creationId xmlns:a16="http://schemas.microsoft.com/office/drawing/2014/main" id="{5F311EC4-7A26-5250-6934-9034204F8200}"/>
              </a:ext>
            </a:extLst>
          </p:cNvPr>
          <p:cNvCxnSpPr>
            <a:cxnSpLocks/>
          </p:cNvCxnSpPr>
          <p:nvPr/>
        </p:nvCxnSpPr>
        <p:spPr>
          <a:xfrm>
            <a:off x="161586" y="30111720"/>
            <a:ext cx="42480590" cy="0"/>
          </a:xfrm>
          <a:prstGeom prst="line">
            <a:avLst/>
          </a:prstGeom>
          <a:ln w="44450">
            <a:solidFill>
              <a:srgbClr val="F3BE29"/>
            </a:solidFill>
          </a:ln>
        </p:spPr>
        <p:style>
          <a:lnRef idx="2">
            <a:schemeClr val="accent2"/>
          </a:lnRef>
          <a:fillRef idx="0">
            <a:schemeClr val="accent2"/>
          </a:fillRef>
          <a:effectRef idx="1">
            <a:schemeClr val="accent2"/>
          </a:effectRef>
          <a:fontRef idx="minor">
            <a:schemeClr val="tx1"/>
          </a:fontRef>
        </p:style>
      </p:cxnSp>
      <p:sp>
        <p:nvSpPr>
          <p:cNvPr id="57" name="TextBox 56">
            <a:extLst>
              <a:ext uri="{FF2B5EF4-FFF2-40B4-BE49-F238E27FC236}">
                <a16:creationId xmlns:a16="http://schemas.microsoft.com/office/drawing/2014/main" id="{BC4DBBDA-8120-50A4-A2E1-D1E6AFCE5D7F}"/>
              </a:ext>
            </a:extLst>
          </p:cNvPr>
          <p:cNvSpPr txBox="1"/>
          <p:nvPr/>
        </p:nvSpPr>
        <p:spPr>
          <a:xfrm>
            <a:off x="1261318" y="5574806"/>
            <a:ext cx="12138880" cy="2677656"/>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58" name="Google Shape;63;p13">
            <a:extLst>
              <a:ext uri="{FF2B5EF4-FFF2-40B4-BE49-F238E27FC236}">
                <a16:creationId xmlns:a16="http://schemas.microsoft.com/office/drawing/2014/main" id="{1DF1977E-A4A1-7041-6399-D9691C97FDDB}"/>
              </a:ext>
            </a:extLst>
          </p:cNvPr>
          <p:cNvSpPr txBox="1"/>
          <p:nvPr/>
        </p:nvSpPr>
        <p:spPr>
          <a:xfrm>
            <a:off x="1261318" y="4376297"/>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6000" dirty="0">
                <a:solidFill>
                  <a:schemeClr val="tx1"/>
                </a:solidFill>
                <a:latin typeface="Oswald"/>
                <a:ea typeface="Oswald"/>
                <a:cs typeface="Oswald"/>
                <a:sym typeface="Oswald"/>
              </a:rPr>
              <a:t>Introduction</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1026" name="Picture 2">
            <a:extLst>
              <a:ext uri="{FF2B5EF4-FFF2-40B4-BE49-F238E27FC236}">
                <a16:creationId xmlns:a16="http://schemas.microsoft.com/office/drawing/2014/main" id="{3EBEF8E5-E555-C9F8-CD9B-F42C78613CF1}"/>
              </a:ext>
            </a:extLst>
          </p:cNvPr>
          <p:cNvPicPr>
            <a:picLocks noChangeAspect="1" noChangeArrowheads="1"/>
          </p:cNvPicPr>
          <p:nvPr/>
        </p:nvPicPr>
        <p:blipFill>
          <a:blip r:embed="rId8">
            <a:alphaModFix amt="89000"/>
            <a:extLst>
              <a:ext uri="{28A0092B-C50C-407E-A947-70E740481C1C}">
                <a14:useLocalDpi xmlns:a14="http://schemas.microsoft.com/office/drawing/2010/main" val="0"/>
              </a:ext>
            </a:extLst>
          </a:blip>
          <a:srcRect/>
          <a:stretch>
            <a:fillRect/>
          </a:stretch>
        </p:blipFill>
        <p:spPr bwMode="auto">
          <a:xfrm>
            <a:off x="972266" y="23002324"/>
            <a:ext cx="7362912" cy="39703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0E7FF6-9E77-598A-E291-B2DA9AAC1F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07385" y="23139715"/>
            <a:ext cx="5611481" cy="39728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DB66BD2-C883-2FB4-AB2F-30795CEB5BEB}"/>
              </a:ext>
            </a:extLst>
          </p:cNvPr>
          <p:cNvPicPr>
            <a:picLocks noChangeAspect="1" noChangeArrowheads="1"/>
          </p:cNvPicPr>
          <p:nvPr/>
        </p:nvPicPr>
        <p:blipFill>
          <a:blip r:embed="rId10">
            <a:duotone>
              <a:schemeClr val="accent6">
                <a:shade val="45000"/>
                <a:satMod val="135000"/>
              </a:schemeClr>
              <a:prstClr val="white"/>
            </a:duotone>
            <a:alphaModFix amt="90000"/>
            <a:extLst>
              <a:ext uri="{BEBA8EAE-BF5A-486C-A8C5-ECC9F3942E4B}">
                <a14:imgProps xmlns:a14="http://schemas.microsoft.com/office/drawing/2010/main">
                  <a14:imgLayer r:embed="rId11">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591638" y="8590140"/>
            <a:ext cx="7952368" cy="3774887"/>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sp>
        <p:nvSpPr>
          <p:cNvPr id="61" name="Google Shape;63;p13">
            <a:extLst>
              <a:ext uri="{FF2B5EF4-FFF2-40B4-BE49-F238E27FC236}">
                <a16:creationId xmlns:a16="http://schemas.microsoft.com/office/drawing/2014/main" id="{A5243D62-58FF-A0A7-B700-A8B702A13C47}"/>
              </a:ext>
            </a:extLst>
          </p:cNvPr>
          <p:cNvSpPr txBox="1"/>
          <p:nvPr/>
        </p:nvSpPr>
        <p:spPr>
          <a:xfrm>
            <a:off x="1261318" y="8612216"/>
            <a:ext cx="4488901" cy="114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E" sz="6000" dirty="0">
                <a:solidFill>
                  <a:schemeClr val="tx1"/>
                </a:solidFill>
                <a:latin typeface="Oswald"/>
                <a:ea typeface="Oswald"/>
                <a:cs typeface="Oswald"/>
                <a:sym typeface="Oswald"/>
              </a:rPr>
              <a:t>The Process…</a:t>
            </a:r>
            <a:endParaRPr lang="en-US" sz="6000" dirty="0">
              <a:solidFill>
                <a:schemeClr val="tx1"/>
              </a:solidFill>
              <a:latin typeface="Oswald"/>
              <a:ea typeface="Oswald"/>
              <a:cs typeface="Oswald"/>
            </a:endParaRPr>
          </a:p>
          <a:p>
            <a:pPr marL="0" lvl="0" indent="0" algn="l" rtl="0">
              <a:spcBef>
                <a:spcPts val="0"/>
              </a:spcBef>
              <a:spcAft>
                <a:spcPts val="0"/>
              </a:spcAft>
              <a:buNone/>
            </a:pPr>
            <a:endParaRPr dirty="0">
              <a:latin typeface="Oswald"/>
              <a:ea typeface="Oswald"/>
              <a:cs typeface="Oswald"/>
              <a:sym typeface="Oswald"/>
            </a:endParaRPr>
          </a:p>
        </p:txBody>
      </p:sp>
      <p:pic>
        <p:nvPicPr>
          <p:cNvPr id="1025" name="Picture 1024">
            <a:extLst>
              <a:ext uri="{FF2B5EF4-FFF2-40B4-BE49-F238E27FC236}">
                <a16:creationId xmlns:a16="http://schemas.microsoft.com/office/drawing/2014/main" id="{D8FD0304-4795-B638-388C-AEEECD48D8DF}"/>
              </a:ext>
            </a:extLst>
          </p:cNvPr>
          <p:cNvPicPr>
            <a:picLocks noChangeAspect="1"/>
          </p:cNvPicPr>
          <p:nvPr/>
        </p:nvPicPr>
        <p:blipFill>
          <a:blip r:embed="rId12">
            <a:alphaModFix amt="90000"/>
          </a:blip>
          <a:stretch>
            <a:fillRect/>
          </a:stretch>
        </p:blipFill>
        <p:spPr>
          <a:xfrm>
            <a:off x="16340285" y="5058148"/>
            <a:ext cx="8767483" cy="8256835"/>
          </a:xfrm>
          <a:prstGeom prst="rect">
            <a:avLst/>
          </a:prstGeom>
          <a:effectLst>
            <a:softEdge rad="177800"/>
          </a:effectLst>
        </p:spPr>
      </p:pic>
      <p:sp>
        <p:nvSpPr>
          <p:cNvPr id="1035" name="TextBox 1034">
            <a:extLst>
              <a:ext uri="{FF2B5EF4-FFF2-40B4-BE49-F238E27FC236}">
                <a16:creationId xmlns:a16="http://schemas.microsoft.com/office/drawing/2014/main" id="{85DDFD4D-5BF7-BBCB-EEF5-53590266DDF1}"/>
              </a:ext>
            </a:extLst>
          </p:cNvPr>
          <p:cNvSpPr txBox="1"/>
          <p:nvPr/>
        </p:nvSpPr>
        <p:spPr>
          <a:xfrm>
            <a:off x="1192202" y="10689687"/>
            <a:ext cx="6391939" cy="5262979"/>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1036" name="TextBox 1035">
            <a:extLst>
              <a:ext uri="{FF2B5EF4-FFF2-40B4-BE49-F238E27FC236}">
                <a16:creationId xmlns:a16="http://schemas.microsoft.com/office/drawing/2014/main" id="{AAC6F54D-C300-4989-DE8F-2B2C023E114A}"/>
              </a:ext>
            </a:extLst>
          </p:cNvPr>
          <p:cNvSpPr txBox="1"/>
          <p:nvPr/>
        </p:nvSpPr>
        <p:spPr>
          <a:xfrm>
            <a:off x="9213686" y="15542099"/>
            <a:ext cx="4877475" cy="6986528"/>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1037" name="TextBox 1036">
            <a:extLst>
              <a:ext uri="{FF2B5EF4-FFF2-40B4-BE49-F238E27FC236}">
                <a16:creationId xmlns:a16="http://schemas.microsoft.com/office/drawing/2014/main" id="{1B1F3089-DE79-4FCB-EFDC-57F88E8B8634}"/>
              </a:ext>
            </a:extLst>
          </p:cNvPr>
          <p:cNvSpPr txBox="1"/>
          <p:nvPr/>
        </p:nvSpPr>
        <p:spPr>
          <a:xfrm>
            <a:off x="1084832" y="18518846"/>
            <a:ext cx="8111676" cy="3970318"/>
          </a:xfrm>
          <a:prstGeom prst="rect">
            <a:avLst/>
          </a:prstGeom>
          <a:noFill/>
        </p:spPr>
        <p:txBody>
          <a:bodyPr wrap="square" rtlCol="0">
            <a:spAutoFit/>
          </a:bodyPr>
          <a:lstStyle/>
          <a:p>
            <a:r>
              <a:rPr lang="en-GB" sz="2800" b="0" i="0" u="none" strike="noStrike" dirty="0">
                <a:solidFill>
                  <a:srgbClr val="000000"/>
                </a:solidFill>
                <a:effectLst/>
                <a:latin typeface="Droid Serif"/>
              </a:rPr>
              <a:t>The role of analytics in football has evolved over the past decade, and will continue to do so. Technological developments continue to improve the volume and quality of data available to the world’s leading clubs, as well as the ability to derive insight from them. The opportunity exists for clubs of all sizes to use analytics to build a sustainable competitive advantage, something which will be most evident in the area where they invest most: the transfer market.</a:t>
            </a:r>
            <a:endParaRPr lang="en-IE" sz="2800" dirty="0">
              <a:latin typeface="Droid Serif"/>
            </a:endParaRPr>
          </a:p>
        </p:txBody>
      </p:sp>
      <p:sp>
        <p:nvSpPr>
          <p:cNvPr id="2" name="Google Shape;69;p13">
            <a:extLst>
              <a:ext uri="{FF2B5EF4-FFF2-40B4-BE49-F238E27FC236}">
                <a16:creationId xmlns:a16="http://schemas.microsoft.com/office/drawing/2014/main" id="{2BECA95B-8C2A-FCB3-67D0-BFCB9436FE8B}"/>
              </a:ext>
            </a:extLst>
          </p:cNvPr>
          <p:cNvSpPr txBox="1"/>
          <p:nvPr/>
        </p:nvSpPr>
        <p:spPr>
          <a:xfrm>
            <a:off x="9187928" y="14495426"/>
            <a:ext cx="4364661" cy="618159"/>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Data Understanding</a:t>
            </a:r>
            <a:r>
              <a:rPr lang="en-GB" sz="3200" dirty="0">
                <a:latin typeface="Droid Serif"/>
                <a:sym typeface="Droid Serif"/>
              </a:rPr>
              <a:t>  </a:t>
            </a:r>
          </a:p>
          <a:p>
            <a:endParaRPr lang="en-GB" sz="2400" dirty="0">
              <a:solidFill>
                <a:schemeClr val="bg2">
                  <a:lumMod val="75000"/>
                </a:schemeClr>
              </a:solidFill>
              <a:latin typeface="Droid Serif"/>
            </a:endParaRPr>
          </a:p>
        </p:txBody>
      </p:sp>
      <p:sp>
        <p:nvSpPr>
          <p:cNvPr id="3" name="Google Shape;69;p13">
            <a:extLst>
              <a:ext uri="{FF2B5EF4-FFF2-40B4-BE49-F238E27FC236}">
                <a16:creationId xmlns:a16="http://schemas.microsoft.com/office/drawing/2014/main" id="{A3192977-5692-F675-09E6-1B4705C1BB91}"/>
              </a:ext>
            </a:extLst>
          </p:cNvPr>
          <p:cNvSpPr txBox="1"/>
          <p:nvPr/>
        </p:nvSpPr>
        <p:spPr>
          <a:xfrm>
            <a:off x="1264262" y="9762962"/>
            <a:ext cx="5462211" cy="624804"/>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Business Understanding</a:t>
            </a:r>
            <a:r>
              <a:rPr lang="en-GB" sz="3200" dirty="0">
                <a:latin typeface="Droid Serif"/>
                <a:sym typeface="Droid Serif"/>
              </a:rPr>
              <a:t>  </a:t>
            </a:r>
          </a:p>
          <a:p>
            <a:endParaRPr lang="en-GB" sz="2400" dirty="0">
              <a:solidFill>
                <a:schemeClr val="bg2">
                  <a:lumMod val="75000"/>
                </a:schemeClr>
              </a:solidFill>
              <a:latin typeface="Droid Serif"/>
            </a:endParaRPr>
          </a:p>
        </p:txBody>
      </p:sp>
      <p:sp>
        <p:nvSpPr>
          <p:cNvPr id="4" name="Google Shape;69;p13">
            <a:extLst>
              <a:ext uri="{FF2B5EF4-FFF2-40B4-BE49-F238E27FC236}">
                <a16:creationId xmlns:a16="http://schemas.microsoft.com/office/drawing/2014/main" id="{DB7FFDB5-5B2D-0E28-07A0-FDF42C86DA50}"/>
              </a:ext>
            </a:extLst>
          </p:cNvPr>
          <p:cNvSpPr txBox="1"/>
          <p:nvPr/>
        </p:nvSpPr>
        <p:spPr>
          <a:xfrm>
            <a:off x="20575861" y="14989850"/>
            <a:ext cx="4550976" cy="574408"/>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Modelling</a:t>
            </a:r>
            <a:endParaRPr lang="en-GB" sz="3200" dirty="0">
              <a:latin typeface="Droid Serif"/>
              <a:sym typeface="Droid Serif"/>
            </a:endParaRPr>
          </a:p>
          <a:p>
            <a:endParaRPr lang="en-GB" sz="2400" dirty="0">
              <a:solidFill>
                <a:schemeClr val="bg2">
                  <a:lumMod val="75000"/>
                </a:schemeClr>
              </a:solidFill>
              <a:latin typeface="Droid Serif"/>
            </a:endParaRPr>
          </a:p>
        </p:txBody>
      </p:sp>
      <p:sp>
        <p:nvSpPr>
          <p:cNvPr id="5" name="Google Shape;69;p13">
            <a:extLst>
              <a:ext uri="{FF2B5EF4-FFF2-40B4-BE49-F238E27FC236}">
                <a16:creationId xmlns:a16="http://schemas.microsoft.com/office/drawing/2014/main" id="{5F9DCB14-FDD3-4978-835C-9E89F9F53063}"/>
              </a:ext>
            </a:extLst>
          </p:cNvPr>
          <p:cNvSpPr txBox="1"/>
          <p:nvPr/>
        </p:nvSpPr>
        <p:spPr>
          <a:xfrm>
            <a:off x="29383769" y="10463437"/>
            <a:ext cx="3701110" cy="564951"/>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Evaluation</a:t>
            </a:r>
            <a:endParaRPr lang="en-GB" sz="2800" dirty="0">
              <a:latin typeface="Droid Serif"/>
              <a:sym typeface="Droid Serif"/>
            </a:endParaRPr>
          </a:p>
          <a:p>
            <a:endParaRPr lang="en-GB" sz="2400" dirty="0">
              <a:solidFill>
                <a:schemeClr val="bg2">
                  <a:lumMod val="75000"/>
                </a:schemeClr>
              </a:solidFill>
              <a:latin typeface="Droid Serif"/>
            </a:endParaRPr>
          </a:p>
        </p:txBody>
      </p:sp>
      <p:cxnSp>
        <p:nvCxnSpPr>
          <p:cNvPr id="6" name="Straight Arrow Connector 5">
            <a:extLst>
              <a:ext uri="{FF2B5EF4-FFF2-40B4-BE49-F238E27FC236}">
                <a16:creationId xmlns:a16="http://schemas.microsoft.com/office/drawing/2014/main" id="{09BCC25F-6F2D-D6CB-58D1-90E642CEF3C6}"/>
              </a:ext>
            </a:extLst>
          </p:cNvPr>
          <p:cNvCxnSpPr>
            <a:cxnSpLocks/>
          </p:cNvCxnSpPr>
          <p:nvPr/>
        </p:nvCxnSpPr>
        <p:spPr>
          <a:xfrm>
            <a:off x="5956404" y="10501231"/>
            <a:ext cx="3762480" cy="3701800"/>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sp>
        <p:nvSpPr>
          <p:cNvPr id="7" name="Google Shape;69;p13">
            <a:extLst>
              <a:ext uri="{FF2B5EF4-FFF2-40B4-BE49-F238E27FC236}">
                <a16:creationId xmlns:a16="http://schemas.microsoft.com/office/drawing/2014/main" id="{166175BB-A676-B04A-5B28-D442F8A3A23B}"/>
              </a:ext>
            </a:extLst>
          </p:cNvPr>
          <p:cNvSpPr txBox="1"/>
          <p:nvPr/>
        </p:nvSpPr>
        <p:spPr>
          <a:xfrm>
            <a:off x="38209023" y="19330367"/>
            <a:ext cx="3701110" cy="564951"/>
          </a:xfrm>
          <a:prstGeom prst="rect">
            <a:avLst/>
          </a:prstGeom>
          <a:noFill/>
          <a:ln>
            <a:noFill/>
          </a:ln>
        </p:spPr>
        <p:txBody>
          <a:bodyPr spcFirstLastPara="1" wrap="square" lIns="91425" tIns="91425" rIns="91425" bIns="91425" anchor="t" anchorCtr="0">
            <a:noAutofit/>
          </a:bodyPr>
          <a:lstStyle/>
          <a:p>
            <a:pPr>
              <a:buSzPts val="1100"/>
            </a:pPr>
            <a:r>
              <a:rPr lang="en-GB" sz="3200" b="1" dirty="0">
                <a:solidFill>
                  <a:srgbClr val="F3BE29"/>
                </a:solidFill>
                <a:latin typeface="Droid Serif"/>
                <a:sym typeface="Droid Serif"/>
              </a:rPr>
              <a:t>Deployment</a:t>
            </a:r>
            <a:endParaRPr lang="en-GB" sz="2800" dirty="0">
              <a:latin typeface="Droid Serif"/>
              <a:sym typeface="Droid Serif"/>
            </a:endParaRPr>
          </a:p>
          <a:p>
            <a:endParaRPr lang="en-GB" sz="2400" dirty="0">
              <a:solidFill>
                <a:schemeClr val="bg2">
                  <a:lumMod val="75000"/>
                </a:schemeClr>
              </a:solidFill>
              <a:latin typeface="Droid Serif"/>
            </a:endParaRPr>
          </a:p>
        </p:txBody>
      </p:sp>
      <p:cxnSp>
        <p:nvCxnSpPr>
          <p:cNvPr id="8" name="Straight Arrow Connector 7">
            <a:extLst>
              <a:ext uri="{FF2B5EF4-FFF2-40B4-BE49-F238E27FC236}">
                <a16:creationId xmlns:a16="http://schemas.microsoft.com/office/drawing/2014/main" id="{E618D117-6BBD-2DB1-7563-9D9575FF02EA}"/>
              </a:ext>
            </a:extLst>
          </p:cNvPr>
          <p:cNvCxnSpPr>
            <a:cxnSpLocks/>
          </p:cNvCxnSpPr>
          <p:nvPr/>
        </p:nvCxnSpPr>
        <p:spPr>
          <a:xfrm flipV="1">
            <a:off x="13673871" y="15318184"/>
            <a:ext cx="6355181" cy="103035"/>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B37F0CC-7192-845F-1639-A7E3CD4F7D2C}"/>
              </a:ext>
            </a:extLst>
          </p:cNvPr>
          <p:cNvCxnSpPr>
            <a:cxnSpLocks/>
          </p:cNvCxnSpPr>
          <p:nvPr/>
        </p:nvCxnSpPr>
        <p:spPr>
          <a:xfrm flipV="1">
            <a:off x="23193478" y="10887912"/>
            <a:ext cx="5880847" cy="4101937"/>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86F93D3-FE36-5219-B709-E33095AD70DF}"/>
              </a:ext>
            </a:extLst>
          </p:cNvPr>
          <p:cNvCxnSpPr>
            <a:cxnSpLocks/>
          </p:cNvCxnSpPr>
          <p:nvPr/>
        </p:nvCxnSpPr>
        <p:spPr>
          <a:xfrm>
            <a:off x="31500497" y="11800933"/>
            <a:ext cx="6708526" cy="7053305"/>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B516999-68C2-36AD-C24B-FD8ED16B6247}"/>
              </a:ext>
            </a:extLst>
          </p:cNvPr>
          <p:cNvCxnSpPr>
            <a:cxnSpLocks/>
          </p:cNvCxnSpPr>
          <p:nvPr/>
        </p:nvCxnSpPr>
        <p:spPr>
          <a:xfrm flipV="1">
            <a:off x="39716397" y="16362740"/>
            <a:ext cx="2103136" cy="2491498"/>
          </a:xfrm>
          <a:prstGeom prst="straightConnector1">
            <a:avLst/>
          </a:prstGeom>
          <a:ln w="31750">
            <a:solidFill>
              <a:srgbClr val="F3BE29"/>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18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6">
            <a:extLst>
              <a:ext uri="{FF2B5EF4-FFF2-40B4-BE49-F238E27FC236}">
                <a16:creationId xmlns:a16="http://schemas.microsoft.com/office/drawing/2014/main" id="{2A907C0C-8304-A794-1B02-50EBFDCCB389}"/>
              </a:ext>
            </a:extLst>
          </p:cNvPr>
          <p:cNvPicPr>
            <a:picLocks noChangeAspect="1" noChangeArrowheads="1"/>
          </p:cNvPicPr>
          <p:nvPr/>
        </p:nvPicPr>
        <p:blipFill>
          <a:blip r:embed="rId2">
            <a:grayscl/>
            <a:alphaModFix amt="69000"/>
            <a:extLst>
              <a:ext uri="{28A0092B-C50C-407E-A947-70E740481C1C}">
                <a14:useLocalDpi xmlns:a14="http://schemas.microsoft.com/office/drawing/2010/main" val="0"/>
              </a:ext>
            </a:extLst>
          </a:blip>
          <a:srcRect/>
          <a:stretch>
            <a:fillRect/>
          </a:stretch>
        </p:blipFill>
        <p:spPr bwMode="auto">
          <a:xfrm>
            <a:off x="5365710" y="12177869"/>
            <a:ext cx="18103890" cy="7719297"/>
          </a:xfrm>
          <a:prstGeom prst="rect">
            <a:avLst/>
          </a:prstGeom>
          <a:noFill/>
          <a:effectLst>
            <a:softEdge rad="279400"/>
          </a:effectLst>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7F00DC5D-7095-DDB5-FB24-C15EBD7BC25B}"/>
              </a:ext>
            </a:extLst>
          </p:cNvPr>
          <p:cNvPicPr>
            <a:picLocks noChangeAspect="1"/>
          </p:cNvPicPr>
          <p:nvPr/>
        </p:nvPicPr>
        <p:blipFill>
          <a:blip r:embed="rId3"/>
          <a:stretch>
            <a:fillRect/>
          </a:stretch>
        </p:blipFill>
        <p:spPr>
          <a:xfrm>
            <a:off x="9198631" y="9149483"/>
            <a:ext cx="4712298" cy="4610104"/>
          </a:xfrm>
          <a:prstGeom prst="rect">
            <a:avLst/>
          </a:prstGeom>
        </p:spPr>
      </p:pic>
    </p:spTree>
    <p:extLst>
      <p:ext uri="{BB962C8B-B14F-4D97-AF65-F5344CB8AC3E}">
        <p14:creationId xmlns:p14="http://schemas.microsoft.com/office/powerpoint/2010/main" val="39242721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785</TotalTime>
  <Words>1426</Words>
  <Application>Microsoft Office PowerPoint</Application>
  <PresentationFormat>Custom</PresentationFormat>
  <Paragraphs>93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Aptos</vt:lpstr>
      <vt:lpstr>Aptos Display</vt:lpstr>
      <vt:lpstr>Arial</vt:lpstr>
      <vt:lpstr>Droid Serif</vt:lpstr>
      <vt:lpstr>Oswald</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 Patak</dc:creator>
  <cp:lastModifiedBy>Kavi Patak</cp:lastModifiedBy>
  <cp:revision>7</cp:revision>
  <dcterms:created xsi:type="dcterms:W3CDTF">2024-05-09T20:25:16Z</dcterms:created>
  <dcterms:modified xsi:type="dcterms:W3CDTF">2024-05-10T22:29:43Z</dcterms:modified>
</cp:coreProperties>
</file>