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5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9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0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9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5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C356-65FE-415C-A694-B5DAD80FBB2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60FD-C775-447F-8429-653E669A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164" y="410944"/>
            <a:ext cx="134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2023" y="872609"/>
            <a:ext cx="107341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CUSTOMER CONVERSION PREDICTION </a:t>
            </a:r>
            <a:r>
              <a:rPr lang="en-US" b="1" dirty="0"/>
              <a:t>- </a:t>
            </a:r>
            <a:r>
              <a:rPr lang="en-US" sz="2400" b="1" dirty="0"/>
              <a:t>Application to predict whether a customer will opt for an insurance policy or not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36681" y="4302522"/>
            <a:ext cx="57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DATATHAON 1.0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5360" y="4733330"/>
            <a:ext cx="55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Real world Data science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(30 hours live </a:t>
            </a:r>
            <a:r>
              <a:rPr lang="en-US" dirty="0" err="1"/>
              <a:t>hackathon</a:t>
            </a:r>
            <a:r>
              <a:rPr lang="en-US" dirty="0"/>
              <a:t> event), an initiative by GUVI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477760" y="2001520"/>
            <a:ext cx="3322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SQUAD-A05 MEMEBER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Kaviarasan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Ashwin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Jayabharathi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3" y="2304029"/>
            <a:ext cx="4871045" cy="36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5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90712"/>
            <a:ext cx="11201400" cy="3076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1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NUMERICAL ANALYSIS: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" y="883920"/>
            <a:ext cx="575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DAY-VS-TARGET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005" y="4967287"/>
            <a:ext cx="1317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data is uniformly distributed across dates, we don't infer any insight from above.</a:t>
            </a:r>
          </a:p>
        </p:txBody>
      </p:sp>
    </p:spTree>
    <p:extLst>
      <p:ext uri="{BB962C8B-B14F-4D97-AF65-F5344CB8AC3E}">
        <p14:creationId xmlns:p14="http://schemas.microsoft.com/office/powerpoint/2010/main" val="264410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914525"/>
            <a:ext cx="1125855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1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NUMERICAL ANALYSIS: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" y="883920"/>
            <a:ext cx="575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NO OF CALL -VS-TARGET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005" y="4967287"/>
            <a:ext cx="1317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INTREPRETATION: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contacted over phone, mostly customers opt for insurance in max 3 attempts.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 cost effective approach, avoid reaching customer over phone after 3 attempts.</a:t>
            </a:r>
          </a:p>
        </p:txBody>
      </p:sp>
    </p:spTree>
    <p:extLst>
      <p:ext uri="{BB962C8B-B14F-4D97-AF65-F5344CB8AC3E}">
        <p14:creationId xmlns:p14="http://schemas.microsoft.com/office/powerpoint/2010/main" val="228544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255" y="185738"/>
            <a:ext cx="24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MODEL 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4CC03-AA80-30DF-C629-34F4BA6E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5" y="1501740"/>
            <a:ext cx="11126855" cy="4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87" y="381131"/>
            <a:ext cx="598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UNDERSTANDING THE PROBLEM STATEMENT: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487" y="886408"/>
            <a:ext cx="36852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Analyzing the historic data of customer conversion to Insurance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Gather insights from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Our task to suggest on business decision/technique to be followed to increase the conversion rate.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7" y="2639169"/>
            <a:ext cx="24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ML Supervised Learning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3520" y="2600715"/>
            <a:ext cx="225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 problem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2531" y="3144225"/>
            <a:ext cx="2643785" cy="1577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MARITAL </a:t>
            </a:r>
          </a:p>
          <a:p>
            <a:pPr algn="ctr"/>
            <a:r>
              <a:rPr lang="en-US" dirty="0"/>
              <a:t>EDUCATION</a:t>
            </a:r>
          </a:p>
          <a:p>
            <a:pPr algn="ctr"/>
            <a:r>
              <a:rPr lang="en-US" dirty="0"/>
              <a:t>CALL  TYPE</a:t>
            </a:r>
          </a:p>
          <a:p>
            <a:pPr algn="ctr"/>
            <a:r>
              <a:rPr lang="en-US" dirty="0"/>
              <a:t>MONTH</a:t>
            </a:r>
          </a:p>
          <a:p>
            <a:pPr algn="ctr"/>
            <a:r>
              <a:rPr lang="en-US" dirty="0"/>
              <a:t>PREVIOUS OUTCOME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60042" y="5077227"/>
            <a:ext cx="2426274" cy="168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DAY</a:t>
            </a:r>
          </a:p>
          <a:p>
            <a:pPr algn="ctr"/>
            <a:r>
              <a:rPr lang="en-US" dirty="0"/>
              <a:t>DURATION</a:t>
            </a:r>
          </a:p>
          <a:p>
            <a:pPr algn="ctr"/>
            <a:r>
              <a:rPr lang="en-US" dirty="0"/>
              <a:t>NO OF CALL</a:t>
            </a:r>
          </a:p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487852" y="3112268"/>
            <a:ext cx="160199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DISCRETE DATA</a:t>
            </a:r>
          </a:p>
        </p:txBody>
      </p:sp>
      <p:sp>
        <p:nvSpPr>
          <p:cNvPr id="13" name="Oval 12"/>
          <p:cNvSpPr/>
          <p:nvPr/>
        </p:nvSpPr>
        <p:spPr>
          <a:xfrm>
            <a:off x="1056640" y="5312339"/>
            <a:ext cx="18796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CONTINOUS DATA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8122" y="3915409"/>
            <a:ext cx="1524693" cy="1161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SET</a:t>
            </a:r>
          </a:p>
        </p:txBody>
      </p: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2785464" y="2823835"/>
            <a:ext cx="1248056" cy="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83498" y="3837723"/>
            <a:ext cx="2542822" cy="17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Logistic Regression</a:t>
            </a:r>
          </a:p>
          <a:p>
            <a:pPr algn="ctr"/>
            <a:r>
              <a:rPr lang="en-IN" dirty="0" err="1"/>
              <a:t>DecisionTree</a:t>
            </a:r>
            <a:r>
              <a:rPr lang="en-IN" dirty="0"/>
              <a:t> Classifier</a:t>
            </a:r>
          </a:p>
          <a:p>
            <a:pPr algn="ctr"/>
            <a:r>
              <a:rPr lang="en-IN" dirty="0" err="1"/>
              <a:t>KNeighborsClassifier</a:t>
            </a:r>
            <a:endParaRPr lang="en-IN" dirty="0"/>
          </a:p>
          <a:p>
            <a:pPr algn="ctr"/>
            <a:r>
              <a:rPr lang="en-IN" dirty="0" err="1"/>
              <a:t>RandomForestClassifier</a:t>
            </a:r>
            <a:endParaRPr lang="en-IN" dirty="0"/>
          </a:p>
          <a:p>
            <a:pPr algn="ctr"/>
            <a:r>
              <a:rPr lang="en-IN" dirty="0" err="1"/>
              <a:t>XGBoost</a:t>
            </a:r>
            <a:r>
              <a:rPr lang="en-IN" dirty="0"/>
              <a:t> classifier</a:t>
            </a:r>
          </a:p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0414000" y="2905760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414000" y="5519873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 flipV="1">
            <a:off x="1191642" y="3915409"/>
            <a:ext cx="637158" cy="58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1"/>
          </p:cNvCxnSpPr>
          <p:nvPr/>
        </p:nvCxnSpPr>
        <p:spPr>
          <a:xfrm>
            <a:off x="1191642" y="5077227"/>
            <a:ext cx="140259" cy="36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3089846" y="3440099"/>
            <a:ext cx="547427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2936241" y="5769539"/>
            <a:ext cx="923801" cy="150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>
            <a:stCxn id="7" idx="3"/>
          </p:cNvCxnSpPr>
          <p:nvPr/>
        </p:nvCxnSpPr>
        <p:spPr>
          <a:xfrm>
            <a:off x="6286316" y="3932926"/>
            <a:ext cx="1097182" cy="56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</p:cNvCxnSpPr>
          <p:nvPr/>
        </p:nvCxnSpPr>
        <p:spPr>
          <a:xfrm flipV="1">
            <a:off x="6286316" y="4917441"/>
            <a:ext cx="1097182" cy="10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7932976" y="2740642"/>
            <a:ext cx="1633696" cy="109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USED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9926320" y="3736250"/>
            <a:ext cx="487680" cy="65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926320" y="4917440"/>
            <a:ext cx="589280" cy="6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7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255" y="185738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WORK FLOW: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1360" y="1158240"/>
            <a:ext cx="41584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DATA CLEANING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EDA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ENCODING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SPLITING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SCALING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MODEL FITTING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HYDER PARAMETER TUNING</a:t>
            </a:r>
          </a:p>
          <a:p>
            <a:pPr marL="342900" indent="-342900">
              <a:buAutoNum type="arabicPeriod"/>
            </a:pPr>
            <a:r>
              <a:rPr lang="en-IN" sz="2400" b="1" dirty="0">
                <a:solidFill>
                  <a:srgbClr val="0070C0"/>
                </a:solidFill>
              </a:rPr>
              <a:t>CONCLUSION</a:t>
            </a:r>
          </a:p>
          <a:p>
            <a:pPr marL="342900" indent="-342900">
              <a:buAutoNum type="arabicPeriod"/>
            </a:pP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3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304925"/>
            <a:ext cx="1125855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0000" y="528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5925" y="4978400"/>
            <a:ext cx="1317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cellular type conversation is contributing a lot towards customers opting for insurance plan.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56640" y="619760"/>
            <a:ext cx="3289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CALL TYPE -VS-  TARGET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CATEGORICAL ANALYSIS: </a:t>
            </a:r>
          </a:p>
        </p:txBody>
      </p:sp>
    </p:spTree>
    <p:extLst>
      <p:ext uri="{BB962C8B-B14F-4D97-AF65-F5344CB8AC3E}">
        <p14:creationId xmlns:p14="http://schemas.microsoft.com/office/powerpoint/2010/main" val="3389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630" t="-7793" b="1"/>
          <a:stretch/>
        </p:blipFill>
        <p:spPr>
          <a:xfrm>
            <a:off x="314960" y="985520"/>
            <a:ext cx="11359515" cy="37270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6640" y="619760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JOB -VS- TARGET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925" y="4978400"/>
            <a:ext cx="13170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targeted customers: Blue-collar job, but comparing with conversion rate, we end up in losing lot of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(Better to avoid targeting Blue-collar customers a 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rate is maximum: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of people option for insurance is from (Management and Technician)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CATEGORICAL ANALYSIS: </a:t>
            </a:r>
          </a:p>
        </p:txBody>
      </p:sp>
    </p:spTree>
    <p:extLst>
      <p:ext uri="{BB962C8B-B14F-4D97-AF65-F5344CB8AC3E}">
        <p14:creationId xmlns:p14="http://schemas.microsoft.com/office/powerpoint/2010/main" val="352847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1423114"/>
            <a:ext cx="11258550" cy="3019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CATEGORICAL ANALYSIS: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6640" y="619760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MONTH -VS-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925" y="4978400"/>
            <a:ext cx="1045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opt for Insurance plans when targeted during start of new financial year/When they get their appraisal cycle result.</a:t>
            </a:r>
          </a:p>
        </p:txBody>
      </p:sp>
    </p:spTree>
    <p:extLst>
      <p:ext uri="{BB962C8B-B14F-4D97-AF65-F5344CB8AC3E}">
        <p14:creationId xmlns:p14="http://schemas.microsoft.com/office/powerpoint/2010/main" val="114944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5" y="1419622"/>
            <a:ext cx="1125855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6640" y="619760"/>
            <a:ext cx="397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MARITAL STATUS-VS-  TARGET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085" y="5130244"/>
            <a:ext cx="1317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Divorced people are not opting for insurance mostly.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CATEGORICAL ANALYSIS: </a:t>
            </a:r>
          </a:p>
        </p:txBody>
      </p:sp>
    </p:spTree>
    <p:extLst>
      <p:ext uri="{BB962C8B-B14F-4D97-AF65-F5344CB8AC3E}">
        <p14:creationId xmlns:p14="http://schemas.microsoft.com/office/powerpoint/2010/main" val="191800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" y="1515447"/>
            <a:ext cx="1125855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37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CATEGORICAL ANALYSIS: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6640" y="619760"/>
            <a:ext cx="575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EDUCATION QUALIFICATION-VS-TARGET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405" y="5089275"/>
            <a:ext cx="1317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higher education(Secondary/Tertiary --&gt;Bachelors/Masters) are option for insurance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890712"/>
            <a:ext cx="11210925" cy="3076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55" y="185738"/>
            <a:ext cx="31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NUMERICAL ANALYSIS: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" y="883920"/>
            <a:ext cx="575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AGE-VS-TARGET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405" y="5089275"/>
            <a:ext cx="1317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INTREPRETATION: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between 25 and 60 age are opting for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citizens are not opting for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people below 18 years are not opting for insurance(Please keep age &gt; 18 filter)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7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kaviarasan K Gunalan</cp:lastModifiedBy>
  <cp:revision>15</cp:revision>
  <dcterms:created xsi:type="dcterms:W3CDTF">2022-07-17T01:37:56Z</dcterms:created>
  <dcterms:modified xsi:type="dcterms:W3CDTF">2022-08-23T04:22:59Z</dcterms:modified>
</cp:coreProperties>
</file>