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959E001-75D0-4A1C-A790-48FE9E6DC34E}" v="38" dt="2024-04-03T10:28:13.683"/>
    <p1510:client id="{A39BD926-65DB-4689-8A70-754C1C0D4AC3}" v="26" dt="2024-04-03T10:44:37.19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66" y="3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03-04-2024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4/3/2024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4/3/2024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4/3/2024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4/3/2024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4/3/2024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4/3/2024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4/3/2024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4/3/2024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4/3/2024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4/3/2024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4/3/2024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4/3/2024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IN" b="1" dirty="0">
                <a:solidFill>
                  <a:schemeClr val="accent1"/>
                </a:solidFill>
                <a:latin typeface="Arial" panose="020B0604020202020204" pitchFamily="34" charset="0"/>
                <a:cs typeface="Arial" panose="020B0604020202020204" pitchFamily="34" charset="0"/>
              </a:rPr>
              <a:t>K</a:t>
            </a:r>
            <a:r>
              <a:rPr lang="en-US" b="1" dirty="0">
                <a:solidFill>
                  <a:schemeClr val="accent1"/>
                </a:solidFill>
                <a:latin typeface="Arial" panose="020B0604020202020204" pitchFamily="34" charset="0"/>
                <a:cs typeface="Arial" panose="020B0604020202020204" pitchFamily="34" charset="0"/>
              </a:rPr>
              <a:t>EY LOGGER</a:t>
            </a:r>
          </a:p>
        </p:txBody>
      </p:sp>
      <p:sp>
        <p:nvSpPr>
          <p:cNvPr id="4" name="TextBox 3"/>
          <p:cNvSpPr txBox="1"/>
          <p:nvPr/>
        </p:nvSpPr>
        <p:spPr>
          <a:xfrm>
            <a:off x="3117529" y="4586365"/>
            <a:ext cx="7980183"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 M.KAVIARASU-SENGUNTHAR COLLEGE OF ENGINEERING-INFORMATION TECHNOLOGY</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IN" sz="3200">
                <a:solidFill>
                  <a:srgbClr val="0F0F0F"/>
                </a:solidFill>
                <a:ea typeface="+mn-lt"/>
                <a:cs typeface="+mn-lt"/>
              </a:rPr>
              <a:t>Example:</a:t>
            </a:r>
            <a:r>
              <a:rPr lang="en-IN" sz="2800">
                <a:solidFill>
                  <a:srgbClr val="0F0F0F"/>
                </a:solidFill>
                <a:ea typeface="+mn-lt"/>
                <a:cs typeface="+mn-lt"/>
              </a:rPr>
              <a:t> </a:t>
            </a:r>
            <a:r>
              <a:rPr lang="en-IN" sz="2400">
                <a:solidFill>
                  <a:srgbClr val="0F0F0F"/>
                </a:solidFill>
                <a:ea typeface="+mn-lt"/>
                <a:cs typeface="+mn-lt"/>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IN" sz="2400"/>
          </a:p>
          <a:p>
            <a:pPr marL="305435" indent="-305435"/>
            <a:endParaRPr lang="en-IN"/>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a:latin typeface="Calibri"/>
              <a:cs typeface="Calibri"/>
            </a:endParaRPr>
          </a:p>
          <a:p>
            <a:pPr marL="305435" indent="-305435"/>
            <a:r>
              <a:rPr lang="en-IN" sz="1200" b="1">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a:latin typeface="Calibri"/>
              <a:cs typeface="Calibri"/>
            </a:endParaRPr>
          </a:p>
          <a:p>
            <a:pPr marL="305435" indent="-305435"/>
            <a:r>
              <a:rPr lang="en-IN" sz="1200" b="1">
                <a:latin typeface="Calibri"/>
                <a:ea typeface="+mn-lt"/>
                <a:cs typeface="+mn-lt"/>
              </a:rPr>
              <a:t>Data Collection:</a:t>
            </a:r>
            <a:endParaRPr lang="en-IN" sz="1200" b="1">
              <a:latin typeface="Calibri"/>
              <a:cs typeface="Calibri"/>
            </a:endParaRPr>
          </a:p>
          <a:p>
            <a:pPr marL="629920" lvl="1" indent="-305435"/>
            <a:r>
              <a:rPr lang="en-IN" sz="1200" b="1">
                <a:latin typeface="Calibri"/>
                <a:ea typeface="+mn-lt"/>
                <a:cs typeface="+mn-lt"/>
              </a:rPr>
              <a:t>Gather historical data on bike rentals, including time, date, location, and other relevant factors.</a:t>
            </a:r>
            <a:endParaRPr lang="en-IN" sz="1200" b="1">
              <a:latin typeface="Calibri"/>
              <a:cs typeface="Calibri"/>
            </a:endParaRPr>
          </a:p>
          <a:p>
            <a:pPr marL="629920" lvl="1" indent="-305435"/>
            <a:r>
              <a:rPr lang="en-IN" sz="1200" b="1">
                <a:latin typeface="Calibri"/>
                <a:ea typeface="+mn-lt"/>
                <a:cs typeface="+mn-lt"/>
              </a:rPr>
              <a:t>Utilize real-time data sources, such as weather conditions, events, and holidays, to enhance prediction accuracy.</a:t>
            </a:r>
            <a:endParaRPr lang="en-IN" sz="1200" b="1">
              <a:latin typeface="Calibri"/>
              <a:cs typeface="Calibri"/>
            </a:endParaRPr>
          </a:p>
          <a:p>
            <a:pPr marL="305435" indent="-305435"/>
            <a:r>
              <a:rPr lang="en-IN" sz="1200" b="1">
                <a:latin typeface="Calibri"/>
                <a:ea typeface="+mn-lt"/>
                <a:cs typeface="+mn-lt"/>
              </a:rPr>
              <a:t>Data Preprocessing:</a:t>
            </a:r>
            <a:endParaRPr lang="en-IN" sz="1200" b="1">
              <a:latin typeface="Calibri"/>
              <a:cs typeface="Calibri"/>
            </a:endParaRPr>
          </a:p>
          <a:p>
            <a:pPr marL="629920" lvl="1" indent="-305435"/>
            <a:r>
              <a:rPr lang="en-IN" sz="1200" b="1">
                <a:latin typeface="Calibri"/>
                <a:ea typeface="+mn-lt"/>
                <a:cs typeface="+mn-lt"/>
              </a:rPr>
              <a:t>Clean and preprocess the collected data to handle missing values, outliers, and inconsistencies.</a:t>
            </a:r>
            <a:endParaRPr lang="en-IN" sz="1200" b="1">
              <a:latin typeface="Calibri"/>
              <a:cs typeface="Calibri"/>
            </a:endParaRPr>
          </a:p>
          <a:p>
            <a:pPr marL="629920" lvl="1" indent="-305435"/>
            <a:r>
              <a:rPr lang="en-IN" sz="1200" b="1">
                <a:latin typeface="Calibri"/>
                <a:ea typeface="+mn-lt"/>
                <a:cs typeface="+mn-lt"/>
              </a:rPr>
              <a:t>Feature engineering to extract relevant features from the data that might impact bike demand.</a:t>
            </a:r>
            <a:endParaRPr lang="en-IN" sz="1200" b="1">
              <a:latin typeface="Calibri"/>
              <a:cs typeface="Calibri"/>
            </a:endParaRPr>
          </a:p>
          <a:p>
            <a:pPr marL="305435" indent="-305435"/>
            <a:r>
              <a:rPr lang="en-IN" sz="1200" b="1">
                <a:latin typeface="Calibri"/>
                <a:ea typeface="+mn-lt"/>
                <a:cs typeface="+mn-lt"/>
              </a:rPr>
              <a:t>Machine Learning Algorithm:</a:t>
            </a:r>
            <a:endParaRPr lang="en-IN" sz="1200" b="1">
              <a:latin typeface="Calibri"/>
              <a:cs typeface="Calibri"/>
            </a:endParaRPr>
          </a:p>
          <a:p>
            <a:pPr marL="629920" lvl="1" indent="-305435"/>
            <a:r>
              <a:rPr lang="en-IN" sz="1200" b="1">
                <a:latin typeface="Calibri"/>
                <a:ea typeface="+mn-lt"/>
                <a:cs typeface="+mn-lt"/>
              </a:rPr>
              <a:t>Implement a machine learning algorithm, such as a time-series forecasting model (e.g., ARIMA, SARIMA, or LSTM), to predict bike counts based on historical patterns.</a:t>
            </a:r>
            <a:endParaRPr lang="en-IN" sz="1200" b="1">
              <a:latin typeface="Calibri"/>
              <a:cs typeface="Calibri"/>
            </a:endParaRPr>
          </a:p>
          <a:p>
            <a:pPr marL="629920" lvl="1" indent="-305435"/>
            <a:r>
              <a:rPr lang="en-IN" sz="1200" b="1">
                <a:latin typeface="Calibri"/>
                <a:ea typeface="+mn-lt"/>
                <a:cs typeface="+mn-lt"/>
              </a:rPr>
              <a:t>Consider incorporating other factors like weather conditions, day of the week, and special events to improve prediction accuracy.</a:t>
            </a:r>
            <a:endParaRPr lang="en-IN" sz="1200" b="1">
              <a:latin typeface="Calibri"/>
              <a:cs typeface="Calibri"/>
            </a:endParaRPr>
          </a:p>
          <a:p>
            <a:pPr marL="305435" indent="-305435"/>
            <a:r>
              <a:rPr lang="en-IN" sz="1200" b="1">
                <a:latin typeface="Calibri"/>
                <a:ea typeface="+mn-lt"/>
                <a:cs typeface="+mn-lt"/>
              </a:rPr>
              <a:t>Deployment:</a:t>
            </a:r>
            <a:endParaRPr lang="en-IN" sz="1200" b="1">
              <a:latin typeface="Calibri"/>
              <a:cs typeface="Calibri"/>
            </a:endParaRPr>
          </a:p>
          <a:p>
            <a:pPr marL="629920" lvl="1" indent="-305435"/>
            <a:r>
              <a:rPr lang="en-IN" sz="1200" b="1">
                <a:latin typeface="Calibri"/>
                <a:ea typeface="+mn-lt"/>
                <a:cs typeface="+mn-lt"/>
              </a:rPr>
              <a:t>Develop a user-friendly interface or application that provides real-time predictions for bike counts at different hours.</a:t>
            </a:r>
            <a:endParaRPr lang="en-IN" sz="1200" b="1">
              <a:latin typeface="Calibri"/>
              <a:cs typeface="Calibri"/>
            </a:endParaRPr>
          </a:p>
          <a:p>
            <a:pPr marL="629920" lvl="1" indent="-305435"/>
            <a:r>
              <a:rPr lang="en-IN" sz="1200" b="1">
                <a:latin typeface="Calibri"/>
                <a:ea typeface="+mn-lt"/>
                <a:cs typeface="+mn-lt"/>
              </a:rPr>
              <a:t>Deploy the solution on a scalable and reliable platform, considering factors like server infrastructure, response time, and user accessibility.</a:t>
            </a:r>
            <a:endParaRPr lang="en-IN" sz="1200" b="1">
              <a:latin typeface="Calibri"/>
              <a:cs typeface="Calibri"/>
            </a:endParaRPr>
          </a:p>
          <a:p>
            <a:pPr marL="305435" indent="-305435"/>
            <a:r>
              <a:rPr lang="en-IN" sz="1200" b="1">
                <a:latin typeface="Calibri"/>
                <a:ea typeface="+mn-lt"/>
                <a:cs typeface="+mn-lt"/>
              </a:rPr>
              <a:t>Evaluation:</a:t>
            </a:r>
            <a:endParaRPr lang="en-IN" sz="1200" b="1">
              <a:latin typeface="Calibri"/>
              <a:cs typeface="Calibri"/>
            </a:endParaRPr>
          </a:p>
          <a:p>
            <a:pPr marL="629920" lvl="1" indent="-305435"/>
            <a:r>
              <a:rPr lang="en-IN" sz="1200" b="1">
                <a:latin typeface="Calibri"/>
                <a:ea typeface="+mn-lt"/>
                <a:cs typeface="+mn-lt"/>
              </a:rPr>
              <a:t>Assess the model's performance using appropriate metrics such as Mean Absolute Error (MAE), Root Mean Squared Error (RMSE), or other relevant metrics.</a:t>
            </a:r>
            <a:endParaRPr lang="en-IN" sz="1200" b="1">
              <a:latin typeface="Calibri"/>
              <a:cs typeface="Calibri"/>
            </a:endParaRPr>
          </a:p>
          <a:p>
            <a:pPr marL="629920" lvl="1" indent="-305435"/>
            <a:r>
              <a:rPr lang="en-IN" sz="1200" b="1">
                <a:latin typeface="Calibri"/>
                <a:ea typeface="+mn-lt"/>
                <a:cs typeface="+mn-lt"/>
              </a:rPr>
              <a:t>Fine-tune the model based on feedback and continuous monitoring of prediction accuracy.</a:t>
            </a:r>
            <a:endParaRPr lang="en-IN" sz="1200" b="1">
              <a:latin typeface="Calibri"/>
            </a:endParaRPr>
          </a:p>
          <a:p>
            <a:pPr marL="629920" lvl="1" indent="-305435"/>
            <a:r>
              <a:rPr lang="en-IN" sz="1200">
                <a:ea typeface="+mn-lt"/>
                <a:cs typeface="+mn-lt"/>
              </a:rPr>
              <a:t>Result:</a:t>
            </a:r>
            <a:endParaRPr lang="en-IN" sz="1200"/>
          </a:p>
          <a:p>
            <a:pPr marL="0" indent="0">
              <a:buNone/>
            </a:pPr>
            <a:endParaRPr lang="en-IN"/>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0" indent="0">
              <a:buNone/>
            </a:pPr>
            <a:r>
              <a:rPr lang="en-IN" sz="2400" dirty="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2400" dirty="0"/>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2</TotalTime>
  <Words>775</Words>
  <Application>Microsoft Office PowerPoint</Application>
  <PresentationFormat>Widescreen</PresentationFormat>
  <Paragraphs>58</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KEY LOGGER</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gayathri m</cp:lastModifiedBy>
  <cp:revision>63</cp:revision>
  <dcterms:created xsi:type="dcterms:W3CDTF">2021-05-26T16:50:10Z</dcterms:created>
  <dcterms:modified xsi:type="dcterms:W3CDTF">2024-04-03T10:44:55Z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