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removePersonalInfoOnSave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y="7232650" cx="1285875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宋体" pitchFamily="2" charset="-122"/>
      <p:regular r:id="rId21"/>
    </p:embeddedFont>
  </p:embeddedFontLst>
  <p:defaultTextStyle>
    <a:defPPr>
      <a:defRPr lang="zh-CN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algn="l" fontAlgn="base" indent="-182859" marL="640004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algn="l" fontAlgn="base" indent="-368256" marL="1282546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algn="l" fontAlgn="base" indent="-554288" marL="1925725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algn="l" fontAlgn="base" indent="-739687" marL="2568267" rtl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algn="l" defTabSz="914290" eaLnBrk="1" hangingPunct="1" latinLnBrk="0" marL="2285726" rtl="0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algn="l" defTabSz="914290" eaLnBrk="1" hangingPunct="1" latinLnBrk="0" marL="2742871" rtl="0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algn="l" defTabSz="914290" eaLnBrk="1" hangingPunct="1" latinLnBrk="0" marL="3200017" rtl="0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algn="l" defTabSz="914290" eaLnBrk="1" hangingPunct="1" latinLnBrk="0" marL="3657162" rtl="0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62A3B8"/>
    <a:srgbClr val="543FBF"/>
    <a:srgbClr val="FED9B9"/>
    <a:srgbClr val="288098"/>
    <a:srgbClr val="C3D3D3"/>
    <a:srgbClr val="186716"/>
    <a:srgbClr val="55A534"/>
    <a:srgbClr val="FFFFFF"/>
    <a:srgbClr val="501622"/>
    <a:srgbClr val="1686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1610" autoAdjust="0"/>
    <p:restoredTop sz="95317" autoAdjust="0"/>
  </p:normalViewPr>
  <p:slideViewPr>
    <p:cSldViewPr>
      <p:cViewPr>
        <p:scale>
          <a:sx n="66" d="100"/>
          <a:sy n="66" d="100"/>
        </p:scale>
        <p:origin x="-588" y="-100"/>
      </p:cViewPr>
      <p:guideLst>
        <p:guide orient="horz" pos="328"/>
        <p:guide orient="horz" pos="4154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</p:cSldViewPr>
  </p:notes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84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9630DBF-D010-4114-9DE3-41E342A27C18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8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8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4D1D107-4CC9-43CA-8CA8-36E1DF70D5F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06024D97-E667-405D-B634-E583E2108D71}" type="datetimeFigureOut">
              <a:rPr altLang="en-US" lang="zh-CN"/>
              <a:t>2023/9/27</a:t>
            </a:fld>
            <a:endParaRPr altLang="en-US" lang="zh-CN"/>
          </a:p>
        </p:txBody>
      </p:sp>
      <p:sp>
        <p:nvSpPr>
          <p:cNvPr id="1048679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altLang="en-US" lang="zh-CN" noProof="0"/>
          </a:p>
        </p:txBody>
      </p:sp>
      <p:sp>
        <p:nvSpPr>
          <p:cNvPr id="10486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noProof="0"/>
              <a:t>单击此处编辑母版文本样式</a:t>
            </a:r>
          </a:p>
          <a:p>
            <a:pPr lvl="1"/>
            <a:r>
              <a:rPr altLang="en-US" lang="zh-CN" noProof="0"/>
              <a:t>第二级</a:t>
            </a:r>
          </a:p>
          <a:p>
            <a:pPr lvl="2"/>
            <a:r>
              <a:rPr altLang="en-US" lang="zh-CN" noProof="0"/>
              <a:t>第三级</a:t>
            </a:r>
          </a:p>
          <a:p>
            <a:pPr lvl="3"/>
            <a:r>
              <a:rPr altLang="en-US" lang="zh-CN" noProof="0"/>
              <a:t>第四级</a:t>
            </a:r>
          </a:p>
          <a:p>
            <a:pPr lvl="4"/>
            <a:r>
              <a:rPr altLang="en-US" lang="zh-CN" noProof="0"/>
              <a:t>第五级</a:t>
            </a:r>
          </a:p>
        </p:txBody>
      </p:sp>
      <p:sp>
        <p:nvSpPr>
          <p:cNvPr id="10486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418F03C3-53C1-4F10-8DAF-D1F318E96C6E}" type="slidenum">
              <a:rPr altLang="en-US" lang="zh-CN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algn="l" eaLnBrk="0" fontAlgn="base" hangingPunct="0" marL="455876" rtl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algn="l" eaLnBrk="0" fontAlgn="base" hangingPunct="0" marL="913021" rtl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algn="l" eaLnBrk="0" fontAlgn="base" hangingPunct="0" marL="1370166" rtl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algn="l" eaLnBrk="0" fontAlgn="base" hangingPunct="0" marL="1827311" rtl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algn="l" defTabSz="913655" eaLnBrk="1" hangingPunct="1" latinLnBrk="0" marL="2285092" rtl="0">
      <a:defRPr sz="1300" kern="1200">
        <a:solidFill>
          <a:schemeClr val="tx1"/>
        </a:solidFill>
        <a:latin typeface="+mn-lt"/>
        <a:ea typeface="+mn-ea"/>
        <a:cs typeface="+mn-cs"/>
      </a:defRPr>
    </a:lvl6pPr>
    <a:lvl7pPr algn="l" defTabSz="913655" eaLnBrk="1" hangingPunct="1" latinLnBrk="0" marL="2742237" rtl="0">
      <a:defRPr sz="1300" kern="1200">
        <a:solidFill>
          <a:schemeClr val="tx1"/>
        </a:solidFill>
        <a:latin typeface="+mn-lt"/>
        <a:ea typeface="+mn-ea"/>
        <a:cs typeface="+mn-cs"/>
      </a:defRPr>
    </a:lvl7pPr>
    <a:lvl8pPr algn="l" defTabSz="913655" eaLnBrk="1" hangingPunct="1" latinLnBrk="0" marL="3199382" rtl="0">
      <a:defRPr sz="1300" kern="1200">
        <a:solidFill>
          <a:schemeClr val="tx1"/>
        </a:solidFill>
        <a:latin typeface="+mn-lt"/>
        <a:ea typeface="+mn-ea"/>
        <a:cs typeface="+mn-cs"/>
      </a:defRPr>
    </a:lvl8pPr>
    <a:lvl9pPr algn="l" defTabSz="913655" eaLnBrk="1" hangingPunct="1" latinLnBrk="0" marL="3656527" rtl="0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0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2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8F03C3-53C1-4F10-8DAF-D1F318E96C6E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64406" y="2246812"/>
            <a:ext cx="10929938" cy="155033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928814" y="4098502"/>
            <a:ext cx="9001125" cy="1848344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573878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147753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721632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295508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869385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3443264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4017139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4591017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13111018" y="304711"/>
            <a:ext cx="4067473" cy="650938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4132" y="304711"/>
            <a:ext cx="11992570" cy="650938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59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1015752" y="4647650"/>
            <a:ext cx="10929938" cy="1436485"/>
          </a:xfrm>
        </p:spPr>
        <p:txBody>
          <a:bodyPr anchor="t"/>
          <a:lstStyle>
            <a:lvl1pPr algn="l">
              <a:defRPr b="1" cap="all"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indent="0" marL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indent="0" marL="573878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indent="0" marL="1147753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marL="1721632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indent="0" marL="2295508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indent="0" marL="2869385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indent="0" marL="3443264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indent="0" marL="4017139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indent="0" marL="4591017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Content Placeholder 2"/>
          <p:cNvSpPr>
            <a:spLocks noGrp="1"/>
          </p:cNvSpPr>
          <p:nvPr>
            <p:ph sz="half" idx="1"/>
          </p:nvPr>
        </p:nvSpPr>
        <p:spPr>
          <a:xfrm>
            <a:off x="904135" y="1779701"/>
            <a:ext cx="8030021" cy="50343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9148465" y="1779701"/>
            <a:ext cx="8030022" cy="50343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42939" y="289641"/>
            <a:ext cx="11572875" cy="120544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indent="0" marL="0">
              <a:buNone/>
              <a:defRPr b="1" sz="3000"/>
            </a:lvl1pPr>
            <a:lvl2pPr indent="0" marL="573878">
              <a:buNone/>
              <a:defRPr b="1" sz="2500"/>
            </a:lvl2pPr>
            <a:lvl3pPr indent="0" marL="1147753">
              <a:buNone/>
              <a:defRPr b="1" sz="2300"/>
            </a:lvl3pPr>
            <a:lvl4pPr indent="0" marL="1721632">
              <a:buNone/>
              <a:defRPr b="1" sz="2000"/>
            </a:lvl4pPr>
            <a:lvl5pPr indent="0" marL="2295508">
              <a:buNone/>
              <a:defRPr b="1" sz="2000"/>
            </a:lvl5pPr>
            <a:lvl6pPr indent="0" marL="2869385">
              <a:buNone/>
              <a:defRPr b="1" sz="2000"/>
            </a:lvl6pPr>
            <a:lvl7pPr indent="0" marL="3443264">
              <a:buNone/>
              <a:defRPr b="1" sz="2000"/>
            </a:lvl7pPr>
            <a:lvl8pPr indent="0" marL="4017139">
              <a:buNone/>
              <a:defRPr b="1" sz="2000"/>
            </a:lvl8pPr>
            <a:lvl9pPr indent="0" marL="4591017">
              <a:buNone/>
              <a:defRPr b="1"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642938" y="2293690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indent="0" marL="0">
              <a:buNone/>
              <a:defRPr b="1" sz="3000"/>
            </a:lvl1pPr>
            <a:lvl2pPr indent="0" marL="573878">
              <a:buNone/>
              <a:defRPr b="1" sz="2500"/>
            </a:lvl2pPr>
            <a:lvl3pPr indent="0" marL="1147753">
              <a:buNone/>
              <a:defRPr b="1" sz="2300"/>
            </a:lvl3pPr>
            <a:lvl4pPr indent="0" marL="1721632">
              <a:buNone/>
              <a:defRPr b="1" sz="2000"/>
            </a:lvl4pPr>
            <a:lvl5pPr indent="0" marL="2295508">
              <a:buNone/>
              <a:defRPr b="1" sz="2000"/>
            </a:lvl5pPr>
            <a:lvl6pPr indent="0" marL="2869385">
              <a:buNone/>
              <a:defRPr b="1" sz="2000"/>
            </a:lvl6pPr>
            <a:lvl7pPr indent="0" marL="3443264">
              <a:buNone/>
              <a:defRPr b="1" sz="2000"/>
            </a:lvl7pPr>
            <a:lvl8pPr indent="0" marL="4017139">
              <a:buNone/>
              <a:defRPr b="1" sz="2000"/>
            </a:lvl8pPr>
            <a:lvl9pPr indent="0" marL="4591017">
              <a:buNone/>
              <a:defRPr b="1"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6532067" y="2293690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b="1"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1513502"/>
            <a:ext cx="4230440" cy="4947334"/>
          </a:xfrm>
        </p:spPr>
        <p:txBody>
          <a:bodyPr/>
          <a:lstStyle>
            <a:lvl1pPr indent="0" marL="0">
              <a:buNone/>
              <a:defRPr sz="1800"/>
            </a:lvl1pPr>
            <a:lvl2pPr indent="0" marL="573878">
              <a:buNone/>
              <a:defRPr sz="1500"/>
            </a:lvl2pPr>
            <a:lvl3pPr indent="0" marL="1147753">
              <a:buNone/>
              <a:defRPr sz="1300"/>
            </a:lvl3pPr>
            <a:lvl4pPr indent="0" marL="1721632">
              <a:buNone/>
              <a:defRPr sz="1100"/>
            </a:lvl4pPr>
            <a:lvl5pPr indent="0" marL="2295508">
              <a:buNone/>
              <a:defRPr sz="1100"/>
            </a:lvl5pPr>
            <a:lvl6pPr indent="0" marL="2869385">
              <a:buNone/>
              <a:defRPr sz="1100"/>
            </a:lvl6pPr>
            <a:lvl7pPr indent="0" marL="3443264">
              <a:buNone/>
              <a:defRPr sz="1100"/>
            </a:lvl7pPr>
            <a:lvl8pPr indent="0" marL="4017139">
              <a:buNone/>
              <a:defRPr sz="1100"/>
            </a:lvl8pPr>
            <a:lvl9pPr indent="0" marL="4591017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2520405" y="5062857"/>
            <a:ext cx="7715250" cy="597699"/>
          </a:xfrm>
        </p:spPr>
        <p:txBody>
          <a:bodyPr anchor="b"/>
          <a:lstStyle>
            <a:lvl1pPr algn="l">
              <a:defRPr b="1"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Picture Placeholder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indent="0" marL="0">
              <a:buNone/>
              <a:defRPr sz="4000"/>
            </a:lvl1pPr>
            <a:lvl2pPr indent="0" marL="573878">
              <a:buNone/>
              <a:defRPr sz="3500"/>
            </a:lvl2pPr>
            <a:lvl3pPr indent="0" marL="1147753">
              <a:buNone/>
              <a:defRPr sz="3000"/>
            </a:lvl3pPr>
            <a:lvl4pPr indent="0" marL="1721632">
              <a:buNone/>
              <a:defRPr sz="2500"/>
            </a:lvl4pPr>
            <a:lvl5pPr indent="0" marL="2295508">
              <a:buNone/>
              <a:defRPr sz="2500"/>
            </a:lvl5pPr>
            <a:lvl6pPr indent="0" marL="2869385">
              <a:buNone/>
              <a:defRPr sz="2500"/>
            </a:lvl6pPr>
            <a:lvl7pPr indent="0" marL="3443264">
              <a:buNone/>
              <a:defRPr sz="2500"/>
            </a:lvl7pPr>
            <a:lvl8pPr indent="0" marL="4017139">
              <a:buNone/>
              <a:defRPr sz="2500"/>
            </a:lvl8pPr>
            <a:lvl9pPr indent="0" marL="4591017">
              <a:buNone/>
              <a:defRPr sz="2500"/>
            </a:lvl9pPr>
          </a:lstStyle>
          <a:p>
            <a:endParaRPr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405" y="5660556"/>
            <a:ext cx="7715250" cy="848831"/>
          </a:xfrm>
        </p:spPr>
        <p:txBody>
          <a:bodyPr/>
          <a:lstStyle>
            <a:lvl1pPr indent="0" marL="0">
              <a:buNone/>
              <a:defRPr sz="1800"/>
            </a:lvl1pPr>
            <a:lvl2pPr indent="0" marL="573878">
              <a:buNone/>
              <a:defRPr sz="1500"/>
            </a:lvl2pPr>
            <a:lvl3pPr indent="0" marL="1147753">
              <a:buNone/>
              <a:defRPr sz="1300"/>
            </a:lvl3pPr>
            <a:lvl4pPr indent="0" marL="1721632">
              <a:buNone/>
              <a:defRPr sz="1100"/>
            </a:lvl4pPr>
            <a:lvl5pPr indent="0" marL="2295508">
              <a:buNone/>
              <a:defRPr sz="1100"/>
            </a:lvl5pPr>
            <a:lvl6pPr indent="0" marL="2869385">
              <a:buNone/>
              <a:defRPr sz="1100"/>
            </a:lvl6pPr>
            <a:lvl7pPr indent="0" marL="3443264">
              <a:buNone/>
              <a:defRPr sz="1100"/>
            </a:lvl7pPr>
            <a:lvl8pPr indent="0" marL="4017139">
              <a:buNone/>
              <a:defRPr sz="1100"/>
            </a:lvl8pPr>
            <a:lvl9pPr indent="0" marL="4591017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42939" y="289641"/>
            <a:ext cx="11572875" cy="1205442"/>
          </a:xfrm>
          <a:prstGeom prst="rect"/>
        </p:spPr>
        <p:txBody>
          <a:bodyPr anchor="ctr" bIns="57388" lIns="114775" rIns="114775" rtlCol="0" tIns="57388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42939" y="1687621"/>
            <a:ext cx="11572875" cy="4773215"/>
          </a:xfrm>
          <a:prstGeom prst="rect"/>
        </p:spPr>
        <p:txBody>
          <a:bodyPr bIns="57388" lIns="114775" rIns="114775" rtlCol="0" tIns="57388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42939" y="6703595"/>
            <a:ext cx="3000375" cy="385072"/>
          </a:xfrm>
          <a:prstGeom prst="rect"/>
        </p:spPr>
        <p:txBody>
          <a:bodyPr anchor="ctr" bIns="57388" lIns="114775" rIns="114775" rtlCol="0" tIns="57388" vert="horz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altLang="en-US" lang="zh-CN" smtClean="0"/>
              <a:t>2023/9/27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/>
        </p:spPr>
        <p:txBody>
          <a:bodyPr anchor="ctr" bIns="57388" lIns="114775" rIns="114775" rtlCol="0" tIns="57388" vert="horz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5439" y="6703595"/>
            <a:ext cx="3000375" cy="385072"/>
          </a:xfrm>
          <a:prstGeom prst="rect"/>
        </p:spPr>
        <p:txBody>
          <a:bodyPr anchor="ctr" bIns="57388" lIns="114775" rIns="114775" rtlCol="0" tIns="57388" vert="horz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 algn="ctr" defTabSz="1147753" eaLnBrk="1" hangingPunct="1" latinLnBrk="0" rtl="0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1147753" eaLnBrk="1" hangingPunct="1" indent="-430408" latinLnBrk="0" marL="430408" rtl="0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147753" eaLnBrk="1" hangingPunct="1" indent="-358672" latinLnBrk="0" marL="932550" rtl="0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147753" eaLnBrk="1" hangingPunct="1" indent="-286938" latinLnBrk="0" marL="1434692" rtl="0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147753" eaLnBrk="1" hangingPunct="1" indent="-286938" latinLnBrk="0" marL="2008569" rtl="0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147753" eaLnBrk="1" hangingPunct="1" indent="-286938" latinLnBrk="0" marL="2582448" rtl="0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147753" eaLnBrk="1" hangingPunct="1" indent="-286938" latinLnBrk="0" marL="3156323" rtl="0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147753" eaLnBrk="1" hangingPunct="1" indent="-286938" latinLnBrk="0" marL="3730201" rtl="0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147753" eaLnBrk="1" hangingPunct="1" indent="-286938" latinLnBrk="0" marL="4304079" rtl="0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147753" eaLnBrk="1" hangingPunct="1" indent="-286938" latinLnBrk="0" marL="4877954" rtl="0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147753" eaLnBrk="1" hangingPunct="1" latinLnBrk="0" marL="0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147753" eaLnBrk="1" hangingPunct="1" latinLnBrk="0" marL="573878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147753" eaLnBrk="1" hangingPunct="1" latinLnBrk="0" marL="1147753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147753" eaLnBrk="1" hangingPunct="1" latinLnBrk="0" marL="1721632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147753" eaLnBrk="1" hangingPunct="1" latinLnBrk="0" marL="2295508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147753" eaLnBrk="1" hangingPunct="1" latinLnBrk="0" marL="2869385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147753" eaLnBrk="1" hangingPunct="1" latinLnBrk="0" marL="3443264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147753" eaLnBrk="1" hangingPunct="1" latinLnBrk="0" marL="4017139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147753" eaLnBrk="1" hangingPunct="1" latinLnBrk="0" marL="4591017" rtl="0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96812" y="0"/>
            <a:ext cx="12858044" cy="7232650"/>
          </a:xfrm>
          <a:prstGeom prst="rect"/>
        </p:spPr>
      </p:pic>
      <p:sp>
        <p:nvSpPr>
          <p:cNvPr id="1048586" name="文本框 8"/>
          <p:cNvSpPr txBox="1"/>
          <p:nvPr/>
        </p:nvSpPr>
        <p:spPr>
          <a:xfrm>
            <a:off x="849407" y="1689050"/>
            <a:ext cx="9801783" cy="2250428"/>
          </a:xfrm>
          <a:prstGeom prst="rect"/>
          <a:noFill/>
          <a:effectLst>
            <a:outerShdw algn="ctr" blurRad="50800" dir="5400000" dist="50800" rotWithShape="0" sx="1000" sy="1000">
              <a:srgbClr val="2B7D1E"/>
            </a:outerShdw>
          </a:effectLst>
        </p:spPr>
        <p:txBody>
          <a:bodyPr bIns="45714" lIns="91429" rIns="91429" rtlCol="0" tIns="45714" wrap="square">
            <a:spAutoFit/>
          </a:bodyPr>
          <a:p>
            <a:pPr algn="ctr"/>
            <a:r>
              <a:rPr altLang="zh-CN" b="1" dirty="0" sz="7200" lang="en-US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7200" lang="en-US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</a:t>
            </a:r>
            <a:r>
              <a:rPr altLang="zh-CN" b="1" dirty="0" sz="7200" lang="en-US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7200" lang="en-US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IFICIAL </a:t>
            </a:r>
            <a:r>
              <a:rPr altLang="zh-CN" b="1" dirty="0" sz="7200" lang="en-US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INTELLIGENCE </a:t>
            </a:r>
            <a:endParaRPr altLang="en-US" b="1" lang="zh-CN">
              <a:solidFill>
                <a:srgbClr val="6600CC"/>
              </a:solidFill>
            </a:endParaRPr>
          </a:p>
        </p:txBody>
      </p:sp>
      <p:sp>
        <p:nvSpPr>
          <p:cNvPr id="1048587" name="矩形 9"/>
          <p:cNvSpPr/>
          <p:nvPr/>
        </p:nvSpPr>
        <p:spPr>
          <a:xfrm>
            <a:off x="1742015" y="2416124"/>
            <a:ext cx="8700247" cy="796278"/>
          </a:xfrm>
          <a:prstGeom prst="rect"/>
        </p:spPr>
        <p:txBody>
          <a:bodyPr bIns="45714" lIns="91429" rIns="91429" tIns="45714" wrap="square">
            <a:spAutoFit/>
          </a:bodyPr>
          <a:p>
            <a:pPr algn="ctr">
              <a:lnSpc>
                <a:spcPct val="150000"/>
              </a:lnSpc>
            </a:pPr>
            <a:endParaRPr altLang="en-US" b="1" dirty="0" sz="3100" lang="zh-CN" u="sng">
              <a:solidFill>
                <a:srgbClr val="62A3B8"/>
              </a:solidFill>
              <a:ea typeface="Arial" panose="020B0604020202020204" pitchFamily="34" charset="0"/>
            </a:endParaRPr>
          </a:p>
        </p:txBody>
      </p:sp>
      <p:sp>
        <p:nvSpPr>
          <p:cNvPr id="1048588" name="矩形 10"/>
          <p:cNvSpPr/>
          <p:nvPr/>
        </p:nvSpPr>
        <p:spPr>
          <a:xfrm>
            <a:off x="2416488" y="3616326"/>
            <a:ext cx="8025775" cy="323153"/>
          </a:xfrm>
          <a:prstGeom prst="rect"/>
        </p:spPr>
        <p:txBody>
          <a:bodyPr bIns="45714" lIns="91429" rIns="91429" tIns="45714" wrap="square">
            <a:spAutoFit/>
          </a:bodyPr>
          <a:p>
            <a:pPr algn="ctr"/>
            <a:endParaRPr altLang="zh-CN" dirty="0" sz="1500" lang="en-US" spc="31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4132209" y="4647553"/>
            <a:ext cx="4000000" cy="751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4400" lang="en-US">
                <a:solidFill>
                  <a:srgbClr val="800000"/>
                </a:solidFill>
              </a:rPr>
              <a:t>P</a:t>
            </a:r>
            <a:r>
              <a:rPr b="1" sz="4400" lang="en-US">
                <a:solidFill>
                  <a:srgbClr val="800000"/>
                </a:solidFill>
              </a:rPr>
              <a:t>H</a:t>
            </a:r>
            <a:r>
              <a:rPr b="1" sz="4400" lang="en-US">
                <a:solidFill>
                  <a:srgbClr val="800000"/>
                </a:solidFill>
              </a:rPr>
              <a:t>A</a:t>
            </a:r>
            <a:r>
              <a:rPr b="1" sz="4400" lang="en-US">
                <a:solidFill>
                  <a:srgbClr val="800000"/>
                </a:solidFill>
              </a:rPr>
              <a:t>SE </a:t>
            </a:r>
            <a:r>
              <a:rPr b="1" sz="4400" lang="en-US">
                <a:solidFill>
                  <a:srgbClr val="800000"/>
                </a:solidFill>
              </a:rPr>
              <a:t>1</a:t>
            </a:r>
            <a:endParaRPr b="1" sz="2800" lang="en-GB">
              <a:solidFill>
                <a:srgbClr val="8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1"/>
          <p:cNvSpPr/>
          <p:nvPr/>
        </p:nvSpPr>
        <p:spPr>
          <a:xfrm>
            <a:off x="1476375" y="1406527"/>
            <a:ext cx="9601200" cy="4701528"/>
          </a:xfrm>
          <a:prstGeom prst="rect"/>
        </p:spPr>
        <p:txBody>
          <a:bodyPr bIns="45714" lIns="91429" rIns="91429" tIns="45714" wrap="square">
            <a:spAutoFit/>
          </a:bodyPr>
          <a:p>
            <a:r>
              <a:rPr b="1" dirty="0" sz="2800" lang="en-US" smtClean="0"/>
              <a:t>User Documentation:</a:t>
            </a:r>
          </a:p>
          <a:p>
            <a:r>
              <a:rPr b="1" dirty="0" lang="en-US" smtClean="0"/>
              <a:t>Include instructions  guide on how to use the </a:t>
            </a:r>
            <a:r>
              <a:rPr b="1" dirty="0" lang="en-US" err="1" smtClean="0"/>
              <a:t>chatbot</a:t>
            </a:r>
            <a:r>
              <a:rPr b="1" dirty="0" lang="en-US" smtClean="0"/>
              <a:t>.</a:t>
            </a:r>
          </a:p>
          <a:p>
            <a:endParaRPr b="1" dirty="0" lang="en-US" smtClean="0"/>
          </a:p>
          <a:p>
            <a:r>
              <a:rPr b="1" dirty="0" sz="2800" lang="en-US" smtClean="0"/>
              <a:t>Resources:</a:t>
            </a:r>
          </a:p>
          <a:p>
            <a:r>
              <a:rPr b="1" dirty="0" lang="en-US" smtClean="0"/>
              <a:t>Estimation the resources needed for the project.</a:t>
            </a:r>
          </a:p>
          <a:p>
            <a:endParaRPr b="1" dirty="0" lang="en-US" smtClean="0"/>
          </a:p>
          <a:p>
            <a:r>
              <a:rPr b="1" dirty="0" sz="2800" lang="en-US" smtClean="0"/>
              <a:t>Security:</a:t>
            </a:r>
          </a:p>
          <a:p>
            <a:r>
              <a:rPr b="1" dirty="0" lang="en-US" smtClean="0"/>
              <a:t>Explain how you will ensure data security.</a:t>
            </a:r>
          </a:p>
          <a:p>
            <a:endParaRPr b="1" dirty="0" lang="en-US" smtClean="0"/>
          </a:p>
          <a:p>
            <a:r>
              <a:rPr b="1" dirty="0" sz="2800" lang="en-US" smtClean="0"/>
              <a:t>Testing:</a:t>
            </a:r>
          </a:p>
          <a:p>
            <a:r>
              <a:rPr b="1" dirty="0" lang="en-US" smtClean="0"/>
              <a:t>Outline your testing strategy , including unit tests , integration tests and user acceptance testing.</a:t>
            </a:r>
          </a:p>
          <a:p>
            <a:endParaRPr b="1" dirty="0" lang="en-US" smtClean="0"/>
          </a:p>
          <a:p>
            <a:endParaRPr b="1" dirty="0" lang="en-US" smtClean="0"/>
          </a:p>
          <a:p>
            <a:endParaRPr b="1" dirty="0"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1"/>
          <p:cNvSpPr/>
          <p:nvPr/>
        </p:nvSpPr>
        <p:spPr>
          <a:xfrm>
            <a:off x="1704976" y="1254124"/>
            <a:ext cx="8686799" cy="4206229"/>
          </a:xfrm>
          <a:prstGeom prst="rect"/>
        </p:spPr>
        <p:txBody>
          <a:bodyPr bIns="45714" lIns="91429" rIns="91429" tIns="45714" wrap="square">
            <a:spAutoFit/>
          </a:bodyPr>
          <a:p>
            <a:r>
              <a:rPr b="1" dirty="0" sz="2800" lang="en-US" smtClean="0"/>
              <a:t>Functionalities and Features:</a:t>
            </a:r>
          </a:p>
          <a:p>
            <a:r>
              <a:rPr b="1" dirty="0" sz="2000" lang="en-US" smtClean="0"/>
              <a:t>Detail the capabilities and features of the </a:t>
            </a:r>
            <a:r>
              <a:rPr b="1" dirty="0" sz="2000" lang="en-US" err="1" smtClean="0"/>
              <a:t>chatbot</a:t>
            </a:r>
            <a:r>
              <a:rPr b="1" dirty="0" sz="2000" lang="en-US" smtClean="0"/>
              <a:t>.</a:t>
            </a:r>
          </a:p>
          <a:p>
            <a:endParaRPr b="1" dirty="0" lang="en-US" smtClean="0"/>
          </a:p>
          <a:p>
            <a:r>
              <a:rPr b="1" dirty="0" sz="2800" lang="en-US" smtClean="0"/>
              <a:t>Natural Language Processing:</a:t>
            </a:r>
          </a:p>
          <a:p>
            <a:r>
              <a:rPr b="1" dirty="0" lang="en-US" smtClean="0"/>
              <a:t>Explain how the </a:t>
            </a:r>
            <a:r>
              <a:rPr b="1" dirty="0" lang="en-US" err="1" smtClean="0"/>
              <a:t>chatbot</a:t>
            </a:r>
            <a:r>
              <a:rPr b="1" dirty="0" lang="en-US" smtClean="0"/>
              <a:t> will understand and respond to user input.</a:t>
            </a:r>
          </a:p>
          <a:p>
            <a:endParaRPr b="1" dirty="0" lang="en-US" smtClean="0"/>
          </a:p>
          <a:p>
            <a:endParaRPr b="1" dirty="0" lang="en-US" smtClean="0"/>
          </a:p>
          <a:p>
            <a:r>
              <a:rPr b="1" dirty="0" sz="2800" lang="en-US" smtClean="0"/>
              <a:t>User Interface Design:</a:t>
            </a:r>
          </a:p>
          <a:p>
            <a:r>
              <a:rPr b="1" dirty="0" lang="en-US" smtClean="0"/>
              <a:t>Provide wireframes of how the </a:t>
            </a:r>
            <a:r>
              <a:rPr b="1" dirty="0" lang="en-US" err="1" smtClean="0"/>
              <a:t>chatbot</a:t>
            </a:r>
            <a:r>
              <a:rPr b="1" dirty="0" lang="en-US" smtClean="0"/>
              <a:t> interface will look.</a:t>
            </a:r>
          </a:p>
          <a:p>
            <a:endParaRPr b="1" dirty="0" lang="en-US" smtClean="0"/>
          </a:p>
          <a:p>
            <a:endParaRPr b="1" dirty="0" lang="en-US" smtClean="0"/>
          </a:p>
          <a:p>
            <a:r>
              <a:rPr b="1" dirty="0" sz="2800" lang="en-US" smtClean="0"/>
              <a:t>Conclusion:</a:t>
            </a:r>
          </a:p>
          <a:p>
            <a:r>
              <a:rPr b="1" dirty="0" lang="en-US" smtClean="0"/>
              <a:t>Summarize the key points and reiterate the projects objectives.</a:t>
            </a:r>
            <a:endParaRPr b="1" dirty="0"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" y="-263525"/>
            <a:ext cx="12858397" cy="7232650"/>
          </a:xfrm>
          <a:prstGeom prst="rect"/>
        </p:spPr>
      </p:pic>
      <p:sp>
        <p:nvSpPr>
          <p:cNvPr id="1048620" name="Rectangle 4"/>
          <p:cNvSpPr/>
          <p:nvPr/>
        </p:nvSpPr>
        <p:spPr>
          <a:xfrm>
            <a:off x="2543175" y="1330325"/>
            <a:ext cx="8153400" cy="369332"/>
          </a:xfrm>
          <a:prstGeom prst="rect"/>
        </p:spPr>
        <p:txBody>
          <a:bodyPr bIns="45714" lIns="91429" rIns="91429" tIns="45714" wrap="square">
            <a:spAutoFit/>
          </a:bodyPr>
          <a:p>
            <a:endParaRPr dirty="0" lang="en-US" smtClean="0"/>
          </a:p>
        </p:txBody>
      </p:sp>
      <p:sp>
        <p:nvSpPr>
          <p:cNvPr id="1048621" name="Rectangle 3"/>
          <p:cNvSpPr/>
          <p:nvPr/>
        </p:nvSpPr>
        <p:spPr>
          <a:xfrm>
            <a:off x="1781176" y="1177926"/>
            <a:ext cx="8839200" cy="5273028"/>
          </a:xfrm>
          <a:prstGeom prst="rect"/>
        </p:spPr>
        <p:txBody>
          <a:bodyPr bIns="45714" lIns="91429" rIns="91429" tIns="45714" wrap="square">
            <a:spAutoFit/>
          </a:bodyPr>
          <a:p>
            <a:r>
              <a:rPr b="1" dirty="0" sz="2000" lang="en-US" smtClean="0"/>
              <a:t> Step 1: </a:t>
            </a:r>
            <a:r>
              <a:rPr dirty="0" sz="2000" lang="en-US" smtClean="0"/>
              <a:t>Set up your project directory Create a directory for your project.</a:t>
            </a:r>
          </a:p>
          <a:p>
            <a:endParaRPr dirty="0" sz="2000" lang="en-US" smtClean="0"/>
          </a:p>
          <a:p>
            <a:r>
              <a:rPr b="1" dirty="0" sz="2000" lang="en-US" smtClean="0"/>
              <a:t> Step 2: </a:t>
            </a:r>
            <a:r>
              <a:rPr dirty="0" sz="2000" lang="en-US" smtClean="0"/>
              <a:t>Initialize a Python virtual environment A virtual environment isolates your project's dependencies from the system-wide Python environment.</a:t>
            </a:r>
          </a:p>
          <a:p>
            <a:endParaRPr dirty="0" sz="2000" lang="en-US" smtClean="0"/>
          </a:p>
          <a:p>
            <a:r>
              <a:rPr b="1" dirty="0" sz="2000" lang="en-US" smtClean="0"/>
              <a:t> Step 3:</a:t>
            </a:r>
            <a:r>
              <a:rPr dirty="0" sz="2000" lang="en-US" smtClean="0"/>
              <a:t> Install necessary libraries Install Flask for the web interface and </a:t>
            </a:r>
            <a:r>
              <a:rPr dirty="0" sz="2000" lang="en-US" err="1" smtClean="0"/>
              <a:t>Chatterbot</a:t>
            </a:r>
            <a:r>
              <a:rPr dirty="0" sz="2000" lang="en-US" smtClean="0"/>
              <a:t> for the </a:t>
            </a:r>
            <a:r>
              <a:rPr dirty="0" sz="2000" lang="en-US" err="1" smtClean="0"/>
              <a:t>chatbot</a:t>
            </a:r>
            <a:r>
              <a:rPr dirty="0" sz="2000" lang="en-US" smtClean="0"/>
              <a:t> engine.</a:t>
            </a:r>
          </a:p>
          <a:p>
            <a:endParaRPr dirty="0" sz="2000" lang="en-US" smtClean="0"/>
          </a:p>
          <a:p>
            <a:r>
              <a:rPr b="1" dirty="0" sz="2000" lang="en-US" smtClean="0"/>
              <a:t>Step 4:</a:t>
            </a:r>
            <a:r>
              <a:rPr dirty="0" sz="2000" lang="en-US" smtClean="0"/>
              <a:t> Create the main Python file Create a Python file</a:t>
            </a:r>
          </a:p>
          <a:p>
            <a:endParaRPr dirty="0" sz="2000" lang="en-US" smtClean="0"/>
          </a:p>
          <a:p>
            <a:r>
              <a:rPr b="1" dirty="0" sz="2000" lang="en-US" smtClean="0"/>
              <a:t>Step 5:</a:t>
            </a:r>
            <a:r>
              <a:rPr dirty="0" sz="2000" lang="en-US" smtClean="0"/>
              <a:t> Create the templates folder Create a folder named templates inside your project directory. This is where your HTML templates will reside.</a:t>
            </a:r>
          </a:p>
          <a:p>
            <a:endParaRPr dirty="0" sz="2000" lang="en-US" smtClean="0"/>
          </a:p>
          <a:p>
            <a:r>
              <a:rPr b="1" dirty="0" sz="2000" lang="en-US" smtClean="0"/>
              <a:t>Step 6:</a:t>
            </a:r>
            <a:r>
              <a:rPr dirty="0" sz="2000" lang="en-US" smtClean="0"/>
              <a:t> Create the HTML template Inside the templates folder, create an HTML file</a:t>
            </a:r>
          </a:p>
          <a:p>
            <a:endParaRPr dirty="0" sz="2000" lang="en-US" smtClean="0"/>
          </a:p>
          <a:p>
            <a:r>
              <a:rPr b="1" dirty="0" sz="2000" lang="en-US" smtClean="0"/>
              <a:t>Step 7:</a:t>
            </a:r>
            <a:r>
              <a:rPr dirty="0" sz="2000" lang="en-US" smtClean="0"/>
              <a:t> Run the application In your terminal</a:t>
            </a:r>
            <a:endParaRPr dirty="0" sz="2000" lang="en-US"/>
          </a:p>
        </p:txBody>
      </p:sp>
      <p:sp>
        <p:nvSpPr>
          <p:cNvPr id="1048622" name="TextBox 5"/>
          <p:cNvSpPr txBox="1"/>
          <p:nvPr/>
        </p:nvSpPr>
        <p:spPr>
          <a:xfrm>
            <a:off x="3838576" y="339726"/>
            <a:ext cx="4870597" cy="751829"/>
          </a:xfrm>
          <a:prstGeom prst="rect"/>
          <a:noFill/>
        </p:spPr>
        <p:txBody>
          <a:bodyPr bIns="45714" lIns="91429" rIns="91429" rtlCol="0" tIns="45714" wrap="none">
            <a:spAutoFit/>
          </a:bodyPr>
          <a:p>
            <a:r>
              <a:rPr dirty="0" sz="4400" lang="en-US" smtClean="0"/>
              <a:t>PROJECT DETAILS</a:t>
            </a:r>
            <a:endParaRPr dirty="0" sz="4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0"/>
    </mc:Choice>
    <mc:Fallback>
      <p:transition spd="slow">
        <p:fade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3" y="0"/>
            <a:ext cx="12858044" cy="7232650"/>
          </a:xfrm>
          <a:prstGeom prst="rect"/>
        </p:spPr>
      </p:pic>
      <p:sp>
        <p:nvSpPr>
          <p:cNvPr id="1048626" name="文本框 8"/>
          <p:cNvSpPr txBox="1"/>
          <p:nvPr/>
        </p:nvSpPr>
        <p:spPr>
          <a:xfrm>
            <a:off x="1113521" y="1821586"/>
            <a:ext cx="9253190" cy="1513828"/>
          </a:xfrm>
          <a:prstGeom prst="rect"/>
          <a:noFill/>
          <a:effectLst>
            <a:outerShdw algn="ctr" blurRad="50800" dir="5400000" dist="50800" rotWithShape="0" sx="1000" sy="1000">
              <a:srgbClr val="2B7D1E"/>
            </a:outerShdw>
          </a:effectLst>
        </p:spPr>
        <p:txBody>
          <a:bodyPr bIns="45714" lIns="91429" rIns="91429" rtlCol="0" tIns="45714" wrap="square">
            <a:spAutoFit/>
          </a:bodyPr>
          <a:p>
            <a:pPr algn="ctr"/>
            <a:r>
              <a:rPr altLang="zh-CN" b="1" dirty="0" sz="9600" lang="en-US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Thanking</a:t>
            </a:r>
            <a:r>
              <a:rPr altLang="zh-CN" b="1" dirty="0" sz="9600" lang="en-US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9600" lang="en-US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endParaRPr altLang="zh-CN" b="1" dirty="0" sz="8000" lang="en-US">
              <a:solidFill>
                <a:srgbClr val="7030A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3215116" y="4719339"/>
            <a:ext cx="1735106" cy="574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tor 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5335994" y="4719339"/>
            <a:ext cx="2100412" cy="5740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ator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7436407" y="4719340"/>
            <a:ext cx="2349737" cy="5740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9393949" y="4719338"/>
            <a:ext cx="1945527" cy="5740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>
            <a:spLocks noGrp="1"/>
          </p:cNvSpPr>
          <p:nvPr>
            <p:ph type="ctrTitle"/>
          </p:nvPr>
        </p:nvSpPr>
        <p:spPr>
          <a:xfrm>
            <a:off x="462110" y="806168"/>
            <a:ext cx="11934528" cy="2553311"/>
          </a:xfrm>
        </p:spPr>
        <p:txBody>
          <a:bodyPr/>
          <a:p>
            <a:r>
              <a:rPr b="1" sz="6000" lang="en-US">
                <a:solidFill>
                  <a:srgbClr val="0000FF"/>
                </a:solidFill>
              </a:rPr>
              <a:t>C</a:t>
            </a:r>
            <a:r>
              <a:rPr b="1" sz="6000" lang="en-US">
                <a:solidFill>
                  <a:srgbClr val="0000FF"/>
                </a:solidFill>
              </a:rPr>
              <a:t>R</a:t>
            </a:r>
            <a:r>
              <a:rPr b="1" sz="6000" lang="en-US">
                <a:solidFill>
                  <a:srgbClr val="0000FF"/>
                </a:solidFill>
              </a:rPr>
              <a:t>EATE </a:t>
            </a:r>
            <a:r>
              <a:rPr b="1" sz="6000" lang="en-US">
                <a:solidFill>
                  <a:srgbClr val="0000FF"/>
                </a:solidFill>
              </a:rPr>
              <a:t>A </a:t>
            </a:r>
            <a:r>
              <a:rPr b="1" sz="6000" lang="en-US">
                <a:solidFill>
                  <a:srgbClr val="0000FF"/>
                </a:solidFill>
              </a:rPr>
              <a:t>C</a:t>
            </a:r>
            <a:r>
              <a:rPr b="1" sz="6000" lang="en-US">
                <a:solidFill>
                  <a:srgbClr val="0000FF"/>
                </a:solidFill>
              </a:rPr>
              <a:t>H</a:t>
            </a:r>
            <a:r>
              <a:rPr b="1" sz="6000" lang="en-US">
                <a:solidFill>
                  <a:srgbClr val="0000FF"/>
                </a:solidFill>
              </a:rPr>
              <a:t>A</a:t>
            </a:r>
            <a:r>
              <a:rPr b="1" sz="6000" lang="en-US">
                <a:solidFill>
                  <a:srgbClr val="0000FF"/>
                </a:solidFill>
              </a:rPr>
              <a:t>T</a:t>
            </a:r>
            <a:r>
              <a:rPr b="1" sz="6000" lang="en-US">
                <a:solidFill>
                  <a:srgbClr val="0000FF"/>
                </a:solidFill>
              </a:rPr>
              <a:t>B</a:t>
            </a:r>
            <a:r>
              <a:rPr b="1" sz="6000" lang="en-US">
                <a:solidFill>
                  <a:srgbClr val="0000FF"/>
                </a:solidFill>
              </a:rPr>
              <a:t>OT </a:t>
            </a:r>
            <a:r>
              <a:rPr b="1" sz="6000" lang="en-US">
                <a:solidFill>
                  <a:srgbClr val="0000FF"/>
                </a:solidFill>
              </a:rPr>
              <a:t>I</a:t>
            </a:r>
            <a:r>
              <a:rPr b="1" sz="6000" lang="en-US">
                <a:solidFill>
                  <a:srgbClr val="0000FF"/>
                </a:solidFill>
              </a:rPr>
              <a:t>N</a:t>
            </a:r>
            <a:r>
              <a:rPr b="1" sz="6000" lang="en-US">
                <a:solidFill>
                  <a:srgbClr val="0000FF"/>
                </a:solidFill>
              </a:rPr>
              <a:t> </a:t>
            </a:r>
            <a:r>
              <a:rPr b="1" sz="6000" lang="en-US">
                <a:solidFill>
                  <a:srgbClr val="0000FF"/>
                </a:solidFill>
              </a:rPr>
              <a:t>P</a:t>
            </a:r>
            <a:r>
              <a:rPr b="1" sz="6000" lang="en-US">
                <a:solidFill>
                  <a:srgbClr val="0000FF"/>
                </a:solidFill>
              </a:rPr>
              <a:t>Y</a:t>
            </a:r>
            <a:r>
              <a:rPr b="1" sz="6000" lang="en-US">
                <a:solidFill>
                  <a:srgbClr val="0000FF"/>
                </a:solidFill>
              </a:rPr>
              <a:t>THON </a:t>
            </a:r>
            <a:endParaRPr b="1" lang="en-GB">
              <a:solidFill>
                <a:srgbClr val="0000FF"/>
              </a:solidFill>
            </a:endParaRPr>
          </a:p>
        </p:txBody>
      </p:sp>
      <p:sp>
        <p:nvSpPr>
          <p:cNvPr id="1048692" name=""/>
          <p:cNvSpPr>
            <a:spLocks noGrp="1"/>
          </p:cNvSpPr>
          <p:nvPr>
            <p:ph type="subTitle" idx="1"/>
          </p:nvPr>
        </p:nvSpPr>
        <p:spPr>
          <a:xfrm>
            <a:off x="705039" y="2894927"/>
            <a:ext cx="11365980" cy="381783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altLang="zh-CN" b="1" dirty="0" sz="2400" lang="en-US" u="sng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TEAM MEMBERS</a:t>
            </a:r>
            <a:endParaRPr altLang="en-US" b="1" dirty="0" sz="2800" lang="zh-CN" u="sng">
              <a:solidFill>
                <a:srgbClr val="008000"/>
              </a:solidFill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LEADER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KAVIBHARATHI G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altLang="zh-CN" b="1" dirty="0" sz="2800" lang="en-US">
              <a:solidFill>
                <a:srgbClr val="6600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AM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MEMBERS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BHUVANESWARAN  M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altLang="zh-CN" b="1" dirty="0" sz="2800" lang="en-US">
              <a:solidFill>
                <a:srgbClr val="6600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BOOPATHI C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altLang="en-US" b="1" dirty="0" sz="2800" lang="zh-CN">
              <a:solidFill>
                <a:srgbClr val="6600CC"/>
              </a:solidFill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DHAYALAN R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altLang="en-US" b="1" dirty="0" sz="2800" lang="zh-CN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RAVIKUMAR M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altLang="zh-CN" b="1" dirty="0" sz="2400" lang="en-US" smtClean="0">
                <a:solidFill>
                  <a:srgbClr val="6600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altLang="en-US" b="1" dirty="0" sz="2800" lang="zh-CN">
              <a:solidFill>
                <a:srgbClr val="6600CC"/>
              </a:solidFill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altLang="en-US" b="1" dirty="0" sz="600" lang="zh-CN">
              <a:solidFill>
                <a:schemeClr val="tx1">
                  <a:lumMod val="50000"/>
                  <a:lumOff val="50000"/>
                </a:schemeClr>
              </a:solidFill>
              <a:ea typeface="Arial" panose="020B0604020202020204" pitchFamily="34" charset="0"/>
            </a:endParaRPr>
          </a:p>
          <a:p>
            <a:endParaRPr b="1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4" y="0"/>
            <a:ext cx="12858397" cy="7232650"/>
          </a:xfrm>
          <a:prstGeom prst="rect"/>
        </p:spPr>
      </p:pic>
      <p:sp>
        <p:nvSpPr>
          <p:cNvPr id="1048592" name="文本框 6"/>
          <p:cNvSpPr txBox="1"/>
          <p:nvPr/>
        </p:nvSpPr>
        <p:spPr>
          <a:xfrm>
            <a:off x="3131186" y="995018"/>
            <a:ext cx="7021661" cy="1082028"/>
          </a:xfrm>
          <a:prstGeom prst="rect"/>
          <a:noFill/>
        </p:spPr>
        <p:txBody>
          <a:bodyPr bIns="45714" lIns="91429" rIns="91429" rtlCol="0" tIns="45714" wrap="none">
            <a:spAutoFit/>
          </a:bodyPr>
          <a:p>
            <a:pPr algn="ctr"/>
            <a:r>
              <a:rPr altLang="zh-CN" b="1" dirty="0" sz="6700" lang="en-US">
                <a:solidFill>
                  <a:srgbClr val="28809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is CHATBOT</a:t>
            </a:r>
          </a:p>
        </p:txBody>
      </p:sp>
      <p:sp>
        <p:nvSpPr>
          <p:cNvPr id="1048593" name="TextBox 1048851"/>
          <p:cNvSpPr txBox="1"/>
          <p:nvPr/>
        </p:nvSpPr>
        <p:spPr>
          <a:xfrm rot="21579800">
            <a:off x="1254317" y="2619170"/>
            <a:ext cx="7043635" cy="2606027"/>
          </a:xfrm>
          <a:prstGeom prst="rect"/>
        </p:spPr>
        <p:txBody>
          <a:bodyPr bIns="45714" lIns="91429" rIns="91429" rtlCol="0" tIns="45714" wrap="square">
            <a:spAutoFit/>
          </a:bodyPr>
          <a:p>
            <a:r>
              <a:rPr dirty="0" sz="2800" lang="en-US" err="1" smtClean="0">
                <a:solidFill>
                  <a:srgbClr val="000000"/>
                </a:solidFill>
              </a:rPr>
              <a:t>Chatbot</a:t>
            </a:r>
            <a:r>
              <a:rPr dirty="0" sz="2800" lang="en-US" smtClean="0">
                <a:solidFill>
                  <a:srgbClr val="000000"/>
                </a:solidFill>
              </a:rPr>
              <a:t> </a:t>
            </a:r>
            <a:r>
              <a:rPr dirty="0" sz="2800" lang="en-US">
                <a:solidFill>
                  <a:srgbClr val="000000"/>
                </a:solidFill>
              </a:rPr>
              <a:t>is a computer program that simulates and processes human conversation (either written or spoken), allowing humans to interact with digital devices as if they were communicating with a real person</a:t>
            </a:r>
            <a:r>
              <a:rPr dirty="0" sz="2800" lang="en-US" smtClean="0">
                <a:solidFill>
                  <a:srgbClr val="000000"/>
                </a:solidFill>
              </a:rPr>
              <a:t>.</a:t>
            </a:r>
            <a:endParaRPr dirty="0" sz="2800" lang="en-IN">
              <a:solidFill>
                <a:srgbClr val="000000"/>
              </a:solidFill>
            </a:endParaRPr>
          </a:p>
        </p:txBody>
      </p:sp>
      <p:pic>
        <p:nvPicPr>
          <p:cNvPr id="2097154" name="Picture 4" descr="images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10575" y="2854326"/>
            <a:ext cx="3657600" cy="24384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0"/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1"/>
          <p:cNvSpPr/>
          <p:nvPr/>
        </p:nvSpPr>
        <p:spPr>
          <a:xfrm>
            <a:off x="1171576" y="949326"/>
            <a:ext cx="10667999" cy="4358628"/>
          </a:xfrm>
          <a:prstGeom prst="rect"/>
        </p:spPr>
        <p:txBody>
          <a:bodyPr bIns="45714" lIns="91429" rIns="91429" tIns="45714" wrap="square">
            <a:spAutoFit/>
          </a:bodyPr>
          <a:p>
            <a:r>
              <a:rPr b="1" dirty="0" sz="3600" lang="en-US" smtClean="0"/>
              <a:t>Types of Chat </a:t>
            </a:r>
            <a:r>
              <a:rPr b="1" dirty="0" sz="3600" lang="en-US" err="1" smtClean="0"/>
              <a:t>bot</a:t>
            </a:r>
            <a:r>
              <a:rPr b="1" dirty="0" sz="3600" lang="en-US" smtClean="0"/>
              <a:t>:</a:t>
            </a:r>
          </a:p>
          <a:p>
            <a:endParaRPr b="1" dirty="0" sz="3600" lang="en-US" smtClean="0"/>
          </a:p>
          <a:p>
            <a:pPr>
              <a:buFont typeface="Wingdings" pitchFamily="2" charset="2"/>
              <a:buChar char="Ø"/>
            </a:pPr>
            <a:r>
              <a:rPr dirty="0" sz="3600" lang="en-US" smtClean="0"/>
              <a:t>Menu/button chat bot.</a:t>
            </a:r>
          </a:p>
          <a:p>
            <a:pPr>
              <a:buFont typeface="Wingdings" pitchFamily="2" charset="2"/>
              <a:buChar char="Ø"/>
            </a:pPr>
            <a:r>
              <a:rPr dirty="0" sz="3600" lang="en-US" smtClean="0"/>
              <a:t>Linguistic based.</a:t>
            </a:r>
          </a:p>
          <a:p>
            <a:pPr>
              <a:buFont typeface="Wingdings" pitchFamily="2" charset="2"/>
              <a:buChar char="Ø"/>
            </a:pPr>
            <a:r>
              <a:rPr dirty="0" sz="3600" lang="en-US" smtClean="0"/>
              <a:t>Keyword recognition-based  chat bots.</a:t>
            </a:r>
            <a:endParaRPr dirty="0" sz="3600" lang="en-US" smtClean="0"/>
          </a:p>
          <a:p>
            <a:pPr>
              <a:buFont typeface="Wingdings" pitchFamily="2" charset="2"/>
              <a:buChar char="Ø"/>
            </a:pPr>
            <a:r>
              <a:rPr dirty="0" sz="3600" lang="en-US" smtClean="0"/>
              <a:t>Machine Learning chat bots.</a:t>
            </a:r>
          </a:p>
          <a:p>
            <a:pPr>
              <a:buFont typeface="Wingdings" pitchFamily="2" charset="2"/>
              <a:buChar char="Ø"/>
            </a:pPr>
            <a:r>
              <a:rPr dirty="0" sz="3600" lang="en-US" smtClean="0"/>
              <a:t>The hybrid models.</a:t>
            </a:r>
          </a:p>
          <a:p>
            <a:pPr>
              <a:buFont typeface="Wingdings" pitchFamily="2" charset="2"/>
              <a:buChar char="Ø"/>
            </a:pPr>
            <a:r>
              <a:rPr dirty="0" sz="3600" lang="en-US" smtClean="0"/>
              <a:t>Voice bots.</a:t>
            </a:r>
            <a:endParaRPr dirty="0" sz="3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3214689" y="949325"/>
            <a:ext cx="6429375" cy="5463528"/>
          </a:xfrm>
          <a:prstGeom prst="rect"/>
        </p:spPr>
        <p:txBody>
          <a:bodyPr bIns="45714" lIns="91429" rIns="91429" tIns="45714" wrap="square">
            <a:spAutoFit/>
          </a:bodyPr>
          <a:p>
            <a:r>
              <a:rPr b="1" dirty="0" sz="4000" lang="en-US" smtClean="0"/>
              <a:t>Objectives</a:t>
            </a:r>
            <a:r>
              <a:rPr dirty="0" sz="4000" lang="en-US" smtClean="0"/>
              <a:t>:</a:t>
            </a:r>
          </a:p>
          <a:p>
            <a:pPr>
              <a:buFont typeface="Wingdings" pitchFamily="2" charset="2"/>
              <a:buChar char="Ø"/>
            </a:pPr>
            <a:endParaRPr dirty="0" sz="4000" lang="en-US" smtClean="0"/>
          </a:p>
          <a:p>
            <a:pPr>
              <a:buFont typeface="Wingdings" pitchFamily="2" charset="2"/>
              <a:buChar char="Ø"/>
            </a:pPr>
            <a:r>
              <a:rPr dirty="0" sz="4000" lang="en-US" smtClean="0"/>
              <a:t>It provides 24/7 availability.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mtClean="0"/>
              <a:t>Themes.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mtClean="0"/>
              <a:t>Voice-to-text.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mtClean="0"/>
              <a:t>Language.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mtClean="0"/>
              <a:t>Customize </a:t>
            </a:r>
            <a:r>
              <a:rPr dirty="0" sz="4000" lang="en-US" err="1" smtClean="0"/>
              <a:t>Chatbot</a:t>
            </a:r>
            <a:r>
              <a:rPr dirty="0" sz="4000" lang="en-US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dirty="0" sz="4000" lang="en-US" smtClean="0"/>
              <a:t>Quality of conversation.</a:t>
            </a:r>
            <a:endParaRPr dirty="0" sz="4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4" y="0"/>
            <a:ext cx="12858397" cy="7232650"/>
          </a:xfrm>
          <a:prstGeom prst="rect"/>
        </p:spPr>
      </p:pic>
      <p:sp>
        <p:nvSpPr>
          <p:cNvPr id="1048602" name="Rectangle 4"/>
          <p:cNvSpPr/>
          <p:nvPr/>
        </p:nvSpPr>
        <p:spPr>
          <a:xfrm>
            <a:off x="2619375" y="644526"/>
            <a:ext cx="7086600" cy="9616428"/>
          </a:xfrm>
          <a:prstGeom prst="rect"/>
        </p:spPr>
        <p:txBody>
          <a:bodyPr bIns="45714" lIns="91429" rIns="91429" tIns="45714" wrap="square">
            <a:spAutoFit/>
          </a:bodyPr>
          <a:p>
            <a:r>
              <a:rPr b="1" dirty="0" sz="3600" lang="en-IN" smtClean="0">
                <a:solidFill>
                  <a:srgbClr val="00B0F0"/>
                </a:solidFill>
              </a:rPr>
              <a:t>DIFFERENT MODELS OF CHATBOT</a:t>
            </a:r>
          </a:p>
          <a:p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b="1" dirty="0" sz="3100" lang="en-IN" smtClean="0">
                <a:solidFill>
                  <a:srgbClr val="000000"/>
                </a:solidFill>
              </a:rPr>
              <a:t>Language Learning </a:t>
            </a:r>
            <a:r>
              <a:rPr b="1" dirty="0" sz="3100" lang="en-IN" err="1" smtClean="0">
                <a:solidFill>
                  <a:srgbClr val="000000"/>
                </a:solidFill>
              </a:rPr>
              <a:t>Bot</a:t>
            </a:r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b="1" dirty="0" sz="3100" lang="en-IN" smtClean="0">
                <a:solidFill>
                  <a:srgbClr val="000000"/>
                </a:solidFill>
              </a:rPr>
              <a:t>Weather Information </a:t>
            </a:r>
            <a:r>
              <a:rPr b="1" dirty="0" sz="3100" lang="en-IN" err="1" smtClean="0">
                <a:solidFill>
                  <a:srgbClr val="000000"/>
                </a:solidFill>
              </a:rPr>
              <a:t>Bot</a:t>
            </a:r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b="1" dirty="0" sz="3100" lang="en-IN" smtClean="0">
                <a:solidFill>
                  <a:srgbClr val="000000"/>
                </a:solidFill>
              </a:rPr>
              <a:t>Recipe Recommender </a:t>
            </a:r>
            <a:r>
              <a:rPr b="1" dirty="0" sz="3100" lang="en-IN" err="1" smtClean="0">
                <a:solidFill>
                  <a:srgbClr val="000000"/>
                </a:solidFill>
              </a:rPr>
              <a:t>Bot</a:t>
            </a:r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b="1" dirty="0" sz="3100" lang="en-US" smtClean="0"/>
              <a:t>Job Search Assistant</a:t>
            </a:r>
          </a:p>
          <a:p>
            <a:pPr>
              <a:buFont typeface="Wingdings" pitchFamily="2" charset="2"/>
              <a:buChar char="ü"/>
            </a:pPr>
            <a:r>
              <a:rPr b="1" dirty="0" sz="3100" lang="en-US" smtClean="0"/>
              <a:t>News and Updates </a:t>
            </a:r>
            <a:r>
              <a:rPr b="1" dirty="0" sz="3100" lang="en-US" err="1" smtClean="0"/>
              <a:t>Bot</a:t>
            </a:r>
            <a:endParaRPr b="1" dirty="0" sz="3100" lang="en-US" smtClean="0"/>
          </a:p>
          <a:p>
            <a:pPr>
              <a:buFont typeface="Wingdings" pitchFamily="2" charset="2"/>
              <a:buChar char="ü"/>
            </a:pPr>
            <a:r>
              <a:rPr b="1" dirty="0" sz="3100" lang="en-IN" smtClean="0">
                <a:solidFill>
                  <a:srgbClr val="000000"/>
                </a:solidFill>
              </a:rPr>
              <a:t>Personal Assistant </a:t>
            </a:r>
            <a:r>
              <a:rPr b="1" dirty="0" sz="3100" lang="en-IN" err="1" smtClean="0">
                <a:solidFill>
                  <a:srgbClr val="000000"/>
                </a:solidFill>
              </a:rPr>
              <a:t>Bot</a:t>
            </a:r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b="1" dirty="0" sz="3100" lang="en-US" smtClean="0"/>
              <a:t>E-commerce Product Finder</a:t>
            </a:r>
          </a:p>
          <a:p>
            <a:pPr>
              <a:buFont typeface="Wingdings" pitchFamily="2" charset="2"/>
              <a:buChar char="ü"/>
            </a:pPr>
            <a:r>
              <a:rPr b="1" dirty="0" sz="3100" lang="en-US" smtClean="0"/>
              <a:t>AI Storytelling </a:t>
            </a:r>
            <a:r>
              <a:rPr b="1" dirty="0" sz="3100" lang="en-US" err="1" smtClean="0"/>
              <a:t>Bot</a:t>
            </a:r>
            <a:endParaRPr b="1" dirty="0" sz="3100" lang="en-US" smtClean="0"/>
          </a:p>
          <a:p>
            <a:pPr>
              <a:buFont typeface="Wingdings" pitchFamily="2" charset="2"/>
              <a:buChar char="ü"/>
            </a:pPr>
            <a:r>
              <a:rPr b="1" dirty="0" sz="3100" lang="en-US" smtClean="0"/>
              <a:t>Mental Health Support </a:t>
            </a:r>
            <a:r>
              <a:rPr b="1" dirty="0" sz="3100" lang="en-US" err="1" smtClean="0"/>
              <a:t>Bot</a:t>
            </a:r>
            <a:endParaRPr b="1" dirty="0" sz="3100" lang="en-US" smtClean="0"/>
          </a:p>
          <a:p>
            <a:pPr>
              <a:buFont typeface="Wingdings" pitchFamily="2" charset="2"/>
              <a:buChar char="ü"/>
            </a:pPr>
            <a:endParaRPr b="1" dirty="0" sz="3100" lang="en-US" smtClean="0"/>
          </a:p>
          <a:p>
            <a:pPr>
              <a:buFont typeface="Wingdings" pitchFamily="2" charset="2"/>
              <a:buChar char="ü"/>
            </a:pPr>
            <a:endParaRPr b="1" dirty="0" sz="3100" lang="en-US" smtClean="0"/>
          </a:p>
          <a:p>
            <a:pPr>
              <a:buFont typeface="Wingdings" pitchFamily="2" charset="2"/>
              <a:buChar char="ü"/>
            </a:pPr>
            <a:endParaRPr b="1" dirty="0" sz="3100" lang="en-US" smtClean="0"/>
          </a:p>
          <a:p>
            <a:pPr>
              <a:buFont typeface="Wingdings" pitchFamily="2" charset="2"/>
              <a:buChar char="ü"/>
            </a:pPr>
            <a:endParaRPr b="1" dirty="0" sz="3100" lang="en-US" smtClean="0"/>
          </a:p>
          <a:p>
            <a:pPr>
              <a:buFont typeface="Wingdings" pitchFamily="2" charset="2"/>
              <a:buChar char="ü"/>
            </a:pPr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endParaRPr b="1" dirty="0" sz="3100" lang="en-I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ü"/>
            </a:pPr>
            <a:endParaRPr dirty="0" sz="31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0"/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123824" y="-193675"/>
            <a:ext cx="12858397" cy="7232650"/>
          </a:xfrm>
          <a:prstGeom prst="rect"/>
        </p:spPr>
      </p:pic>
      <p:sp>
        <p:nvSpPr>
          <p:cNvPr id="1048606" name="TextBox 1048855"/>
          <p:cNvSpPr txBox="1"/>
          <p:nvPr/>
        </p:nvSpPr>
        <p:spPr>
          <a:xfrm>
            <a:off x="1095375" y="492125"/>
            <a:ext cx="10515600" cy="5539728"/>
          </a:xfrm>
          <a:prstGeom prst="rect"/>
        </p:spPr>
        <p:txBody>
          <a:bodyPr bIns="45714" lIns="91429" rIns="91429" rtlCol="0" tIns="45714" wrap="square">
            <a:spAutoFit/>
          </a:bodyPr>
          <a:p>
            <a:r>
              <a:rPr dirty="0" sz="2800" lang="en-IN">
                <a:solidFill>
                  <a:srgbClr val="000000"/>
                </a:solidFill>
              </a:rPr>
              <a:t>
</a:t>
            </a:r>
            <a:r>
              <a:rPr b="1" dirty="0" sz="2800" lang="en-IN" smtClean="0">
                <a:solidFill>
                  <a:srgbClr val="000000"/>
                </a:solidFill>
              </a:rPr>
              <a:t>Language Learning </a:t>
            </a:r>
            <a:r>
              <a:rPr b="1" dirty="0" sz="2800" lang="en-IN" err="1" smtClean="0">
                <a:solidFill>
                  <a:srgbClr val="000000"/>
                </a:solidFill>
              </a:rPr>
              <a:t>Bot</a:t>
            </a:r>
            <a:r>
              <a:rPr b="1" dirty="0" sz="2800" lang="en-IN" smtClean="0">
                <a:solidFill>
                  <a:srgbClr val="000000"/>
                </a:solidFill>
              </a:rPr>
              <a:t>:</a:t>
            </a:r>
            <a:r>
              <a:rPr dirty="0" sz="2800" lang="en-IN" smtClean="0">
                <a:solidFill>
                  <a:srgbClr val="000000"/>
                </a:solidFill>
              </a:rPr>
              <a:t>
Develop a </a:t>
            </a:r>
            <a:r>
              <a:rPr dirty="0" sz="2800" lang="en-IN" err="1" smtClean="0">
                <a:solidFill>
                  <a:srgbClr val="000000"/>
                </a:solidFill>
              </a:rPr>
              <a:t>bot</a:t>
            </a:r>
            <a:r>
              <a:rPr dirty="0" sz="2800" lang="en-IN" smtClean="0">
                <a:solidFill>
                  <a:srgbClr val="000000"/>
                </a:solidFill>
              </a:rPr>
              <a:t> that helps users practice a new language by engaging in conversations and providing feedback.
</a:t>
            </a:r>
          </a:p>
          <a:p>
            <a:r>
              <a:rPr b="1" dirty="0" sz="2800" lang="en-IN" smtClean="0">
                <a:solidFill>
                  <a:srgbClr val="000000"/>
                </a:solidFill>
              </a:rPr>
              <a:t>Weather </a:t>
            </a:r>
            <a:r>
              <a:rPr b="1" dirty="0" sz="2800" lang="en-IN">
                <a:solidFill>
                  <a:srgbClr val="000000"/>
                </a:solidFill>
              </a:rPr>
              <a:t>Information </a:t>
            </a:r>
            <a:r>
              <a:rPr b="1" dirty="0" sz="2800" lang="en-IN" err="1">
                <a:solidFill>
                  <a:srgbClr val="000000"/>
                </a:solidFill>
              </a:rPr>
              <a:t>Bot</a:t>
            </a:r>
            <a:r>
              <a:rPr b="1" dirty="0" sz="2800" lang="en-IN">
                <a:solidFill>
                  <a:srgbClr val="000000"/>
                </a:solidFill>
              </a:rPr>
              <a:t>:</a:t>
            </a:r>
            <a:r>
              <a:rPr dirty="0" sz="2800" lang="en-IN">
                <a:solidFill>
                  <a:srgbClr val="000000"/>
                </a:solidFill>
              </a:rPr>
              <a:t>
</a:t>
            </a:r>
            <a:r>
              <a:rPr dirty="0" sz="2800" lang="en-IN" smtClean="0">
                <a:solidFill>
                  <a:srgbClr val="000000"/>
                </a:solidFill>
              </a:rPr>
              <a:t>Create </a:t>
            </a:r>
            <a:r>
              <a:rPr dirty="0" sz="2800" lang="en-IN">
                <a:solidFill>
                  <a:srgbClr val="000000"/>
                </a:solidFill>
              </a:rPr>
              <a:t>a </a:t>
            </a:r>
            <a:r>
              <a:rPr dirty="0" sz="2800" lang="en-IN" err="1">
                <a:solidFill>
                  <a:srgbClr val="000000"/>
                </a:solidFill>
              </a:rPr>
              <a:t>bot</a:t>
            </a:r>
            <a:r>
              <a:rPr dirty="0" sz="2800" lang="en-IN">
                <a:solidFill>
                  <a:srgbClr val="000000"/>
                </a:solidFill>
              </a:rPr>
              <a:t> that can provide current weather conditions and forecasts for a specified location.
</a:t>
            </a:r>
            <a:endParaRPr dirty="0" sz="2800" lang="en-IN" smtClean="0">
              <a:solidFill>
                <a:srgbClr val="000000"/>
              </a:solidFill>
            </a:endParaRPr>
          </a:p>
          <a:p>
            <a:r>
              <a:rPr b="1" dirty="0" sz="2800" lang="en-IN" smtClean="0">
                <a:solidFill>
                  <a:srgbClr val="000000"/>
                </a:solidFill>
              </a:rPr>
              <a:t>Recipe </a:t>
            </a:r>
            <a:r>
              <a:rPr b="1" dirty="0" sz="2800" lang="en-IN">
                <a:solidFill>
                  <a:srgbClr val="000000"/>
                </a:solidFill>
              </a:rPr>
              <a:t>Recommender </a:t>
            </a:r>
            <a:r>
              <a:rPr b="1" dirty="0" sz="2800" lang="en-IN" err="1">
                <a:solidFill>
                  <a:srgbClr val="000000"/>
                </a:solidFill>
              </a:rPr>
              <a:t>Bot</a:t>
            </a:r>
            <a:r>
              <a:rPr b="1" dirty="0" sz="2800" lang="en-IN">
                <a:solidFill>
                  <a:srgbClr val="000000"/>
                </a:solidFill>
              </a:rPr>
              <a:t>:</a:t>
            </a:r>
            <a:r>
              <a:rPr dirty="0" sz="2800" lang="en-IN">
                <a:solidFill>
                  <a:srgbClr val="000000"/>
                </a:solidFill>
              </a:rPr>
              <a:t>
</a:t>
            </a:r>
            <a:r>
              <a:rPr dirty="0" sz="2800" lang="en-IN" smtClean="0">
                <a:solidFill>
                  <a:srgbClr val="000000"/>
                </a:solidFill>
              </a:rPr>
              <a:t>Design </a:t>
            </a:r>
            <a:r>
              <a:rPr dirty="0" sz="2800" lang="en-IN">
                <a:solidFill>
                  <a:srgbClr val="000000"/>
                </a:solidFill>
              </a:rPr>
              <a:t>a </a:t>
            </a:r>
            <a:r>
              <a:rPr dirty="0" sz="2800" lang="en-IN" err="1">
                <a:solidFill>
                  <a:srgbClr val="000000"/>
                </a:solidFill>
              </a:rPr>
              <a:t>bot</a:t>
            </a:r>
            <a:r>
              <a:rPr dirty="0" sz="2800" lang="en-IN">
                <a:solidFill>
                  <a:srgbClr val="000000"/>
                </a:solidFill>
              </a:rPr>
              <a:t> that suggests recipes based on user preferences and available ingredients.
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0"/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4" y="0"/>
            <a:ext cx="12858397" cy="7232650"/>
          </a:xfrm>
          <a:prstGeom prst="rect"/>
        </p:spPr>
      </p:pic>
      <p:sp>
        <p:nvSpPr>
          <p:cNvPr id="1048610" name="Rectangle 3"/>
          <p:cNvSpPr/>
          <p:nvPr/>
        </p:nvSpPr>
        <p:spPr>
          <a:xfrm>
            <a:off x="1933575" y="1025526"/>
            <a:ext cx="8701088" cy="5425428"/>
          </a:xfrm>
          <a:prstGeom prst="rect"/>
        </p:spPr>
        <p:txBody>
          <a:bodyPr bIns="45714" lIns="91429" rIns="91429" tIns="45714" wrap="square">
            <a:spAutoFit/>
          </a:bodyPr>
          <a:p>
            <a:endParaRPr dirty="0" sz="2400" lang="en-US" smtClean="0"/>
          </a:p>
          <a:p>
            <a:r>
              <a:rPr b="1" dirty="0" sz="2400" lang="en-US" smtClean="0"/>
              <a:t>Job Search Assistant:</a:t>
            </a:r>
          </a:p>
          <a:p>
            <a:r>
              <a:rPr dirty="0" sz="2400" lang="en-US" smtClean="0"/>
              <a:t>Build a </a:t>
            </a:r>
            <a:r>
              <a:rPr dirty="0" sz="2400" lang="en-US" err="1" smtClean="0"/>
              <a:t>bot</a:t>
            </a:r>
            <a:r>
              <a:rPr dirty="0" sz="2400" lang="en-US" smtClean="0"/>
              <a:t> that helps users find job listings, assists in preparing resumes, and provides interview tips.</a:t>
            </a:r>
          </a:p>
          <a:p>
            <a:endParaRPr dirty="0" sz="2400" lang="en-US" smtClean="0"/>
          </a:p>
          <a:p>
            <a:r>
              <a:rPr b="1" dirty="0" sz="2400" lang="en-US" smtClean="0"/>
              <a:t>News and Updates </a:t>
            </a:r>
            <a:r>
              <a:rPr b="1" dirty="0" sz="2400" lang="en-US" err="1" smtClean="0"/>
              <a:t>Bot</a:t>
            </a:r>
            <a:r>
              <a:rPr b="1" dirty="0" sz="2400" lang="en-US" smtClean="0"/>
              <a:t>:</a:t>
            </a:r>
          </a:p>
          <a:p>
            <a:r>
              <a:rPr dirty="0" sz="2400" lang="en-US" smtClean="0"/>
              <a:t>Develop a </a:t>
            </a:r>
            <a:r>
              <a:rPr dirty="0" sz="2400" lang="en-US" err="1" smtClean="0"/>
              <a:t>bot</a:t>
            </a:r>
            <a:r>
              <a:rPr dirty="0" sz="2400" lang="en-US" smtClean="0"/>
              <a:t> that aggregates news articles on specific topics and provides summaries or links.</a:t>
            </a:r>
          </a:p>
          <a:p>
            <a:endParaRPr dirty="0" sz="2400" lang="en-US" smtClean="0"/>
          </a:p>
          <a:p>
            <a:r>
              <a:rPr b="1" dirty="0" sz="2400" lang="en-IN" smtClean="0">
                <a:solidFill>
                  <a:srgbClr val="000000"/>
                </a:solidFill>
              </a:rPr>
              <a:t>Personal Assistant </a:t>
            </a:r>
            <a:r>
              <a:rPr b="1" dirty="0" sz="2400" lang="en-IN" err="1" smtClean="0">
                <a:solidFill>
                  <a:srgbClr val="000000"/>
                </a:solidFill>
              </a:rPr>
              <a:t>Bot</a:t>
            </a:r>
            <a:r>
              <a:rPr b="1" dirty="0" sz="2400" lang="en-IN" smtClean="0">
                <a:solidFill>
                  <a:srgbClr val="000000"/>
                </a:solidFill>
              </a:rPr>
              <a:t>: </a:t>
            </a:r>
            <a:r>
              <a:rPr dirty="0" sz="2400" lang="en-IN" smtClean="0">
                <a:solidFill>
                  <a:srgbClr val="000000"/>
                </a:solidFill>
              </a:rPr>
              <a:t>
Create a </a:t>
            </a:r>
            <a:r>
              <a:rPr dirty="0" sz="2400" lang="en-IN" err="1" smtClean="0">
                <a:solidFill>
                  <a:srgbClr val="000000"/>
                </a:solidFill>
              </a:rPr>
              <a:t>bot</a:t>
            </a:r>
            <a:r>
              <a:rPr dirty="0" sz="2400" lang="en-IN" smtClean="0">
                <a:solidFill>
                  <a:srgbClr val="000000"/>
                </a:solidFill>
              </a:rPr>
              <a:t> that can help users with tasks like setting reminders, scheduling events, sending emails, etc.</a:t>
            </a:r>
            <a:endParaRPr dirty="0" sz="2400" lang="en-US" smtClean="0"/>
          </a:p>
          <a:p>
            <a:endParaRPr dirty="0" sz="2400" lang="en-US" smtClean="0"/>
          </a:p>
          <a:p>
            <a:endParaRPr dirty="0" sz="2400" lang="en-US" smtClean="0"/>
          </a:p>
          <a:p>
            <a:endParaRPr dirty="0" sz="2400"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0"/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4" y="-269876"/>
            <a:ext cx="12858397" cy="7232650"/>
          </a:xfrm>
          <a:prstGeom prst="rect"/>
        </p:spPr>
      </p:pic>
      <p:sp>
        <p:nvSpPr>
          <p:cNvPr id="1048614" name="Rectangle 4"/>
          <p:cNvSpPr/>
          <p:nvPr/>
        </p:nvSpPr>
        <p:spPr>
          <a:xfrm>
            <a:off x="1704975" y="873126"/>
            <a:ext cx="9372600" cy="4714228"/>
          </a:xfrm>
          <a:prstGeom prst="rect"/>
        </p:spPr>
        <p:txBody>
          <a:bodyPr bIns="45714" lIns="91429" rIns="91429" tIns="45714" wrap="square">
            <a:spAutoFit/>
          </a:bodyPr>
          <a:p>
            <a:r>
              <a:rPr b="1" dirty="0" sz="2400" lang="en-US" smtClean="0"/>
              <a:t>E-commerce Product Finder:</a:t>
            </a:r>
          </a:p>
          <a:p>
            <a:r>
              <a:rPr dirty="0" sz="2400" lang="en-US" smtClean="0"/>
              <a:t>Build a </a:t>
            </a:r>
            <a:r>
              <a:rPr dirty="0" sz="2400" lang="en-US" err="1" smtClean="0"/>
              <a:t>bot</a:t>
            </a:r>
            <a:r>
              <a:rPr dirty="0" sz="2400" lang="en-US" smtClean="0"/>
              <a:t> that assists users in finding products on an e-commerce website based on their preferences.</a:t>
            </a:r>
          </a:p>
          <a:p>
            <a:endParaRPr dirty="0" sz="2400" lang="en-US" smtClean="0"/>
          </a:p>
          <a:p>
            <a:r>
              <a:rPr b="1" dirty="0" sz="2400" lang="en-US" smtClean="0"/>
              <a:t>AI Storytelling </a:t>
            </a:r>
            <a:r>
              <a:rPr b="1" dirty="0" sz="2400" lang="en-US" err="1" smtClean="0"/>
              <a:t>Bot</a:t>
            </a:r>
            <a:r>
              <a:rPr b="1" dirty="0" sz="2400" lang="en-US" smtClean="0"/>
              <a:t>:</a:t>
            </a:r>
          </a:p>
          <a:p>
            <a:r>
              <a:rPr dirty="0" sz="2400" lang="en-US" smtClean="0"/>
              <a:t>Create a </a:t>
            </a:r>
            <a:r>
              <a:rPr dirty="0" sz="2400" lang="en-US" err="1" smtClean="0"/>
              <a:t>bot</a:t>
            </a:r>
            <a:r>
              <a:rPr dirty="0" sz="2400" lang="en-US" smtClean="0"/>
              <a:t> that generates short stories or fictional narratives based on user prompts.</a:t>
            </a:r>
          </a:p>
          <a:p>
            <a:endParaRPr dirty="0" sz="2400" lang="en-US" smtClean="0"/>
          </a:p>
          <a:p>
            <a:r>
              <a:rPr b="1" dirty="0" sz="2400" lang="en-US" smtClean="0"/>
              <a:t>Mental Health Support </a:t>
            </a:r>
            <a:r>
              <a:rPr b="1" dirty="0" sz="2400" lang="en-US" err="1" smtClean="0"/>
              <a:t>Bot</a:t>
            </a:r>
            <a:r>
              <a:rPr b="1" dirty="0" sz="2400" lang="en-US" smtClean="0"/>
              <a:t>:</a:t>
            </a:r>
          </a:p>
          <a:p>
            <a:r>
              <a:rPr dirty="0" sz="2400" lang="en-US" smtClean="0"/>
              <a:t>Create a </a:t>
            </a:r>
            <a:r>
              <a:rPr dirty="0" sz="2400" lang="en-US" err="1" smtClean="0"/>
              <a:t>bot</a:t>
            </a:r>
            <a:r>
              <a:rPr dirty="0" sz="2400" lang="en-US" smtClean="0"/>
              <a:t> that offers resources, coping strategies, and a listening ear for users struggling with mental health issues.</a:t>
            </a:r>
          </a:p>
          <a:p>
            <a:endParaRPr dirty="0" sz="2400" lang="en-US" smtClean="0"/>
          </a:p>
          <a:p>
            <a:endParaRPr dirty="0" sz="2400"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0" p14:dur="0"/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bt505</dc:title>
  <dc:creator>CPH2495</dc:creator>
  <dcterms:created xsi:type="dcterms:W3CDTF">2016-12-28T15:10:00Z</dcterms:created>
  <dcterms:modified xsi:type="dcterms:W3CDTF">2023-10-12T15:09:24Z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1033-11.2.0.9052</vt:lpwstr>
  </property>
  <property fmtid="{D5CDD505-2E9C-101B-9397-08002B2CF9AE}" pid="4" name="ICV">
    <vt:lpwstr>13e51610399d436ca5e6323aebe9b09f</vt:lpwstr>
  </property>
</Properties>
</file>