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accent1"/>
            </a:solidFill>
            <a:ln>
              <a:noFill/>
            </a:ln>
            <a:effectLst/>
          </c:spPr>
          <c:invertIfNegative val="0"/>
          <c:cat>
            <c:numRef>
              <c:f>'[SALES DATA FOR III B.COM CS - A &amp; B.xlsx]CREDIT RATING'!$B$207:$B$211</c:f>
              <c:numCache>
                <c:formatCode>General</c:formatCode>
                <c:ptCount val="5"/>
                <c:pt idx="0">
                  <c:v>238.0</c:v>
                </c:pt>
                <c:pt idx="1">
                  <c:v>239.0</c:v>
                </c:pt>
                <c:pt idx="2">
                  <c:v>240.0</c:v>
                </c:pt>
                <c:pt idx="3">
                  <c:v>241.0</c:v>
                </c:pt>
                <c:pt idx="4">
                  <c:v>242.0</c:v>
                </c:pt>
              </c:numCache>
            </c:numRef>
          </c:cat>
          <c:val>
            <c:numRef>
              <c:f>'[SALES DATA FOR III B.COM CS - A &amp; B.xlsx]CREDIT RATING'!$C$207:$C$211</c:f>
              <c:numCache>
                <c:formatCode>General</c:formatCode>
                <c:ptCount val="5"/>
                <c:pt idx="0">
                  <c:v>2653.0</c:v>
                </c:pt>
                <c:pt idx="1">
                  <c:v>2654.0</c:v>
                </c:pt>
                <c:pt idx="2">
                  <c:v>2655.0</c:v>
                </c:pt>
                <c:pt idx="3">
                  <c:v>2656.0</c:v>
                </c:pt>
                <c:pt idx="4">
                  <c:v>2657.0</c:v>
                </c:pt>
              </c:numCache>
            </c:numRef>
          </c:val>
        </c:ser>
        <c:ser>
          <c:idx val="1"/>
          <c:order val="1"/>
          <c:spPr>
            <a:solidFill>
              <a:schemeClr val="accent2"/>
            </a:solidFill>
            <a:ln>
              <a:noFill/>
            </a:ln>
            <a:effectLst/>
          </c:spPr>
          <c:invertIfNegative val="0"/>
          <c:cat>
            <c:numRef>
              <c:f>'[SALES DATA FOR III B.COM CS - A &amp; B.xlsx]CREDIT RATING'!$B$207:$B$211</c:f>
              <c:numCache>
                <c:formatCode>General</c:formatCode>
                <c:ptCount val="5"/>
                <c:pt idx="0">
                  <c:v>238.0</c:v>
                </c:pt>
                <c:pt idx="1">
                  <c:v>239.0</c:v>
                </c:pt>
                <c:pt idx="2">
                  <c:v>240.0</c:v>
                </c:pt>
                <c:pt idx="3">
                  <c:v>241.0</c:v>
                </c:pt>
                <c:pt idx="4">
                  <c:v>242.0</c:v>
                </c:pt>
              </c:numCache>
            </c:numRef>
          </c:cat>
          <c:val>
            <c:numRef>
              <c:f>'[SALES DATA FOR III B.COM CS - A &amp; B.xlsx]CREDIT RATING'!$D$207:$D$211</c:f>
              <c:numCache>
                <c:formatCode>General</c:formatCode>
                <c:ptCount val="5"/>
                <c:pt idx="0">
                  <c:v>0.0</c:v>
                </c:pt>
                <c:pt idx="1">
                  <c:v>0.0</c:v>
                </c:pt>
                <c:pt idx="2">
                  <c:v>0.0</c:v>
                </c:pt>
                <c:pt idx="3">
                  <c:v>0.0</c:v>
                </c:pt>
                <c:pt idx="4">
                  <c:v>0.0</c:v>
                </c:pt>
              </c:numCache>
            </c:numRef>
          </c:val>
        </c:ser>
        <c:ser>
          <c:idx val="2"/>
          <c:order val="2"/>
          <c:spPr>
            <a:solidFill>
              <a:schemeClr val="accent3"/>
            </a:solidFill>
            <a:ln>
              <a:noFill/>
            </a:ln>
            <a:effectLst/>
          </c:spPr>
          <c:invertIfNegative val="0"/>
          <c:cat>
            <c:numRef>
              <c:f>'[SALES DATA FOR III B.COM CS - A &amp; B.xlsx]CREDIT RATING'!$B$207:$B$211</c:f>
              <c:numCache>
                <c:formatCode>General</c:formatCode>
                <c:ptCount val="5"/>
                <c:pt idx="0">
                  <c:v>238.0</c:v>
                </c:pt>
                <c:pt idx="1">
                  <c:v>239.0</c:v>
                </c:pt>
                <c:pt idx="2">
                  <c:v>240.0</c:v>
                </c:pt>
                <c:pt idx="3">
                  <c:v>241.0</c:v>
                </c:pt>
                <c:pt idx="4">
                  <c:v>242.0</c:v>
                </c:pt>
              </c:numCache>
            </c:numRef>
          </c:cat>
          <c:val>
            <c:numRef>
              <c:f>'[SALES DATA FOR III B.COM CS - A &amp; B.xlsx]CREDIT RATING'!$E$207:$E$211</c:f>
              <c:numCache>
                <c:formatCode>General</c:formatCode>
                <c:ptCount val="5"/>
                <c:pt idx="0">
                  <c:v>0.0</c:v>
                </c:pt>
                <c:pt idx="1">
                  <c:v>0.0</c:v>
                </c:pt>
                <c:pt idx="2">
                  <c:v>0.0</c:v>
                </c:pt>
                <c:pt idx="3">
                  <c:v>0.0</c:v>
                </c:pt>
                <c:pt idx="4">
                  <c:v>0.0</c:v>
                </c:pt>
              </c:numCache>
            </c:numRef>
          </c:val>
        </c:ser>
        <c:ser>
          <c:idx val="3"/>
          <c:order val="3"/>
          <c:spPr>
            <a:solidFill>
              <a:schemeClr val="accent4"/>
            </a:solidFill>
            <a:ln>
              <a:noFill/>
            </a:ln>
            <a:effectLst/>
          </c:spPr>
          <c:invertIfNegative val="0"/>
          <c:cat>
            <c:numRef>
              <c:f>'[SALES DATA FOR III B.COM CS - A &amp; B.xlsx]CREDIT RATING'!$B$207:$B$211</c:f>
              <c:numCache>
                <c:formatCode>General</c:formatCode>
                <c:ptCount val="5"/>
                <c:pt idx="0">
                  <c:v>238.0</c:v>
                </c:pt>
                <c:pt idx="1">
                  <c:v>239.0</c:v>
                </c:pt>
                <c:pt idx="2">
                  <c:v>240.0</c:v>
                </c:pt>
                <c:pt idx="3">
                  <c:v>241.0</c:v>
                </c:pt>
                <c:pt idx="4">
                  <c:v>242.0</c:v>
                </c:pt>
              </c:numCache>
            </c:numRef>
          </c:cat>
          <c:val>
            <c:numRef>
              <c:f>'[SALES DATA FOR III B.COM CS - A &amp; B.xlsx]CREDIT RATING'!$F$207:$F$211</c:f>
              <c:numCache>
                <c:formatCode>General</c:formatCode>
                <c:ptCount val="5"/>
                <c:pt idx="0">
                  <c:v>0.0</c:v>
                </c:pt>
                <c:pt idx="1">
                  <c:v>0.0</c:v>
                </c:pt>
                <c:pt idx="2">
                  <c:v>0.0</c:v>
                </c:pt>
                <c:pt idx="3">
                  <c:v>0.0</c:v>
                </c:pt>
                <c:pt idx="4">
                  <c:v>0.0</c:v>
                </c:pt>
              </c:numCache>
            </c:numRef>
          </c:val>
        </c:ser>
        <c:ser>
          <c:idx val="4"/>
          <c:order val="4"/>
          <c:spPr>
            <a:solidFill>
              <a:schemeClr val="accent5"/>
            </a:solidFill>
            <a:ln>
              <a:noFill/>
            </a:ln>
            <a:effectLst/>
          </c:spPr>
          <c:invertIfNegative val="0"/>
          <c:cat>
            <c:numRef>
              <c:f>'[SALES DATA FOR III B.COM CS - A &amp; B.xlsx]CREDIT RATING'!$B$207:$B$211</c:f>
              <c:numCache>
                <c:formatCode>General</c:formatCode>
                <c:ptCount val="5"/>
                <c:pt idx="0">
                  <c:v>238.0</c:v>
                </c:pt>
                <c:pt idx="1">
                  <c:v>239.0</c:v>
                </c:pt>
                <c:pt idx="2">
                  <c:v>240.0</c:v>
                </c:pt>
                <c:pt idx="3">
                  <c:v>241.0</c:v>
                </c:pt>
                <c:pt idx="4">
                  <c:v>242.0</c:v>
                </c:pt>
              </c:numCache>
            </c:numRef>
          </c:cat>
          <c:val>
            <c:numRef>
              <c:f>'[SALES DATA FOR III B.COM CS - A &amp; B.xlsx]CREDIT RATING'!$G$207:$G$211</c:f>
              <c:numCache>
                <c:formatCode>General</c:formatCode>
                <c:ptCount val="5"/>
                <c:pt idx="0">
                  <c:v>1.0</c:v>
                </c:pt>
                <c:pt idx="1">
                  <c:v>4.0</c:v>
                </c:pt>
                <c:pt idx="2">
                  <c:v>2.0</c:v>
                </c:pt>
                <c:pt idx="3">
                  <c:v>4.0</c:v>
                </c:pt>
                <c:pt idx="4">
                  <c:v>2.0</c:v>
                </c:pt>
              </c:numCache>
            </c:numRef>
          </c:val>
        </c:ser>
        <c:dLbls>
          <c:showLegendKey val="0"/>
          <c:showVal val="0"/>
          <c:showCatName val="0"/>
          <c:showSerName val="0"/>
          <c:showPercent val="0"/>
          <c:showBubbleSize val="0"/>
        </c:dLbls>
        <c:gapWidth val="150"/>
        <c:overlap val="100"/>
        <c:axId val="1653780880"/>
        <c:axId val="1654438992"/>
      </c:barChart>
      <c:catAx>
        <c:axId val="1653780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4438992"/>
        <c:crosses val="autoZero"/>
        <c:auto val="1"/>
        <c:lblAlgn val="ctr"/>
        <c:lblOffset val="100"/>
        <c:noMultiLvlLbl val="0"/>
      </c:catAx>
      <c:valAx>
        <c:axId val="1654438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3780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Slide Image Placeholder 1"/>
          <p:cNvSpPr>
            <a:spLocks noChangeAspect="1" noRot="1" noGrp="1"/>
          </p:cNvSpPr>
          <p:nvPr>
            <p:ph type="sldImg"/>
          </p:nvPr>
        </p:nvSpPr>
        <p:spPr/>
      </p:sp>
      <p:sp>
        <p:nvSpPr>
          <p:cNvPr id="1048692" name="Notes Placeholder 2"/>
          <p:cNvSpPr>
            <a:spLocks noGrp="1"/>
          </p:cNvSpPr>
          <p:nvPr>
            <p:ph type="body" idx="1"/>
          </p:nvPr>
        </p:nvSpPr>
        <p:spPr/>
        <p:txBody>
          <a:bodyPr/>
          <a:p>
            <a:r>
              <a:rPr dirty="0" lang="en-US"/>
              <a:t>Here’s a concise and professional summary of the data 
**</a:t>
            </a:r>
            <a:r>
              <a:rPr dirty="0" lang="en-US" err="1"/>
              <a:t>EmpID</a:t>
            </a:r>
            <a:r>
              <a:rPr dirty="0" lang="en-US"/>
              <a:t> 001**: John from HR (Full-Time) – Performance Score: 85. Currently employed with a rating of 4.5. Internship provided.
**</a:t>
            </a:r>
            <a:r>
              <a:rPr dirty="0" lang="en-US" err="1"/>
              <a:t>EmpID</a:t>
            </a:r>
            <a:r>
              <a:rPr dirty="0" lang="en-US"/>
              <a:t> 002**: Jane from IT (Intern) – Performance Score: 90. Not currently employed with a rating of 4.8. Internship provide </a:t>
            </a:r>
          </a:p>
        </p:txBody>
      </p:sp>
      <p:sp>
        <p:nvSpPr>
          <p:cNvPr id="1048693" name="Slide Number Placeholder 3"/>
          <p:cNvSpPr>
            <a:spLocks noGrp="1"/>
          </p:cNvSpPr>
          <p:nvPr>
            <p:ph type="sldNum" sz="quarter" idx="5"/>
          </p:nvPr>
        </p:nvSpPr>
        <p:spPr/>
        <p:txBody>
          <a:bodyPr/>
          <a:p>
            <a:fld id="{F7F439ED-1E90-4106-847A-8EF19031FE2F}"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a:xfrm>
            <a:off x="609600" y="1577340"/>
            <a:ext cx="10972800" cy="266700"/>
          </a:xfrm>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8332"/>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619374" y="3290233"/>
            <a:ext cx="8610600" cy="1513841"/>
          </a:xfrm>
          <a:prstGeom prst="rect"/>
          <a:noFill/>
        </p:spPr>
        <p:txBody>
          <a:bodyPr rtlCol="0" wrap="square">
            <a:spAutoFit/>
          </a:bodyPr>
          <a:p>
            <a:r>
              <a:rPr dirty="0" sz="2400" lang="en-US"/>
              <a:t>STUDENT NAME: </a:t>
            </a:r>
            <a:r>
              <a:rPr dirty="0" sz="2400" lang="en-US"/>
              <a:t>P</a:t>
            </a:r>
            <a:r>
              <a:rPr dirty="0" sz="2400" lang="en-US"/>
              <a:t>.</a:t>
            </a:r>
            <a:r>
              <a:rPr dirty="0" sz="2400" lang="en-US"/>
              <a:t> </a:t>
            </a:r>
            <a:r>
              <a:rPr dirty="0" sz="2400" lang="en-US"/>
              <a:t>K</a:t>
            </a:r>
            <a:r>
              <a:rPr dirty="0" sz="2400" lang="en-US"/>
              <a:t>A</a:t>
            </a:r>
            <a:r>
              <a:rPr dirty="0" sz="2400" lang="en-US"/>
              <a:t>V</a:t>
            </a:r>
            <a:r>
              <a:rPr dirty="0" sz="2400" lang="en-US"/>
              <a:t>I</a:t>
            </a:r>
            <a:r>
              <a:rPr dirty="0" sz="2400" lang="en-US"/>
              <a:t> </a:t>
            </a:r>
            <a:r>
              <a:rPr dirty="0" sz="2400" lang="en-US"/>
              <a:t>D</a:t>
            </a:r>
            <a:r>
              <a:rPr dirty="0" sz="2400" lang="en-US"/>
              <a:t>H</a:t>
            </a:r>
            <a:r>
              <a:rPr dirty="0" sz="2400" lang="en-US"/>
              <a:t>A</a:t>
            </a:r>
            <a:r>
              <a:rPr dirty="0" sz="2400" lang="en-US"/>
              <a:t>R</a:t>
            </a:r>
            <a:r>
              <a:rPr dirty="0" sz="2400" lang="en-US"/>
              <a:t>S</a:t>
            </a:r>
            <a:r>
              <a:rPr dirty="0" sz="2400" lang="en-US"/>
              <a:t>H</a:t>
            </a:r>
            <a:r>
              <a:rPr dirty="0" sz="2400" lang="en-US"/>
              <a:t>INI</a:t>
            </a:r>
            <a:endParaRPr altLang="en-US" lang="zh-CN"/>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0</a:t>
            </a:r>
            <a:r>
              <a:rPr dirty="0" sz="2400" lang="en-US"/>
              <a:t>4</a:t>
            </a:r>
            <a:r>
              <a:rPr dirty="0" sz="2400" lang="en-US"/>
              <a:t>1</a:t>
            </a:r>
            <a:r>
              <a:rPr dirty="0" sz="2400" lang="en-US"/>
              <a:t>9</a:t>
            </a:r>
            <a:r>
              <a:rPr dirty="0" sz="2400" lang="en-US"/>
              <a:t>, </a:t>
            </a:r>
            <a:endParaRPr altLang="en-US" lang="zh-CN"/>
          </a:p>
          <a:p>
            <a:r>
              <a:rPr dirty="0" sz="2400" lang="en-US"/>
              <a:t>DEPARTMENT: BCOM.CORPORATE SECUR</a:t>
            </a:r>
            <a:r>
              <a:rPr dirty="0" sz="2400" lang="en-US"/>
              <a:t>E</a:t>
            </a:r>
            <a:r>
              <a:rPr dirty="0" sz="2400" lang="en-US"/>
              <a:t>T</a:t>
            </a:r>
            <a:r>
              <a:rPr dirty="0" sz="2400" lang="en-US"/>
              <a:t>A</a:t>
            </a:r>
            <a:r>
              <a:rPr dirty="0" sz="2400" lang="en-US"/>
              <a:t>R</a:t>
            </a:r>
            <a:r>
              <a:rPr dirty="0" sz="2400" lang="en-US"/>
              <a:t>S</a:t>
            </a:r>
            <a:r>
              <a:rPr dirty="0" sz="2400" lang="en-US"/>
              <a:t>H</a:t>
            </a:r>
            <a:r>
              <a:rPr dirty="0" sz="2400" lang="en-US"/>
              <a:t>I</a:t>
            </a:r>
            <a:r>
              <a:rPr dirty="0" sz="2400" lang="en-US"/>
              <a:t>P</a:t>
            </a:r>
            <a:endParaRPr altLang="en-US" lang="zh-CN"/>
          </a:p>
          <a:p>
            <a:r>
              <a:rPr dirty="0" sz="2400" lang="en-US"/>
              <a:t>COLLEGE:</a:t>
            </a:r>
            <a:r>
              <a:rPr dirty="0" sz="2400" lang="en-US"/>
              <a:t> </a:t>
            </a:r>
            <a:r>
              <a:rPr dirty="0" sz="2400" lang="en-US"/>
              <a:t>S</a:t>
            </a:r>
            <a:r>
              <a:rPr dirty="0" sz="2400" lang="en-US"/>
              <a:t>I</a:t>
            </a:r>
            <a:r>
              <a:rPr dirty="0" sz="2400" lang="en-US"/>
              <a:t>N</a:t>
            </a:r>
            <a:r>
              <a:rPr dirty="0" sz="2400" lang="en-US"/>
              <a:t>D</a:t>
            </a:r>
            <a:r>
              <a:rPr dirty="0" sz="2400" lang="en-US"/>
              <a:t>H</a:t>
            </a:r>
            <a:r>
              <a:rPr dirty="0" sz="2400" lang="en-US"/>
              <a:t>I</a:t>
            </a:r>
            <a:r>
              <a:rPr dirty="0" sz="2400" lang="en-US"/>
              <a:t> </a:t>
            </a:r>
            <a:r>
              <a:rPr dirty="0" sz="2400" lang="en-US"/>
              <a:t>COLLEGE </a:t>
            </a:r>
            <a:r>
              <a:rPr dirty="0" sz="2400" lang="en-US"/>
              <a:t>O</a:t>
            </a:r>
            <a:r>
              <a:rPr dirty="0" sz="2400" lang="en-US"/>
              <a:t>F</a:t>
            </a:r>
            <a:r>
              <a:rPr dirty="0" sz="2400" lang="en-US"/>
              <a:t> </a:t>
            </a:r>
            <a:r>
              <a:rPr dirty="0" sz="2400" lang="en-US"/>
              <a:t>ARTS</a:t>
            </a:r>
            <a:r>
              <a:rPr dirty="0" sz="2400" lang="en-US"/>
              <a:t> </a:t>
            </a:r>
            <a:r>
              <a:rPr dirty="0" sz="2400" lang="en-US"/>
              <a:t>AND</a:t>
            </a:r>
            <a:r>
              <a:rPr dirty="0" sz="2400" lang="en-US"/>
              <a:t> </a:t>
            </a:r>
            <a:r>
              <a:rPr dirty="0" sz="2400" lang="en-US"/>
              <a:t>S</a:t>
            </a:r>
            <a:r>
              <a:rPr dirty="0" sz="2400" lang="en-US"/>
              <a:t>C</a:t>
            </a:r>
            <a:r>
              <a:rPr dirty="0" sz="2400" lang="en-US"/>
              <a:t>I</a:t>
            </a:r>
            <a:r>
              <a:rPr dirty="0" sz="2400" lang="en-US"/>
              <a:t>ENCE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9"/>
          <p:cNvSpPr txBox="1"/>
          <p:nvPr/>
        </p:nvSpPr>
        <p:spPr>
          <a:xfrm>
            <a:off x="1188840" y="1610172"/>
            <a:ext cx="8164710" cy="40919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371883" y="1495068"/>
          <a:ext cx="6046032" cy="3639263"/>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Table 11"/>
          <p:cNvGraphicFramePr>
            <a:graphicFrameLocks/>
          </p:cNvGraphicFramePr>
          <p:nvPr/>
        </p:nvGraphicFramePr>
        <p:xfrm>
          <a:off x="6348990" y="2370734"/>
          <a:ext cx="4864100" cy="2180175"/>
        </p:xfrm>
        <a:graphic>
          <a:graphicData uri="http://schemas.openxmlformats.org/drawingml/2006/table">
            <a:tbl>
              <a:tblPr>
                <a:tableStyleId>{5C22544A-7EE6-4342-B048-85BDC9FD1C3A}</a:tableStyleId>
              </a:tblPr>
              <a:tblGrid>
                <a:gridCol w="419100"/>
                <a:gridCol w="812800"/>
                <a:gridCol w="1003300"/>
                <a:gridCol w="1181100"/>
                <a:gridCol w="1447800"/>
              </a:tblGrid>
              <a:tr h="436035">
                <a:tc>
                  <a:txBody>
                    <a:bodyPr/>
                    <a:p>
                      <a:pPr algn="r" fontAlgn="b"/>
                      <a:r>
                        <a:rPr sz="1100" lang="en-US" strike="noStrike" u="none">
                          <a:effectLst/>
                        </a:rPr>
                        <a:t>2653</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Keon</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Sales</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Fully Meets</a:t>
                      </a:r>
                      <a:endParaRPr b="0" sz="1100" i="0" lang="en-US" strike="noStrike" u="none">
                        <a:effectLst/>
                        <a:latin typeface="Calibri" panose="020F0502020204030204" pitchFamily="34" charset="0"/>
                      </a:endParaRPr>
                    </a:p>
                  </a:txBody>
                  <a:tcPr marL="3464" marR="3464" marT="3464" anchor="b"/>
                </a:tc>
                <a:tc>
                  <a:txBody>
                    <a:bodyPr/>
                    <a:p>
                      <a:pPr algn="r" fontAlgn="b"/>
                      <a:r>
                        <a:rPr sz="1100" lang="en-US" strike="noStrike" u="none">
                          <a:effectLst/>
                        </a:rPr>
                        <a:t>1</a:t>
                      </a:r>
                      <a:endParaRPr b="0" sz="1100" i="0" lang="en-US" strike="noStrike" u="none">
                        <a:effectLst/>
                        <a:latin typeface="Calibri" panose="020F0502020204030204" pitchFamily="34" charset="0"/>
                      </a:endParaRPr>
                    </a:p>
                  </a:txBody>
                  <a:tcPr marL="3464" marR="3464" marT="3464" anchor="b"/>
                </a:tc>
              </a:tr>
              <a:tr h="436035">
                <a:tc>
                  <a:txBody>
                    <a:bodyPr/>
                    <a:p>
                      <a:pPr algn="r" fontAlgn="b"/>
                      <a:r>
                        <a:rPr sz="1100" lang="en-US" strike="noStrike" u="none">
                          <a:effectLst/>
                        </a:rPr>
                        <a:t>2654</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Lauryn</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Sales</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Fully Meets</a:t>
                      </a:r>
                      <a:endParaRPr b="0" sz="1100" i="0" lang="en-US" strike="noStrike" u="none">
                        <a:effectLst/>
                        <a:latin typeface="Calibri" panose="020F0502020204030204" pitchFamily="34" charset="0"/>
                      </a:endParaRPr>
                    </a:p>
                  </a:txBody>
                  <a:tcPr marL="3464" marR="3464" marT="3464" anchor="b"/>
                </a:tc>
                <a:tc>
                  <a:txBody>
                    <a:bodyPr/>
                    <a:p>
                      <a:pPr algn="r" fontAlgn="b"/>
                      <a:r>
                        <a:rPr sz="1100" lang="en-US" strike="noStrike" u="none">
                          <a:effectLst/>
                        </a:rPr>
                        <a:t>4</a:t>
                      </a:r>
                      <a:endParaRPr b="0" sz="1100" i="0" lang="en-US" strike="noStrike" u="none">
                        <a:effectLst/>
                        <a:latin typeface="Calibri" panose="020F0502020204030204" pitchFamily="34" charset="0"/>
                      </a:endParaRPr>
                    </a:p>
                  </a:txBody>
                  <a:tcPr marL="3464" marR="3464" marT="3464" anchor="b"/>
                </a:tc>
              </a:tr>
              <a:tr h="436035">
                <a:tc>
                  <a:txBody>
                    <a:bodyPr/>
                    <a:p>
                      <a:pPr algn="r" fontAlgn="b"/>
                      <a:r>
                        <a:rPr sz="1100" lang="en-US" strike="noStrike" u="none">
                          <a:effectLst/>
                        </a:rPr>
                        <a:t>2655</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Amanda</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Sales</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Fully Meets</a:t>
                      </a:r>
                      <a:endParaRPr b="0" sz="1100" i="0" lang="en-US" strike="noStrike" u="none">
                        <a:effectLst/>
                        <a:latin typeface="Calibri" panose="020F0502020204030204" pitchFamily="34" charset="0"/>
                      </a:endParaRPr>
                    </a:p>
                  </a:txBody>
                  <a:tcPr marL="3464" marR="3464" marT="3464" anchor="b"/>
                </a:tc>
                <a:tc>
                  <a:txBody>
                    <a:bodyPr/>
                    <a:p>
                      <a:pPr algn="r" fontAlgn="b"/>
                      <a:r>
                        <a:rPr sz="1100" lang="en-US" strike="noStrike" u="none">
                          <a:effectLst/>
                        </a:rPr>
                        <a:t>2</a:t>
                      </a:r>
                      <a:endParaRPr b="0" sz="1100" i="0" lang="en-US" strike="noStrike" u="none">
                        <a:effectLst/>
                        <a:latin typeface="Calibri" panose="020F0502020204030204" pitchFamily="34" charset="0"/>
                      </a:endParaRPr>
                    </a:p>
                  </a:txBody>
                  <a:tcPr marL="3464" marR="3464" marT="3464" anchor="b"/>
                </a:tc>
              </a:tr>
              <a:tr h="436035">
                <a:tc>
                  <a:txBody>
                    <a:bodyPr/>
                    <a:p>
                      <a:pPr algn="r" fontAlgn="b"/>
                      <a:r>
                        <a:rPr sz="1100" lang="en-US" strike="noStrike" u="none">
                          <a:effectLst/>
                        </a:rPr>
                        <a:t>2656</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Urijah</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Sales</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Fully Meets</a:t>
                      </a:r>
                      <a:endParaRPr b="0" sz="1100" i="0" lang="en-US" strike="noStrike" u="none">
                        <a:effectLst/>
                        <a:latin typeface="Calibri" panose="020F0502020204030204" pitchFamily="34" charset="0"/>
                      </a:endParaRPr>
                    </a:p>
                  </a:txBody>
                  <a:tcPr marL="3464" marR="3464" marT="3464" anchor="b"/>
                </a:tc>
                <a:tc>
                  <a:txBody>
                    <a:bodyPr/>
                    <a:p>
                      <a:pPr algn="r" fontAlgn="b"/>
                      <a:r>
                        <a:rPr sz="1100" lang="en-US" strike="noStrike" u="none">
                          <a:effectLst/>
                        </a:rPr>
                        <a:t>4</a:t>
                      </a:r>
                      <a:endParaRPr b="0" sz="1100" i="0" lang="en-US" strike="noStrike" u="none">
                        <a:effectLst/>
                        <a:latin typeface="Calibri" panose="020F0502020204030204" pitchFamily="34" charset="0"/>
                      </a:endParaRPr>
                    </a:p>
                  </a:txBody>
                  <a:tcPr marL="3464" marR="3464" marT="3464" anchor="b"/>
                </a:tc>
              </a:tr>
              <a:tr h="436035">
                <a:tc>
                  <a:txBody>
                    <a:bodyPr/>
                    <a:p>
                      <a:pPr algn="r" fontAlgn="b"/>
                      <a:r>
                        <a:rPr sz="1100" lang="en-US" strike="noStrike" u="none">
                          <a:effectLst/>
                        </a:rPr>
                        <a:t>2657</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Trace</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Sales</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Fully Meets</a:t>
                      </a:r>
                      <a:endParaRPr b="0" sz="1100" i="0" lang="en-US" strike="noStrike" u="none">
                        <a:effectLst/>
                        <a:latin typeface="Calibri" panose="020F0502020204030204" pitchFamily="34" charset="0"/>
                      </a:endParaRPr>
                    </a:p>
                  </a:txBody>
                  <a:tcPr marL="3464" marR="3464" marT="3464" anchor="b"/>
                </a:tc>
                <a:tc>
                  <a:txBody>
                    <a:bodyPr/>
                    <a:p>
                      <a:pPr algn="r" fontAlgn="b"/>
                      <a:r>
                        <a:rPr dirty="0" sz="1100" lang="en-US" strike="noStrike" u="none">
                          <a:effectLst/>
                        </a:rPr>
                        <a:t>2</a:t>
                      </a:r>
                      <a:endParaRPr b="0" dirty="0" sz="1100" i="0" lang="en-US" strike="noStrike" u="none">
                        <a:effectLst/>
                        <a:latin typeface="Calibri" panose="020F0502020204030204" pitchFamily="34" charset="0"/>
                      </a:endParaRPr>
                    </a:p>
                  </a:txBody>
                  <a:tcPr marL="3464" marR="3464" marT="3464" anchor="b"/>
                </a:tc>
              </a:tr>
            </a:tbl>
          </a:graphicData>
        </a:graphic>
      </p:graphicFrame>
      <p:graphicFrame>
        <p:nvGraphicFramePr>
          <p:cNvPr id="4194306" name="Table 13"/>
          <p:cNvGraphicFramePr>
            <a:graphicFrameLocks/>
          </p:cNvGraphicFramePr>
          <p:nvPr/>
        </p:nvGraphicFramePr>
        <p:xfrm>
          <a:off x="6348990" y="2144945"/>
          <a:ext cx="4864100" cy="216824"/>
        </p:xfrm>
        <a:graphic>
          <a:graphicData uri="http://schemas.openxmlformats.org/drawingml/2006/table">
            <a:tbl>
              <a:tblPr>
                <a:tableStyleId>{5C22544A-7EE6-4342-B048-85BDC9FD1C3A}</a:tableStyleId>
              </a:tblPr>
              <a:tblGrid>
                <a:gridCol w="419100"/>
                <a:gridCol w="812800"/>
                <a:gridCol w="1003300"/>
                <a:gridCol w="1181100"/>
                <a:gridCol w="1447800"/>
              </a:tblGrid>
              <a:tr h="190500">
                <a:tc>
                  <a:txBody>
                    <a:bodyPr/>
                    <a:p>
                      <a:pPr algn="l" fontAlgn="b"/>
                      <a:r>
                        <a:rPr sz="1100" lang="en-US" strike="noStrike" u="none">
                          <a:effectLst/>
                        </a:rPr>
                        <a:t>EmpID</a:t>
                      </a:r>
                      <a:endParaRPr b="1"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FirstName</a:t>
                      </a:r>
                      <a:endParaRPr b="1"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DepartmentType</a:t>
                      </a:r>
                      <a:endParaRPr b="1"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Performance Score</a:t>
                      </a:r>
                      <a:endParaRPr b="1" sz="1100" i="0" lang="en-US" strike="noStrike" u="none">
                        <a:effectLst/>
                        <a:latin typeface="Calibri" panose="020F0502020204030204" pitchFamily="34" charset="0"/>
                      </a:endParaRPr>
                    </a:p>
                  </a:txBody>
                  <a:tcPr marL="3464" marR="3464" marT="3464" anchor="b"/>
                </a:tc>
                <a:tc>
                  <a:txBody>
                    <a:bodyPr/>
                    <a:p>
                      <a:pPr algn="l" fontAlgn="b"/>
                      <a:r>
                        <a:rPr dirty="0" sz="1100" lang="en-US" strike="noStrike" u="none">
                          <a:effectLst/>
                        </a:rPr>
                        <a:t>Current Employee Rating</a:t>
                      </a:r>
                      <a:endParaRPr b="1" dirty="0" sz="1100" i="0" lang="en-US" strike="noStrike" u="none">
                        <a:effectLst/>
                        <a:latin typeface="Calibri" panose="020F0502020204030204" pitchFamily="34" charset="0"/>
                      </a:endParaRPr>
                    </a:p>
                  </a:txBody>
                  <a:tcPr marL="3464" marR="3464" marT="3464" anchor="b"/>
                </a:tc>
              </a:tr>
            </a:tbl>
          </a:graphicData>
        </a:graphic>
      </p:graphicFrame>
      <p:sp>
        <p:nvSpPr>
          <p:cNvPr id="1048690" name="TextBox 17"/>
          <p:cNvSpPr txBox="1"/>
          <p:nvPr/>
        </p:nvSpPr>
        <p:spPr>
          <a:xfrm>
            <a:off x="371883" y="4914289"/>
            <a:ext cx="11632673" cy="1958341"/>
          </a:xfrm>
          <a:prstGeom prst="rect"/>
          <a:noFill/>
        </p:spPr>
        <p:txBody>
          <a:bodyPr wrap="square">
            <a:spAutoFit/>
          </a:bodyPr>
          <a:p>
            <a:r>
              <a:rPr dirty="0" lang="en-US"/>
              <a:t>Here’s a concise and professional summary of the data 
**</a:t>
            </a:r>
            <a:r>
              <a:rPr dirty="0" lang="en-US" err="1"/>
              <a:t>EmpID</a:t>
            </a:r>
            <a:r>
              <a:rPr dirty="0" lang="en-US"/>
              <a:t> 001**: John from HR (Full-Time) – Performance Score: 85. Currently employed with a rating of 4.5. Internship provided.
**</a:t>
            </a:r>
            <a:r>
              <a:rPr dirty="0" lang="en-US" err="1"/>
              <a:t>EmpID</a:t>
            </a:r>
            <a:r>
              <a:rPr dirty="0" lang="en-US"/>
              <a:t> 002**: Jane from IT (Intern) – Performance Score: 90. Not currently employed with a rating of 4.8. Internship provide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631031" y="1726793"/>
            <a:ext cx="8521898" cy="2491741"/>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TextBox 10"/>
          <p:cNvSpPr txBox="1"/>
          <p:nvPr/>
        </p:nvSpPr>
        <p:spPr>
          <a:xfrm>
            <a:off x="1526977" y="2274838"/>
            <a:ext cx="6101952" cy="2758440"/>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2274094" y="3269397"/>
            <a:ext cx="6641305"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1"/>
          <p:cNvSpPr txBox="1"/>
          <p:nvPr/>
        </p:nvSpPr>
        <p:spPr>
          <a:xfrm>
            <a:off x="892969" y="2047756"/>
            <a:ext cx="7608094" cy="3291840"/>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8"/>
          <p:cNvSpPr txBox="1"/>
          <p:nvPr/>
        </p:nvSpPr>
        <p:spPr>
          <a:xfrm>
            <a:off x="1571625" y="2238375"/>
            <a:ext cx="7581304" cy="1158240"/>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Box 9"/>
          <p:cNvSpPr txBox="1"/>
          <p:nvPr/>
        </p:nvSpPr>
        <p:spPr>
          <a:xfrm>
            <a:off x="3050976" y="1726793"/>
            <a:ext cx="6581179" cy="3291840"/>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TextBox 3"/>
          <p:cNvSpPr txBox="1"/>
          <p:nvPr/>
        </p:nvSpPr>
        <p:spPr>
          <a:xfrm>
            <a:off x="755332" y="1311295"/>
            <a:ext cx="9067324" cy="3025140"/>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
        <p:nvSpPr>
          <p:cNvPr id="1048672"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381250" y="1695451"/>
            <a:ext cx="9239250" cy="5120640"/>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 shankar</cp:lastModifiedBy>
  <dcterms:created xsi:type="dcterms:W3CDTF">2024-03-27T19:07:22Z</dcterms:created>
  <dcterms:modified xsi:type="dcterms:W3CDTF">2024-11-11T13:47:28Z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4ef264d3e49f4ace92cfaed801a287a2</vt:lpwstr>
  </property>
</Properties>
</file>