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73" r:id="rId10"/>
    <p:sldId id="275" r:id="rId11"/>
    <p:sldId id="276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729077-E24E-44FD-8396-A97B5B1B5EF3}">
          <p14:sldIdLst>
            <p14:sldId id="256"/>
            <p14:sldId id="257"/>
            <p14:sldId id="258"/>
            <p14:sldId id="259"/>
            <p14:sldId id="274"/>
            <p14:sldId id="260"/>
            <p14:sldId id="261"/>
            <p14:sldId id="262"/>
            <p14:sldId id="273"/>
            <p14:sldId id="275"/>
            <p14:sldId id="276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52-CA93-4857-9633-6C1A63BB20B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45AF-4576-4F64-86C4-307A86EC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6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52-CA93-4857-9633-6C1A63BB20B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45AF-4576-4F64-86C4-307A86EC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52-CA93-4857-9633-6C1A63BB20B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45AF-4576-4F64-86C4-307A86EC911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0345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52-CA93-4857-9633-6C1A63BB20B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45AF-4576-4F64-86C4-307A86EC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13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52-CA93-4857-9633-6C1A63BB20B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45AF-4576-4F64-86C4-307A86EC91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15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52-CA93-4857-9633-6C1A63BB20B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45AF-4576-4F64-86C4-307A86EC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52-CA93-4857-9633-6C1A63BB20B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45AF-4576-4F64-86C4-307A86EC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76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52-CA93-4857-9633-6C1A63BB20B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45AF-4576-4F64-86C4-307A86EC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1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52-CA93-4857-9633-6C1A63BB20B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45AF-4576-4F64-86C4-307A86EC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7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52-CA93-4857-9633-6C1A63BB20B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45AF-4576-4F64-86C4-307A86EC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52-CA93-4857-9633-6C1A63BB20B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45AF-4576-4F64-86C4-307A86EC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9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52-CA93-4857-9633-6C1A63BB20B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45AF-4576-4F64-86C4-307A86EC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1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52-CA93-4857-9633-6C1A63BB20B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45AF-4576-4F64-86C4-307A86EC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5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52-CA93-4857-9633-6C1A63BB20B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45AF-4576-4F64-86C4-307A86EC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6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52-CA93-4857-9633-6C1A63BB20B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45AF-4576-4F64-86C4-307A86EC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7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52-CA93-4857-9633-6C1A63BB20B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45AF-4576-4F64-86C4-307A86EC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FF52-CA93-4857-9633-6C1A63BB20B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C645AF-4576-4F64-86C4-307A86EC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ICIDCA56705.2023.1009949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16D2-E647-C8C6-64A8-AE38E7488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8710"/>
            <a:ext cx="9144000" cy="4232787"/>
          </a:xfrm>
        </p:spPr>
        <p:txBody>
          <a:bodyPr>
            <a:normAutofit fontScale="90000"/>
          </a:bodyPr>
          <a:lstStyle/>
          <a:p>
            <a:r>
              <a:rPr lang="en-US" dirty="0"/>
              <a:t>Smart Borewell Safety System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Subtitle: Preventing Accidents at Uncovered Borewells and Open Pits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B5082-37DB-42B8-EAF2-59CBF7ACE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9703"/>
            <a:ext cx="9144000" cy="989933"/>
          </a:xfrm>
        </p:spPr>
        <p:txBody>
          <a:bodyPr>
            <a:normAutofit/>
          </a:bodyPr>
          <a:lstStyle/>
          <a:p>
            <a:r>
              <a:rPr lang="en-US" dirty="0"/>
              <a:t>Presented by: [Your Name]</a:t>
            </a:r>
            <a:br>
              <a:rPr lang="en-US" dirty="0"/>
            </a:br>
            <a:r>
              <a:rPr lang="en-US" dirty="0"/>
              <a:t>Date: [Presentation Date]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1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">
            <a:extLst>
              <a:ext uri="{FF2B5EF4-FFF2-40B4-BE49-F238E27FC236}">
                <a16:creationId xmlns:a16="http://schemas.microsoft.com/office/drawing/2014/main" id="{72770041-42E9-F669-3E9B-1AD06808D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3" y="0"/>
            <a:ext cx="11783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6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&#10;&#10;AI-generated content may be incorrect.">
            <a:extLst>
              <a:ext uri="{FF2B5EF4-FFF2-40B4-BE49-F238E27FC236}">
                <a16:creationId xmlns:a16="http://schemas.microsoft.com/office/drawing/2014/main" id="{B1F14529-B75B-0CD0-6D0B-FC2292F6B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0"/>
            <a:ext cx="11326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4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1673-6514-F8F2-2609-425DBB5B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Mechanism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6F32-8B51-64C3-43DD-023D33C4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689"/>
            <a:ext cx="8596668" cy="435067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1: Proximity Sensor detects any movement near the borewell.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2: Local Alarm activates, warning individuals nearby.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3: Wireless Signal is transmitted to the master receiving unit.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4: Remote Alert is triggered at the monitoring station, enabling swift intervention.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7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8C7F-D009-293E-FC77-C99112EE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452"/>
            <a:ext cx="10515600" cy="1248236"/>
          </a:xfrm>
        </p:spPr>
        <p:txBody>
          <a:bodyPr>
            <a:normAutofit/>
          </a:bodyPr>
          <a:lstStyle/>
          <a:p>
            <a:r>
              <a:rPr lang="en-US" dirty="0"/>
              <a:t>Algorithms / Techniques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CC505-A82D-24BE-E109-BDF635FD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871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Movement Detection Algorithm: Analyzes sensor data to identify nearby activity.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Wireless Signal Processing: Ensures fast and reliable data transmission.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Alarm Activation Logic: Triggers alarms based on threshold movement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6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E901-0968-2389-F191-57AB6B1D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5E26-28BA-A00A-A503-93AF485A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355"/>
            <a:ext cx="10515600" cy="48496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Significant reduction in borewell-related accidents.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Real-time alerts ensure quick responses, minimizing injury risks.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Solar-powered system offers long-term reliability and low maintenance.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Improved safety awareness and protection in vulnerable areas.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4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DFA3-DC2E-7261-4552-67E92A25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934C-6255-5C67-9F3B-CC90DB503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1317"/>
            <a:ext cx="8596668" cy="43600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Arduino IDE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– Embedded C programming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Easy Eda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– Schematic design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23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2EDC-6785-DAEC-55D3-8687AF21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2119-15A8-85D9-42B8-C8ABD01E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4839"/>
            <a:ext cx="8596668" cy="45665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Safety Enhancement: Prevents falls into borewells.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Solar-Powered Sustainability: Operates in off-grid areas.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Scalability: Supports deployment across multiple borewells.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Real-time Monitoring: Enables quick intervention.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14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810F-A6AC-2D6F-D2C5-B05E5BD9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2506-CE59-B6F5-2A0D-FC5E4A44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Rural High-Risk Areas: Where open borewells are common.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Construction Sites: To secure open pits.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Agricultural Fields: To prevent accidental falls into uncovered borewells.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09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2C33-58A2-083E-A079-DC208787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386C8-2FC6-9A86-FAAA-C95C900C8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7634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AI-Based Object Detection: Identifying children, animals, or other objects specifically.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Integration with Emergency Services: Automated alerts to rescue teams.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Improved Sensor Precision: Enhancing movement detection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60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F0F6-0622-A2E1-8FE7-E06CFD9B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C377-D0D7-77B0-932B-1FDB74C0A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Research Papers on Borewell Safety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333333"/>
                </a:solidFill>
                <a:effectLst/>
                <a:latin typeface="Lohit Tamil"/>
              </a:rPr>
              <a:t>Innovative Child Rescue System from Borewell using Arduino  -DOI: </a:t>
            </a:r>
            <a:r>
              <a:rPr lang="en-US" sz="2400" i="0" u="none" strike="noStrike" dirty="0">
                <a:solidFill>
                  <a:srgbClr val="006699"/>
                </a:solidFill>
                <a:effectLst/>
                <a:latin typeface="Lohit Tamil"/>
                <a:hlinkClick r:id="rId2"/>
              </a:rPr>
              <a:t>10.1109/ICIDCA56705.2023.10099490</a:t>
            </a:r>
            <a:endParaRPr lang="en-US" sz="2400" dirty="0">
              <a:solidFill>
                <a:srgbClr val="333333"/>
              </a:solidFill>
              <a:latin typeface="Lohit Tami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Lohit Tamil"/>
              </a:rPr>
              <a:t>Smart Borewell Child Rescue System  -DOI : 10.17577/IJERTCONV12IS02049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505050"/>
                </a:solidFill>
                <a:effectLst/>
                <a:latin typeface="Lohit Tamil"/>
              </a:rPr>
              <a:t>Pipeline inspection and borewell rescue robot "</a:t>
            </a:r>
            <a:r>
              <a:rPr lang="en-US" sz="2400" i="0" dirty="0" err="1">
                <a:solidFill>
                  <a:srgbClr val="505050"/>
                </a:solidFill>
                <a:effectLst/>
                <a:latin typeface="Lohit Tamil"/>
              </a:rPr>
              <a:t>Palwinder</a:t>
            </a:r>
            <a:r>
              <a:rPr lang="en-US" sz="2400" i="0" dirty="0">
                <a:solidFill>
                  <a:srgbClr val="505050"/>
                </a:solidFill>
                <a:effectLst/>
                <a:latin typeface="Lohit Tamil"/>
              </a:rPr>
              <a:t> </a:t>
            </a:r>
            <a:r>
              <a:rPr lang="en-US" sz="2400" i="0" dirty="0" err="1">
                <a:solidFill>
                  <a:srgbClr val="505050"/>
                </a:solidFill>
                <a:effectLst/>
                <a:latin typeface="Lohit Tamil"/>
              </a:rPr>
              <a:t>kaur</a:t>
            </a:r>
            <a:r>
              <a:rPr lang="en-US" sz="2400" i="0" dirty="0">
                <a:solidFill>
                  <a:srgbClr val="505050"/>
                </a:solidFill>
                <a:effectLst/>
                <a:latin typeface="Lohit Tamil"/>
              </a:rPr>
              <a:t>, Ravinder </a:t>
            </a:r>
            <a:r>
              <a:rPr lang="en-US" sz="2400" i="0" dirty="0" err="1">
                <a:solidFill>
                  <a:srgbClr val="505050"/>
                </a:solidFill>
                <a:effectLst/>
                <a:latin typeface="Lohit Tamil"/>
              </a:rPr>
              <a:t>kaur</a:t>
            </a:r>
            <a:r>
              <a:rPr lang="en-US" sz="2400" i="0" dirty="0">
                <a:solidFill>
                  <a:srgbClr val="505050"/>
                </a:solidFill>
                <a:effectLst/>
                <a:latin typeface="Lohit Tamil"/>
              </a:rPr>
              <a:t>, Gurpreet </a:t>
            </a:r>
            <a:r>
              <a:rPr lang="en-US" sz="2400" i="0" dirty="0" err="1">
                <a:solidFill>
                  <a:srgbClr val="505050"/>
                </a:solidFill>
                <a:effectLst/>
                <a:latin typeface="Lohit Tamil"/>
              </a:rPr>
              <a:t>singh</a:t>
            </a:r>
            <a:endParaRPr lang="en-US" sz="2400" i="0" dirty="0">
              <a:solidFill>
                <a:srgbClr val="000000"/>
              </a:solidFill>
              <a:effectLst/>
              <a:latin typeface="Lohit Tami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333333"/>
              </a:solidFill>
              <a:effectLst/>
              <a:latin typeface="Lohit Tami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1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E0C2-D056-4E5A-AA5F-579B840F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59D7-EC36-E9F9-B6F5-6CFBD2266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9146458" cy="48791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Overview of the Smart Borewell Safety System aimed at addressing accidents involving children and animals falling into open borewells.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system is designed to detect movement around borewells using proximity sensors.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Wireless communication technology transmits alerts to a centralized unit.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Solar power ensures continuous operation, even in remote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system enables real-time monitoring and rapid response to prevent accidents.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92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E602-D659-B602-7D75-A1EF179A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E82C0-FABF-DB81-8478-57F6399A4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2268"/>
            <a:ext cx="8873066" cy="50506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Smart Borewell Safety System is a proactive, sustainable solution to prevent borewell accidents.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Combining sensor technology, wireless communication, and solar power, it ensures safety and rapid response.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3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D704-4723-F821-2C3B-92943F38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1EBF-F534-B747-6E90-97BF5EE45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01"/>
            <a:ext cx="8596668" cy="43014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</a:p>
          <a:p>
            <a:pPr marL="0" indent="0">
              <a:buNone/>
            </a:pP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b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509E-EC00-D63A-7EFF-848827C1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439"/>
            <a:ext cx="10515600" cy="899651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425C-FAC4-4682-170E-DB2EB5F0F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091"/>
            <a:ext cx="9175955" cy="454250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Research highlights numerous incidents of children and animals trapped in uncovered borewells.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Existing solutions are often reactive, involving manual covers or barricades, which may be insufficient.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Modern safety systems incorporating IoT and sensor-based monitoring have shown promise but lack widespread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Identified the need for a comprehensive system combining detection, alerting, and remote monitoring.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9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A66C-EA8C-6184-C460-A0E6FF8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245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5D31A-A48B-D069-2CC5-870B181A8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5845"/>
            <a:ext cx="8201195" cy="483255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Uncovered borewells pose a significant safety hazard, particularly in rural and agricultural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Children and animals frequently fall into open borewells, resulting in injuries or fatalities.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Lack of real-time detection systems leads to delayed rescue operations, reducing the chances of survival.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Current preventive measures are often ignored or poorly maintained.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3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5D9C-5F72-55F2-9410-B39E326C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127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01E4-8D77-EF6A-DFB2-755AD59B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0877"/>
            <a:ext cx="8596668" cy="4935233"/>
          </a:xfrm>
        </p:spPr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Lohit Tamil"/>
              </a:rPr>
              <a:t>Child Rescue System from Open Borewells  </a:t>
            </a:r>
          </a:p>
          <a:p>
            <a:endParaRPr lang="en-US" dirty="0">
              <a:solidFill>
                <a:srgbClr val="111111"/>
              </a:solidFill>
              <a:latin typeface="Lohit Tamil"/>
            </a:endParaRPr>
          </a:p>
          <a:p>
            <a:pPr marL="0" indent="0">
              <a:buNone/>
            </a:pPr>
            <a:endParaRPr lang="en-US" b="0" i="0" dirty="0">
              <a:solidFill>
                <a:srgbClr val="111111"/>
              </a:solidFill>
              <a:effectLst/>
              <a:latin typeface="Lohit Tami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5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EF1B-3A75-252D-D304-9AA31389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936"/>
            <a:ext cx="10515600" cy="881752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Solution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C012EA-DC90-7135-DACB-66076EB917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6576" y="1690688"/>
            <a:ext cx="8373397" cy="38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Integration of Proximity Sensors: Detects movement near open borewells.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Wireless Communication Module: Transmits signals to a remote monitoring unit.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Centralized Master Receiving Unit: Collects data and triggers alarms.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Solar Power: Ensures continuous operation in off-grid and remote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42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325A-5607-918C-36F7-B6E05976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Architectural Design for Proposed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3795C-996B-CDE6-0F6B-F736B4070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101"/>
            <a:ext cx="8596668" cy="46062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Sensor Unit with Solar Power: Detects movement and powers the system independently.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Wireless Communication Network: Facilitates real-time data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Master Receiving Unit: Processes data and triggers alarms.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Remote Monitoring Dashboard: Provides visual alerts and status updates.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8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4C21-E144-04B9-93AC-38BDAE59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34" y="406400"/>
            <a:ext cx="8596668" cy="787400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Diagram -- Field Device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8F1FF62-1ECC-04A6-B8E1-ACAB90BC2405}"/>
              </a:ext>
            </a:extLst>
          </p:cNvPr>
          <p:cNvSpPr/>
          <p:nvPr/>
        </p:nvSpPr>
        <p:spPr>
          <a:xfrm>
            <a:off x="4419600" y="2235196"/>
            <a:ext cx="1676400" cy="21812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ARDUINO UNO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80FEC66-8ADE-55A3-4443-BE8B8F9D790A}"/>
              </a:ext>
            </a:extLst>
          </p:cNvPr>
          <p:cNvSpPr/>
          <p:nvPr/>
        </p:nvSpPr>
        <p:spPr>
          <a:xfrm>
            <a:off x="1809750" y="2336795"/>
            <a:ext cx="2070100" cy="7874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PIR SENSOR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F977619-0064-00CE-4214-B1FAB193A824}"/>
              </a:ext>
            </a:extLst>
          </p:cNvPr>
          <p:cNvSpPr/>
          <p:nvPr/>
        </p:nvSpPr>
        <p:spPr>
          <a:xfrm>
            <a:off x="1809750" y="3517894"/>
            <a:ext cx="2070100" cy="7874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ULTRASONIC SENSOR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458A8DE-1B7B-8F01-DB76-0663302FD418}"/>
              </a:ext>
            </a:extLst>
          </p:cNvPr>
          <p:cNvSpPr/>
          <p:nvPr/>
        </p:nvSpPr>
        <p:spPr>
          <a:xfrm>
            <a:off x="6635750" y="2260593"/>
            <a:ext cx="2070100" cy="7874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RF Module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8ACFA1C-64D6-9828-7813-BBCD5A92CD05}"/>
              </a:ext>
            </a:extLst>
          </p:cNvPr>
          <p:cNvSpPr/>
          <p:nvPr/>
        </p:nvSpPr>
        <p:spPr>
          <a:xfrm>
            <a:off x="3879850" y="4940294"/>
            <a:ext cx="2863850" cy="7874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Solar Panel &amp; Power supply unit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9D97F65-2533-B811-9822-16F2F5136F4D}"/>
              </a:ext>
            </a:extLst>
          </p:cNvPr>
          <p:cNvSpPr/>
          <p:nvPr/>
        </p:nvSpPr>
        <p:spPr>
          <a:xfrm>
            <a:off x="3879850" y="2590796"/>
            <a:ext cx="539750" cy="29209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036538D6-B0A1-3808-6E25-5C332009C14E}"/>
              </a:ext>
            </a:extLst>
          </p:cNvPr>
          <p:cNvSpPr/>
          <p:nvPr/>
        </p:nvSpPr>
        <p:spPr>
          <a:xfrm>
            <a:off x="3879850" y="3740146"/>
            <a:ext cx="539750" cy="29209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05EE593-BC8E-C5EA-CAEB-2FBB01453401}"/>
              </a:ext>
            </a:extLst>
          </p:cNvPr>
          <p:cNvSpPr/>
          <p:nvPr/>
        </p:nvSpPr>
        <p:spPr>
          <a:xfrm>
            <a:off x="6129424" y="2539993"/>
            <a:ext cx="539750" cy="29209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AE47DD2-E73B-9E04-62D9-094CE9F649AF}"/>
              </a:ext>
            </a:extLst>
          </p:cNvPr>
          <p:cNvSpPr/>
          <p:nvPr/>
        </p:nvSpPr>
        <p:spPr>
          <a:xfrm>
            <a:off x="6635750" y="3441693"/>
            <a:ext cx="2070100" cy="7874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Buzzer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F9A47A0-1B96-5058-6AB0-8FF9F6EE851B}"/>
              </a:ext>
            </a:extLst>
          </p:cNvPr>
          <p:cNvSpPr/>
          <p:nvPr/>
        </p:nvSpPr>
        <p:spPr>
          <a:xfrm>
            <a:off x="6129424" y="3721093"/>
            <a:ext cx="539750" cy="29209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Up 47">
            <a:extLst>
              <a:ext uri="{FF2B5EF4-FFF2-40B4-BE49-F238E27FC236}">
                <a16:creationId xmlns:a16="http://schemas.microsoft.com/office/drawing/2014/main" id="{62AA2477-9A4D-EF6D-A009-651F31B4593C}"/>
              </a:ext>
            </a:extLst>
          </p:cNvPr>
          <p:cNvSpPr/>
          <p:nvPr/>
        </p:nvSpPr>
        <p:spPr>
          <a:xfrm>
            <a:off x="5054600" y="4416421"/>
            <a:ext cx="266700" cy="523873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1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C2C9CB-AC4D-C778-2329-9FFD6983CB4D}"/>
              </a:ext>
            </a:extLst>
          </p:cNvPr>
          <p:cNvSpPr/>
          <p:nvPr/>
        </p:nvSpPr>
        <p:spPr>
          <a:xfrm>
            <a:off x="4386176" y="2619361"/>
            <a:ext cx="1663036" cy="22352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Arduino uno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ED91BB-5E17-9837-690E-0F9C574FA039}"/>
              </a:ext>
            </a:extLst>
          </p:cNvPr>
          <p:cNvSpPr/>
          <p:nvPr/>
        </p:nvSpPr>
        <p:spPr>
          <a:xfrm>
            <a:off x="1776326" y="2670163"/>
            <a:ext cx="2070100" cy="7874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RF Module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F387-3CE9-6B68-5F10-B450AC32C8CE}"/>
              </a:ext>
            </a:extLst>
          </p:cNvPr>
          <p:cNvSpPr/>
          <p:nvPr/>
        </p:nvSpPr>
        <p:spPr>
          <a:xfrm>
            <a:off x="3846426" y="5270494"/>
            <a:ext cx="2863850" cy="7874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supply unit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E95C670-73FE-91DA-DC38-807B63D31219}"/>
              </a:ext>
            </a:extLst>
          </p:cNvPr>
          <p:cNvSpPr/>
          <p:nvPr/>
        </p:nvSpPr>
        <p:spPr>
          <a:xfrm>
            <a:off x="3846426" y="2920996"/>
            <a:ext cx="539750" cy="29209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7421B8-0F27-9DDE-DD61-493C655AF7BA}"/>
              </a:ext>
            </a:extLst>
          </p:cNvPr>
          <p:cNvSpPr/>
          <p:nvPr/>
        </p:nvSpPr>
        <p:spPr>
          <a:xfrm>
            <a:off x="6602326" y="3771893"/>
            <a:ext cx="2070100" cy="7874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Buzzer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09DBE8E-9F59-1B6B-1730-4745AE4BC6FE}"/>
              </a:ext>
            </a:extLst>
          </p:cNvPr>
          <p:cNvSpPr/>
          <p:nvPr/>
        </p:nvSpPr>
        <p:spPr>
          <a:xfrm>
            <a:off x="6049212" y="4025890"/>
            <a:ext cx="539750" cy="29209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1828F8F-0DEE-6D53-3045-D98C48CD8D9D}"/>
              </a:ext>
            </a:extLst>
          </p:cNvPr>
          <p:cNvSpPr/>
          <p:nvPr/>
        </p:nvSpPr>
        <p:spPr>
          <a:xfrm>
            <a:off x="5021176" y="4876800"/>
            <a:ext cx="300124" cy="393694"/>
          </a:xfrm>
          <a:prstGeom prst="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D59D0B-1728-B01F-03F9-A28BA518CB5E}"/>
              </a:ext>
            </a:extLst>
          </p:cNvPr>
          <p:cNvSpPr txBox="1">
            <a:spLocks/>
          </p:cNvSpPr>
          <p:nvPr/>
        </p:nvSpPr>
        <p:spPr>
          <a:xfrm>
            <a:off x="613834" y="406400"/>
            <a:ext cx="8596668" cy="787400"/>
          </a:xfrm>
          <a:prstGeom prst="rect">
            <a:avLst/>
          </a:prstGeom>
        </p:spPr>
        <p:txBody>
          <a:bodyPr>
            <a:normAutofit fontScale="3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500" dirty="0">
                <a:latin typeface="Arial" panose="020B0604020202020204" pitchFamily="34" charset="0"/>
                <a:cs typeface="Arial" panose="020B0604020202020204" pitchFamily="34" charset="0"/>
              </a:rPr>
              <a:t>Block Diagram – Hub Device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F65F77-AF4D-DED3-8443-4A01BB6027F2}"/>
              </a:ext>
            </a:extLst>
          </p:cNvPr>
          <p:cNvSpPr/>
          <p:nvPr/>
        </p:nvSpPr>
        <p:spPr>
          <a:xfrm>
            <a:off x="4119476" y="1358904"/>
            <a:ext cx="2070100" cy="7874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D9DBB6AA-6916-E80D-A7C1-887EBDDC1D84}"/>
              </a:ext>
            </a:extLst>
          </p:cNvPr>
          <p:cNvSpPr/>
          <p:nvPr/>
        </p:nvSpPr>
        <p:spPr>
          <a:xfrm>
            <a:off x="5004464" y="2158972"/>
            <a:ext cx="300124" cy="393694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D2BC79-D90B-D267-1860-6B2426065BCC}"/>
              </a:ext>
            </a:extLst>
          </p:cNvPr>
          <p:cNvSpPr/>
          <p:nvPr/>
        </p:nvSpPr>
        <p:spPr>
          <a:xfrm>
            <a:off x="6602326" y="2819394"/>
            <a:ext cx="2070100" cy="7874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WARNING INDICATOR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CF40256-B4F9-77C6-4658-790F0194136E}"/>
              </a:ext>
            </a:extLst>
          </p:cNvPr>
          <p:cNvSpPr/>
          <p:nvPr/>
        </p:nvSpPr>
        <p:spPr>
          <a:xfrm>
            <a:off x="6049212" y="3073391"/>
            <a:ext cx="539750" cy="29209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21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369</TotalTime>
  <Words>737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Lohit Tamil</vt:lpstr>
      <vt:lpstr>Trebuchet MS</vt:lpstr>
      <vt:lpstr>Wingdings 3</vt:lpstr>
      <vt:lpstr>Facet</vt:lpstr>
      <vt:lpstr>Smart Borewell Safety System  Subtitle: Preventing Accidents at Uncovered Borewells and Open Pits </vt:lpstr>
      <vt:lpstr>Abstract </vt:lpstr>
      <vt:lpstr>Literature Review </vt:lpstr>
      <vt:lpstr>Problem Statement </vt:lpstr>
      <vt:lpstr>PowerPoint Presentation</vt:lpstr>
      <vt:lpstr>Proposed Solution </vt:lpstr>
      <vt:lpstr>Architectural Design for Proposed System </vt:lpstr>
      <vt:lpstr>Block Diagram -- Field Device   </vt:lpstr>
      <vt:lpstr>PowerPoint Presentation</vt:lpstr>
      <vt:lpstr>PowerPoint Presentation</vt:lpstr>
      <vt:lpstr>PowerPoint Presentation</vt:lpstr>
      <vt:lpstr>Working Mechanism </vt:lpstr>
      <vt:lpstr>Algorithms / Techniques Used </vt:lpstr>
      <vt:lpstr>Expected Outcomes </vt:lpstr>
      <vt:lpstr>Software Requirements </vt:lpstr>
      <vt:lpstr>Key Advantages </vt:lpstr>
      <vt:lpstr>Applications </vt:lpstr>
      <vt:lpstr>Future Enhancements </vt:lpstr>
      <vt:lpstr>References </vt:lpstr>
      <vt:lpstr>Conclusion 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silambarasan k</dc:creator>
  <cp:lastModifiedBy>silambarasan k</cp:lastModifiedBy>
  <cp:revision>13</cp:revision>
  <dcterms:created xsi:type="dcterms:W3CDTF">2025-02-20T22:32:02Z</dcterms:created>
  <dcterms:modified xsi:type="dcterms:W3CDTF">2025-02-21T12:16:23Z</dcterms:modified>
</cp:coreProperties>
</file>