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GB" sz="2400" b="1" i="1" dirty="0" err="1"/>
              <a:t>B.kavikumar</a:t>
            </a:r>
            <a:endParaRPr lang="en-US" sz="2400" b="1" i="1" dirty="0"/>
          </a:p>
          <a:p>
            <a:r>
              <a:rPr lang="en-US" sz="2400" dirty="0"/>
              <a:t>REGISTER NO:</a:t>
            </a:r>
            <a:r>
              <a:rPr lang="en-GB" sz="2400" dirty="0"/>
              <a:t> 312204219</a:t>
            </a:r>
            <a:endParaRPr lang="en-US" sz="2400" dirty="0"/>
          </a:p>
          <a:p>
            <a:r>
              <a:rPr lang="en-US" sz="2400" dirty="0"/>
              <a:t>DEPARTMENT:</a:t>
            </a:r>
            <a:r>
              <a:rPr lang="en-GB" sz="2400" dirty="0"/>
              <a:t> B.COM (ACCOUNTING &amp; FINANCE)</a:t>
            </a:r>
            <a:endParaRPr lang="en-US" sz="2400" dirty="0"/>
          </a:p>
          <a:p>
            <a:r>
              <a:rPr lang="en-US" sz="2400" dirty="0"/>
              <a:t>COLLEGE</a:t>
            </a:r>
            <a:r>
              <a:rPr lang="en-GB" sz="2400" dirty="0"/>
              <a:t>: ANNAI VIOLET ARTS AND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088E7E1-A686-7478-74FE-FDC9220EAD91}"/>
              </a:ext>
            </a:extLst>
          </p:cNvPr>
          <p:cNvSpPr txBox="1"/>
          <p:nvPr/>
        </p:nvSpPr>
        <p:spPr>
          <a:xfrm>
            <a:off x="762382" y="2173356"/>
            <a:ext cx="9753218" cy="3170099"/>
          </a:xfrm>
          <a:prstGeom prst="rect">
            <a:avLst/>
          </a:prstGeom>
          <a:noFill/>
        </p:spPr>
        <p:txBody>
          <a:bodyPr wrap="square">
            <a:spAutoFit/>
          </a:bodyPr>
          <a:lstStyle/>
          <a:p>
            <a:pPr marL="342900" indent="-342900">
              <a:buAutoNum type="arabicPeriod"/>
            </a:pPr>
            <a:r>
              <a:rPr lang="en-US" b="1" i="1" dirty="0"/>
              <a:t>Define </a:t>
            </a:r>
            <a:r>
              <a:rPr lang="en-US" b="1" i="1" dirty="0" err="1"/>
              <a:t>ObjectivesClarify</a:t>
            </a:r>
            <a:r>
              <a:rPr lang="en-US" b="1" i="1" dirty="0"/>
              <a:t> the purpose (evaluation, development tracking).</a:t>
            </a:r>
            <a:endParaRPr lang="en-GB" b="1" i="1" dirty="0"/>
          </a:p>
          <a:p>
            <a:pPr marL="342900" indent="-342900">
              <a:buAutoNum type="arabicPeriod"/>
            </a:pPr>
            <a:r>
              <a:rPr lang="en-US" b="1" i="1" dirty="0"/>
              <a:t>Identify </a:t>
            </a:r>
            <a:r>
              <a:rPr lang="en-US" b="1" i="1" dirty="0" err="1"/>
              <a:t>KPIsSelect</a:t>
            </a:r>
            <a:r>
              <a:rPr lang="en-US" b="1" i="1" dirty="0"/>
              <a:t> relevant indicators (e.g., sales targets, customer satisfaction).</a:t>
            </a:r>
            <a:endParaRPr lang="en-GB" b="1" i="1" dirty="0"/>
          </a:p>
          <a:p>
            <a:pPr marL="342900" indent="-342900">
              <a:buAutoNum type="arabicPeriod"/>
            </a:pPr>
            <a:r>
              <a:rPr lang="en-US" b="1" i="1" dirty="0"/>
              <a:t>Design </a:t>
            </a:r>
            <a:r>
              <a:rPr lang="en-US" b="1" i="1" dirty="0" err="1"/>
              <a:t>LayoutCreate</a:t>
            </a:r>
            <a:r>
              <a:rPr lang="en-US" b="1" i="1" dirty="0"/>
              <a:t> tabs </a:t>
            </a:r>
            <a:r>
              <a:rPr lang="en-US" b="1" i="1" dirty="0" err="1"/>
              <a:t>for:Overview</a:t>
            </a:r>
            <a:r>
              <a:rPr lang="en-US" b="1" i="1" dirty="0"/>
              <a:t>: Summary of all </a:t>
            </a:r>
            <a:r>
              <a:rPr lang="en-US" b="1" i="1" dirty="0" err="1"/>
              <a:t>employees.Individual</a:t>
            </a:r>
            <a:r>
              <a:rPr lang="en-US" b="1" i="1" dirty="0"/>
              <a:t>: Detailed scorecards.</a:t>
            </a:r>
            <a:endParaRPr lang="en-GB" b="1" i="1" dirty="0"/>
          </a:p>
          <a:p>
            <a:pPr marL="342900" indent="-342900">
              <a:buAutoNum type="arabicPeriod"/>
            </a:pPr>
            <a:r>
              <a:rPr lang="en-US" b="1" i="1" dirty="0"/>
              <a:t> Data Input </a:t>
            </a:r>
            <a:r>
              <a:rPr lang="en-US" b="1" i="1" dirty="0" err="1"/>
              <a:t>StructureInclude</a:t>
            </a:r>
            <a:r>
              <a:rPr lang="en-US" b="1" i="1" dirty="0"/>
              <a:t> fields </a:t>
            </a:r>
            <a:r>
              <a:rPr lang="en-US" b="1" i="1" dirty="0" err="1"/>
              <a:t>for:Employee</a:t>
            </a:r>
            <a:r>
              <a:rPr lang="en-US" b="1" i="1" dirty="0"/>
              <a:t> </a:t>
            </a:r>
            <a:r>
              <a:rPr lang="en-US" b="1" i="1" dirty="0" err="1"/>
              <a:t>NameRoleKPIs</a:t>
            </a:r>
            <a:r>
              <a:rPr lang="en-US" b="1" i="1" dirty="0"/>
              <a:t> with </a:t>
            </a:r>
            <a:r>
              <a:rPr lang="en-US" b="1" i="1" dirty="0" err="1"/>
              <a:t>weightingsSelf</a:t>
            </a:r>
            <a:r>
              <a:rPr lang="en-US" b="1" i="1" dirty="0"/>
              <a:t> and Manager </a:t>
            </a:r>
            <a:r>
              <a:rPr lang="en-US" b="1" i="1" dirty="0" err="1"/>
              <a:t>RatingsComments</a:t>
            </a:r>
            <a:r>
              <a:rPr lang="en-GB" b="1" i="1" dirty="0"/>
              <a:t>.</a:t>
            </a:r>
          </a:p>
          <a:p>
            <a:pPr marL="342900" indent="-342900">
              <a:buAutoNum type="arabicPeriod"/>
            </a:pPr>
            <a:r>
              <a:rPr lang="en-US" b="1" i="1" dirty="0"/>
              <a:t> Implement </a:t>
            </a:r>
            <a:r>
              <a:rPr lang="en-US" b="1" i="1" dirty="0" err="1"/>
              <a:t>FormulasCalculate</a:t>
            </a:r>
            <a:r>
              <a:rPr lang="en-US" b="1" i="1" dirty="0"/>
              <a:t> weighted scores and overall performance.</a:t>
            </a:r>
            <a:r>
              <a:rPr lang="en-GB" b="1" i="1" dirty="0"/>
              <a:t> </a:t>
            </a:r>
          </a:p>
          <a:p>
            <a:r>
              <a:rPr lang="en-GB" b="1" i="1" dirty="0"/>
              <a:t>      example f</a:t>
            </a:r>
            <a:r>
              <a:rPr lang="en-US" b="1" i="1" dirty="0" err="1"/>
              <a:t>ormula</a:t>
            </a:r>
            <a:r>
              <a:rPr lang="en-US" b="1" i="1" dirty="0"/>
              <a:t>:</a:t>
            </a:r>
            <a:r>
              <a:rPr lang="en-US" b="1" dirty="0"/>
              <a:t>=</a:t>
            </a:r>
            <a:r>
              <a:rPr lang="en-US" sz="2000" b="1" dirty="0"/>
              <a:t>SUM(KPI1_Score * KPI1_Weight + </a:t>
            </a:r>
            <a:r>
              <a:rPr lang="en-GB" sz="2000" b="1" dirty="0"/>
              <a:t>KPI2_Score</a:t>
            </a:r>
            <a:r>
              <a:rPr lang="en-US" sz="2000" b="1" dirty="0"/>
              <a:t> * KPI2_Weight)</a:t>
            </a:r>
            <a:r>
              <a:rPr lang="en-GB" sz="2000" b="1" dirty="0"/>
              <a:t>.</a:t>
            </a:r>
          </a:p>
          <a:p>
            <a:pPr marL="342900" indent="-342900">
              <a:buAutoNum type="arabicPeriod" startAt="6"/>
            </a:pPr>
            <a:r>
              <a:rPr lang="en-GB" b="1" i="1" dirty="0" err="1"/>
              <a:t>creat</a:t>
            </a:r>
            <a:r>
              <a:rPr lang="en-US" b="1" i="1" dirty="0"/>
              <a:t> </a:t>
            </a:r>
            <a:r>
              <a:rPr lang="en-US" b="1" i="1" dirty="0" err="1"/>
              <a:t>DashboardSummarize</a:t>
            </a:r>
            <a:r>
              <a:rPr lang="en-US" b="1" i="1" dirty="0"/>
              <a:t> data with charts and conditional formatting.</a:t>
            </a:r>
            <a:endParaRPr lang="en-GB" b="1" i="1" dirty="0"/>
          </a:p>
          <a:p>
            <a:pPr marL="342900" indent="-342900">
              <a:buAutoNum type="arabicPeriod" startAt="6"/>
            </a:pPr>
            <a:r>
              <a:rPr lang="en-US" b="1" i="1" dirty="0"/>
              <a:t>Feedback </a:t>
            </a:r>
            <a:r>
              <a:rPr lang="en-US" b="1" i="1" dirty="0" err="1"/>
              <a:t>SectionAdd</a:t>
            </a:r>
            <a:r>
              <a:rPr lang="en-US" b="1" i="1" dirty="0"/>
              <a:t> areas for qualitative feedback and development goals.</a:t>
            </a:r>
            <a:endParaRPr lang="en-GB" b="1" i="1" dirty="0"/>
          </a:p>
          <a:p>
            <a:pPr marL="342900" indent="-342900">
              <a:buAutoNum type="arabicPeriod" startAt="6"/>
            </a:pPr>
            <a:r>
              <a:rPr lang="en-US" b="1" i="1" dirty="0"/>
              <a:t> </a:t>
            </a:r>
            <a:r>
              <a:rPr lang="en-US" b="1" i="1" dirty="0" err="1"/>
              <a:t>TestingValidate</a:t>
            </a:r>
            <a:r>
              <a:rPr lang="en-US" b="1" i="1" dirty="0"/>
              <a:t> with sample data and adjust as needed.</a:t>
            </a:r>
            <a:endParaRPr lang="" b="1"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5" name="TextBox 14">
            <a:extLst>
              <a:ext uri="{FF2B5EF4-FFF2-40B4-BE49-F238E27FC236}">
                <a16:creationId xmlns:a16="http://schemas.microsoft.com/office/drawing/2014/main" id="{5AC41E30-E844-6FB0-5328-2A32E3C87C41}"/>
              </a:ext>
            </a:extLst>
          </p:cNvPr>
          <p:cNvSpPr txBox="1"/>
          <p:nvPr/>
        </p:nvSpPr>
        <p:spPr>
          <a:xfrm>
            <a:off x="1250109" y="1305341"/>
            <a:ext cx="6107206" cy="4247317"/>
          </a:xfrm>
          <a:prstGeom prst="rect">
            <a:avLst/>
          </a:prstGeom>
          <a:noFill/>
        </p:spPr>
        <p:txBody>
          <a:bodyPr wrap="square">
            <a:spAutoFit/>
          </a:bodyPr>
          <a:lstStyle/>
          <a:p>
            <a:pPr marL="342900" indent="-342900">
              <a:buFont typeface="+mj-lt"/>
              <a:buAutoNum type="arabicPeriod"/>
            </a:pPr>
            <a:r>
              <a:rPr lang="en-US" sz="2400" b="1" dirty="0"/>
              <a:t>Summary of Findings</a:t>
            </a:r>
            <a:endParaRPr lang="en-GB" sz="2400" b="1" dirty="0"/>
          </a:p>
          <a:p>
            <a:endParaRPr lang="en-GB" dirty="0"/>
          </a:p>
          <a:p>
            <a:pPr marL="285750" indent="-285750">
              <a:buFont typeface="Arial" panose="020B0604020202020204" pitchFamily="34" charset="0"/>
              <a:buChar char="•"/>
            </a:pPr>
            <a:r>
              <a:rPr lang="en-US" b="1" i="1" dirty="0"/>
              <a:t>Collected performance data across departments, focusing on key KPIs.</a:t>
            </a:r>
            <a:r>
              <a:rPr lang="en-GB" b="1" i="1" dirty="0"/>
              <a:t> </a:t>
            </a:r>
          </a:p>
          <a:p>
            <a:pPr marL="285750" indent="-285750">
              <a:buFont typeface="Arial" panose="020B0604020202020204" pitchFamily="34" charset="0"/>
              <a:buChar char="•"/>
            </a:pPr>
            <a:r>
              <a:rPr lang="en-US" b="1" i="1" dirty="0"/>
              <a:t>Calculated overall scores to identify high performers and areas for improvement.</a:t>
            </a:r>
            <a:r>
              <a:rPr lang="en-GB" b="1" i="1" dirty="0"/>
              <a:t> </a:t>
            </a:r>
          </a:p>
          <a:p>
            <a:pPr marL="285750" indent="-285750">
              <a:buFont typeface="Arial" panose="020B0604020202020204" pitchFamily="34" charset="0"/>
              <a:buChar char="•"/>
            </a:pPr>
            <a:r>
              <a:rPr lang="en-US" b="1" i="1" dirty="0"/>
              <a:t>Used dashboards to visualize trends and insights.</a:t>
            </a:r>
            <a:r>
              <a:rPr lang="en-GB" b="1" i="1" dirty="0"/>
              <a:t> </a:t>
            </a:r>
          </a:p>
          <a:p>
            <a:endParaRPr lang="en-GB" sz="2400" b="1" dirty="0"/>
          </a:p>
          <a:p>
            <a:r>
              <a:rPr lang="en-GB" sz="2400" b="1" dirty="0"/>
              <a:t>2.    </a:t>
            </a:r>
            <a:r>
              <a:rPr lang="en-US" sz="2400" b="1" dirty="0"/>
              <a:t>Key Metrics Analyzed </a:t>
            </a:r>
            <a:endParaRPr lang="en-GB" sz="2400" b="1" dirty="0"/>
          </a:p>
          <a:p>
            <a:endParaRPr lang="en-GB" dirty="0"/>
          </a:p>
          <a:p>
            <a:pPr marL="285750" indent="-285750">
              <a:buFont typeface="Arial" panose="020B0604020202020204" pitchFamily="34" charset="0"/>
              <a:buChar char="•"/>
            </a:pPr>
            <a:r>
              <a:rPr lang="en-US" b="1" i="1" dirty="0"/>
              <a:t>Average performance scores showed overall employee effectiveness.</a:t>
            </a:r>
            <a:endParaRPr lang="en-GB" b="1" i="1" dirty="0"/>
          </a:p>
          <a:p>
            <a:pPr marL="285750" indent="-285750">
              <a:buFont typeface="Arial" panose="020B0604020202020204" pitchFamily="34" charset="0"/>
              <a:buChar char="•"/>
            </a:pPr>
            <a:r>
              <a:rPr lang="en-US" b="1" i="1" dirty="0"/>
              <a:t> Identified top performers and metrics needing attention.</a:t>
            </a:r>
            <a:endParaRPr lang="en-GB" b="1" i="1" dirty="0"/>
          </a:p>
          <a:p>
            <a:pPr marL="285750" indent="-285750">
              <a:buFont typeface="Arial" panose="020B0604020202020204" pitchFamily="34" charset="0"/>
              <a:buChar char="•"/>
            </a:pPr>
            <a:r>
              <a:rPr lang="en-US" b="1" i="1" dirty="0"/>
              <a:t> Integrated qualitative feedback for context.</a:t>
            </a:r>
            <a:endParaRPr lang="" b="1" i="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7DD526-EC94-B073-EFBA-77F4C6590BD2}"/>
              </a:ext>
            </a:extLst>
          </p:cNvPr>
          <p:cNvSpPr txBox="1"/>
          <p:nvPr/>
        </p:nvSpPr>
        <p:spPr>
          <a:xfrm>
            <a:off x="1792941" y="2282308"/>
            <a:ext cx="7367868" cy="3416320"/>
          </a:xfrm>
          <a:prstGeom prst="rect">
            <a:avLst/>
          </a:prstGeom>
          <a:noFill/>
        </p:spPr>
        <p:txBody>
          <a:bodyPr wrap="square">
            <a:spAutoFit/>
          </a:bodyPr>
          <a:lstStyle/>
          <a:p>
            <a:r>
              <a:rPr lang="en-US" sz="2400" b="1" i="1" dirty="0"/>
              <a:t>The employee performance scorecard in Excel proved to be an effective tool for assessing and enhancing employee performance. By integrating quantitative metrics with qualitative insights, it not only clarified performance expectations but also fostered a culture of continuous improvement. Future iterations should focus on refining data collection processes and enhancing user engagement to further optimize the performance management system.</a:t>
            </a:r>
            <a:endParaRPr lang="" sz="2400" b="1" i="1"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GB" sz="4400" b="1" dirty="0">
                <a:solidFill>
                  <a:srgbClr val="0F0F0F"/>
                </a:solidFill>
                <a:latin typeface="Times New Roman" panose="02020603050405020304" pitchFamily="18" charset="0"/>
                <a:cs typeface="Times New Roman" panose="02020603050405020304" pitchFamily="18" charset="0"/>
              </a:rPr>
              <a:t>Creating an Employment Performance Scorecard in Excel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02059" y="3429000"/>
            <a:ext cx="2632094" cy="27622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03068ED2-D665-2C31-FEB8-93C924348C36}"/>
              </a:ext>
            </a:extLst>
          </p:cNvPr>
          <p:cNvSpPr txBox="1"/>
          <p:nvPr/>
        </p:nvSpPr>
        <p:spPr>
          <a:xfrm>
            <a:off x="557847" y="2967637"/>
            <a:ext cx="8976678" cy="923330"/>
          </a:xfrm>
          <a:prstGeom prst="rect">
            <a:avLst/>
          </a:prstGeom>
          <a:noFill/>
        </p:spPr>
        <p:txBody>
          <a:bodyPr wrap="square">
            <a:spAutoFit/>
          </a:bodyPr>
          <a:lstStyle/>
          <a:p>
            <a:r>
              <a:rPr lang="en-US" b="1" i="1" dirty="0"/>
              <a:t>The organization seeks to improve its performance appraisal process by providing a structured method to assess individual employee contributions. The current evaluation lacks clarity and consistency, resulting in subjective judgments and limited actionable insights.</a:t>
            </a:r>
            <a:endParaRPr lang="" b="1"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B17D6D2-10CE-4005-30CC-CE64B89805BD}"/>
              </a:ext>
            </a:extLst>
          </p:cNvPr>
          <p:cNvSpPr txBox="1"/>
          <p:nvPr/>
        </p:nvSpPr>
        <p:spPr>
          <a:xfrm>
            <a:off x="1251324" y="3277123"/>
            <a:ext cx="7097058" cy="1200329"/>
          </a:xfrm>
          <a:prstGeom prst="rect">
            <a:avLst/>
          </a:prstGeom>
          <a:noFill/>
        </p:spPr>
        <p:txBody>
          <a:bodyPr wrap="square">
            <a:spAutoFit/>
          </a:bodyPr>
          <a:lstStyle/>
          <a:p>
            <a:r>
              <a:rPr lang="en-US" b="1" i="1" dirty="0"/>
              <a:t>To create an Excel-based Employment Performance Scorecard that systematically evaluates and tracks employee performance, enhancing the effectiveness of the performance appraisal process within the organization.</a:t>
            </a:r>
            <a:endParaRPr lang="" b="1"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447FB6D2-4695-BC26-2EB8-F6BD1064B71A}"/>
              </a:ext>
            </a:extLst>
          </p:cNvPr>
          <p:cNvSpPr txBox="1"/>
          <p:nvPr/>
        </p:nvSpPr>
        <p:spPr>
          <a:xfrm>
            <a:off x="1008530" y="2110441"/>
            <a:ext cx="8152280" cy="2308324"/>
          </a:xfrm>
          <a:prstGeom prst="rect">
            <a:avLst/>
          </a:prstGeom>
          <a:noFill/>
        </p:spPr>
        <p:txBody>
          <a:bodyPr wrap="square">
            <a:spAutoFit/>
          </a:bodyPr>
          <a:lstStyle/>
          <a:p>
            <a:pPr marL="342900" indent="-342900">
              <a:buFont typeface="+mj-lt"/>
              <a:buAutoNum type="arabicPeriod"/>
            </a:pPr>
            <a:r>
              <a:rPr lang="en-GB" b="1" i="1" dirty="0"/>
              <a:t>Hr manager </a:t>
            </a:r>
          </a:p>
          <a:p>
            <a:pPr marL="342900" indent="-342900">
              <a:buFont typeface="+mj-lt"/>
              <a:buAutoNum type="arabicPeriod"/>
            </a:pPr>
            <a:r>
              <a:rPr lang="en-GB" b="1" i="1" dirty="0"/>
              <a:t>Department managers</a:t>
            </a:r>
          </a:p>
          <a:p>
            <a:pPr marL="342900" indent="-342900">
              <a:buFont typeface="+mj-lt"/>
              <a:buAutoNum type="arabicPeriod"/>
            </a:pPr>
            <a:r>
              <a:rPr lang="en-GB" b="1" i="1" dirty="0"/>
              <a:t>Employees</a:t>
            </a:r>
          </a:p>
          <a:p>
            <a:pPr marL="342900" indent="-342900">
              <a:buFont typeface="+mj-lt"/>
              <a:buAutoNum type="arabicPeriod"/>
            </a:pPr>
            <a:r>
              <a:rPr lang="en-GB" b="1" i="1" dirty="0"/>
              <a:t>Senior leadership </a:t>
            </a:r>
          </a:p>
          <a:p>
            <a:pPr marL="342900" indent="-342900">
              <a:buFont typeface="+mj-lt"/>
              <a:buAutoNum type="arabicPeriod"/>
            </a:pPr>
            <a:r>
              <a:rPr lang="en-GB" b="1" i="1" dirty="0"/>
              <a:t>Training and development terms </a:t>
            </a:r>
          </a:p>
          <a:p>
            <a:pPr marL="342900" indent="-342900">
              <a:buFont typeface="+mj-lt"/>
              <a:buAutoNum type="arabicPeriod"/>
            </a:pPr>
            <a:r>
              <a:rPr lang="en-GB" b="1" i="1" dirty="0"/>
              <a:t>Performance review committees</a:t>
            </a:r>
          </a:p>
          <a:p>
            <a:pPr marL="342900" indent="-342900">
              <a:buFont typeface="+mj-lt"/>
              <a:buAutoNum type="arabicPeriod"/>
            </a:pPr>
            <a:endParaRPr lang="en-GB" b="1" i="1" dirty="0"/>
          </a:p>
          <a:p>
            <a:pPr marL="342900" indent="-342900">
              <a:buFont typeface="+mj-lt"/>
              <a:buAutoNum type="arabicPeriod"/>
            </a:pPr>
            <a:endParaRPr la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53D3525-EDAE-E28E-3100-06D70A536B6D}"/>
              </a:ext>
            </a:extLst>
          </p:cNvPr>
          <p:cNvSpPr txBox="1"/>
          <p:nvPr/>
        </p:nvSpPr>
        <p:spPr>
          <a:xfrm>
            <a:off x="3053602" y="2697806"/>
            <a:ext cx="8299815" cy="1200329"/>
          </a:xfrm>
          <a:prstGeom prst="rect">
            <a:avLst/>
          </a:prstGeom>
          <a:noFill/>
        </p:spPr>
        <p:txBody>
          <a:bodyPr wrap="square">
            <a:spAutoFit/>
          </a:bodyPr>
          <a:lstStyle/>
          <a:p>
            <a:r>
              <a:rPr lang="en-US" b="1" i="1" dirty="0"/>
              <a:t>We propose developing an Employment Performance Scorecard using Excel to systematically evaluate employee performance across key metrics. This scorecard will serve as a comprehensive tool for tracking, analyzing, and enhancing individual and team performance.</a:t>
            </a:r>
            <a:endParaRPr lang="" b="1"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A4DBDC4-9B9C-5910-72C1-D7A821EBA2C9}"/>
              </a:ext>
            </a:extLst>
          </p:cNvPr>
          <p:cNvSpPr txBox="1"/>
          <p:nvPr/>
        </p:nvSpPr>
        <p:spPr>
          <a:xfrm>
            <a:off x="1111249" y="2919172"/>
            <a:ext cx="6107206" cy="2862322"/>
          </a:xfrm>
          <a:prstGeom prst="rect">
            <a:avLst/>
          </a:prstGeom>
          <a:noFill/>
        </p:spPr>
        <p:txBody>
          <a:bodyPr wrap="square">
            <a:spAutoFit/>
          </a:bodyPr>
          <a:lstStyle/>
          <a:p>
            <a:r>
              <a:rPr lang="en-US" sz="2400" b="1" dirty="0"/>
              <a:t>Data Collection</a:t>
            </a:r>
            <a:endParaRPr lang="en-GB" sz="2400" b="1" dirty="0"/>
          </a:p>
          <a:p>
            <a:endParaRPr lang="en-GB" sz="2400" b="1" dirty="0"/>
          </a:p>
          <a:p>
            <a:r>
              <a:rPr lang="en-US" sz="2000" b="1" i="1" dirty="0"/>
              <a:t>Source: </a:t>
            </a:r>
            <a:r>
              <a:rPr lang="en-US" b="1" i="1" dirty="0"/>
              <a:t>HR systems and manager input</a:t>
            </a:r>
            <a:r>
              <a:rPr lang="en-GB" b="1" i="1" dirty="0"/>
              <a:t>.</a:t>
            </a:r>
          </a:p>
          <a:p>
            <a:r>
              <a:rPr lang="en-US" sz="2000" b="1" i="1" dirty="0"/>
              <a:t>Frequency:</a:t>
            </a:r>
            <a:r>
              <a:rPr lang="en-US" dirty="0"/>
              <a:t> </a:t>
            </a:r>
            <a:r>
              <a:rPr lang="en-US" b="1" i="1" dirty="0"/>
              <a:t>Updated quarterly or biannually.</a:t>
            </a:r>
            <a:endParaRPr lang="en-GB" b="1" i="1" dirty="0"/>
          </a:p>
          <a:p>
            <a:endParaRPr lang="en-GB" dirty="0"/>
          </a:p>
          <a:p>
            <a:r>
              <a:rPr lang="en-US" sz="2000" b="1" i="1" dirty="0"/>
              <a:t>Data</a:t>
            </a:r>
            <a:r>
              <a:rPr lang="en-GB" sz="2000" b="1" i="1" dirty="0"/>
              <a:t> quality:</a:t>
            </a:r>
          </a:p>
          <a:p>
            <a:endParaRPr lang="en-GB" dirty="0"/>
          </a:p>
          <a:p>
            <a:r>
              <a:rPr lang="en-US" dirty="0"/>
              <a:t> </a:t>
            </a:r>
            <a:r>
              <a:rPr lang="en-GB" b="1" i="1" dirty="0"/>
              <a:t>E</a:t>
            </a:r>
            <a:r>
              <a:rPr lang="en-US" b="1" i="1" dirty="0" err="1"/>
              <a:t>nsure</a:t>
            </a:r>
            <a:r>
              <a:rPr lang="en-US" b="1" i="1" dirty="0"/>
              <a:t> accuracy in entry and implement validation checks to maintain data integrity.</a:t>
            </a:r>
            <a:endParaRPr lang="" b="1" i="1" dirty="0"/>
          </a:p>
        </p:txBody>
      </p:sp>
      <p:sp>
        <p:nvSpPr>
          <p:cNvPr id="10" name="TextBox 9">
            <a:extLst>
              <a:ext uri="{FF2B5EF4-FFF2-40B4-BE49-F238E27FC236}">
                <a16:creationId xmlns:a16="http://schemas.microsoft.com/office/drawing/2014/main" id="{D85FC1BA-1806-A8BA-9D23-2B367AD54EF3}"/>
              </a:ext>
            </a:extLst>
          </p:cNvPr>
          <p:cNvSpPr txBox="1"/>
          <p:nvPr/>
        </p:nvSpPr>
        <p:spPr>
          <a:xfrm>
            <a:off x="1111249" y="1676671"/>
            <a:ext cx="7349191" cy="830997"/>
          </a:xfrm>
          <a:prstGeom prst="rect">
            <a:avLst/>
          </a:prstGeom>
          <a:noFill/>
        </p:spPr>
        <p:txBody>
          <a:bodyPr wrap="square">
            <a:spAutoFit/>
          </a:bodyPr>
          <a:lstStyle/>
          <a:p>
            <a:r>
              <a:rPr lang="en-GB" sz="2400" b="1" dirty="0"/>
              <a:t>A structured dataset to capture key employee performance metrics for evaluation.</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0511905" y="3847352"/>
            <a:ext cx="1530626" cy="2440756"/>
          </a:xfrm>
          <a:prstGeom prst="rect">
            <a:avLst/>
          </a:prstGeom>
        </p:spPr>
      </p:pic>
      <p:sp>
        <p:nvSpPr>
          <p:cNvPr id="7" name="object 7"/>
          <p:cNvSpPr txBox="1">
            <a:spLocks noGrp="1"/>
          </p:cNvSpPr>
          <p:nvPr>
            <p:ph type="title"/>
          </p:nvPr>
        </p:nvSpPr>
        <p:spPr>
          <a:xfrm>
            <a:off x="242793" y="244056"/>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0" y="779471"/>
            <a:ext cx="10346764" cy="6124754"/>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514350" indent="-514350">
              <a:buAutoNum type="arabicPeriod"/>
            </a:pPr>
            <a:r>
              <a:rPr lang="en-GB" sz="2800" b="1" i="1" dirty="0">
                <a:latin typeface="Times New Roman" panose="02020603050405020304" pitchFamily="18" charset="0"/>
                <a:cs typeface="Times New Roman" panose="02020603050405020304" pitchFamily="18" charset="0"/>
              </a:rPr>
              <a:t>Dashboard </a:t>
            </a:r>
            <a:r>
              <a:rPr lang="en-GB" sz="2800" b="1" i="1" dirty="0" err="1">
                <a:latin typeface="Times New Roman" panose="02020603050405020304" pitchFamily="18" charset="0"/>
                <a:cs typeface="Times New Roman" panose="02020603050405020304" pitchFamily="18" charset="0"/>
              </a:rPr>
              <a:t>ViewSummarize</a:t>
            </a:r>
            <a:r>
              <a:rPr lang="en-GB" sz="2800" b="1" i="1" dirty="0">
                <a:latin typeface="Times New Roman" panose="02020603050405020304" pitchFamily="18" charset="0"/>
                <a:cs typeface="Times New Roman" panose="02020603050405020304" pitchFamily="18" charset="0"/>
              </a:rPr>
              <a:t> metrics with engaging graphs and charts.</a:t>
            </a:r>
          </a:p>
          <a:p>
            <a:pPr marL="514350" indent="-514350">
              <a:buAutoNum type="arabicPeriod"/>
            </a:pPr>
            <a:r>
              <a:rPr lang="en-GB" sz="2800" b="1" i="1" dirty="0">
                <a:latin typeface="Times New Roman" panose="02020603050405020304" pitchFamily="18" charset="0"/>
                <a:cs typeface="Times New Roman" panose="02020603050405020304" pitchFamily="18" charset="0"/>
              </a:rPr>
              <a:t> Custom </a:t>
            </a:r>
            <a:r>
              <a:rPr lang="en-GB" sz="2800" b="1" i="1" dirty="0" err="1">
                <a:latin typeface="Times New Roman" panose="02020603050405020304" pitchFamily="18" charset="0"/>
                <a:cs typeface="Times New Roman" panose="02020603050405020304" pitchFamily="18" charset="0"/>
              </a:rPr>
              <a:t>KPIsAllow</a:t>
            </a:r>
            <a:r>
              <a:rPr lang="en-GB" sz="2800" b="1" i="1" dirty="0">
                <a:latin typeface="Times New Roman" panose="02020603050405020304" pitchFamily="18" charset="0"/>
                <a:cs typeface="Times New Roman" panose="02020603050405020304" pitchFamily="18" charset="0"/>
              </a:rPr>
              <a:t> role-specific KPI customization for tailored evaluations.</a:t>
            </a:r>
          </a:p>
          <a:p>
            <a:pPr marL="514350" indent="-514350">
              <a:buAutoNum type="arabicPeriod"/>
            </a:pPr>
            <a:r>
              <a:rPr lang="en-GB" sz="2800" b="1" i="1" dirty="0">
                <a:latin typeface="Times New Roman" panose="02020603050405020304" pitchFamily="18" charset="0"/>
                <a:cs typeface="Times New Roman" panose="02020603050405020304" pitchFamily="18" charset="0"/>
              </a:rPr>
              <a:t> Visual </a:t>
            </a:r>
            <a:r>
              <a:rPr lang="en-GB" sz="2800" b="1" i="1" dirty="0" err="1">
                <a:latin typeface="Times New Roman" panose="02020603050405020304" pitchFamily="18" charset="0"/>
                <a:cs typeface="Times New Roman" panose="02020603050405020304" pitchFamily="18" charset="0"/>
              </a:rPr>
              <a:t>CuesUse</a:t>
            </a:r>
            <a:r>
              <a:rPr lang="en-GB" sz="2800" b="1" i="1" dirty="0">
                <a:latin typeface="Times New Roman" panose="02020603050405020304" pitchFamily="18" charset="0"/>
                <a:cs typeface="Times New Roman" panose="02020603050405020304" pitchFamily="18" charset="0"/>
              </a:rPr>
              <a:t> conditional formatting to highlight performance levels.</a:t>
            </a:r>
          </a:p>
          <a:p>
            <a:pPr marL="514350" indent="-514350">
              <a:buAutoNum type="arabicPeriod"/>
            </a:pPr>
            <a:r>
              <a:rPr lang="en-GB" sz="2800" b="1" i="1" dirty="0">
                <a:latin typeface="Times New Roman" panose="02020603050405020304" pitchFamily="18" charset="0"/>
                <a:cs typeface="Times New Roman" panose="02020603050405020304" pitchFamily="18" charset="0"/>
              </a:rPr>
              <a:t> Interactive </a:t>
            </a:r>
            <a:r>
              <a:rPr lang="en-GB" sz="2800" b="1" i="1" dirty="0" err="1">
                <a:latin typeface="Times New Roman" panose="02020603050405020304" pitchFamily="18" charset="0"/>
                <a:cs typeface="Times New Roman" panose="02020603050405020304" pitchFamily="18" charset="0"/>
              </a:rPr>
              <a:t>ElementsInclude</a:t>
            </a:r>
            <a:r>
              <a:rPr lang="en-GB" sz="2800" b="1" i="1" dirty="0">
                <a:latin typeface="Times New Roman" panose="02020603050405020304" pitchFamily="18" charset="0"/>
                <a:cs typeface="Times New Roman" panose="02020603050405020304" pitchFamily="18" charset="0"/>
              </a:rPr>
              <a:t> drop-down menus for easy data entry.</a:t>
            </a:r>
          </a:p>
          <a:p>
            <a:pPr marL="514350" indent="-514350">
              <a:buAutoNum type="arabicPeriod"/>
            </a:pPr>
            <a:r>
              <a:rPr lang="en-GB" sz="2800" b="1" i="1" dirty="0">
                <a:latin typeface="Times New Roman" panose="02020603050405020304" pitchFamily="18" charset="0"/>
                <a:cs typeface="Times New Roman" panose="02020603050405020304" pitchFamily="18" charset="0"/>
              </a:rPr>
              <a:t>360-Degree </a:t>
            </a:r>
            <a:r>
              <a:rPr lang="en-GB" sz="2800" b="1" i="1" dirty="0" err="1">
                <a:latin typeface="Times New Roman" panose="02020603050405020304" pitchFamily="18" charset="0"/>
                <a:cs typeface="Times New Roman" panose="02020603050405020304" pitchFamily="18" charset="0"/>
              </a:rPr>
              <a:t>FeedbackAdd</a:t>
            </a:r>
            <a:r>
              <a:rPr lang="en-GB" sz="2800" b="1" i="1" dirty="0">
                <a:latin typeface="Times New Roman" panose="02020603050405020304" pitchFamily="18" charset="0"/>
                <a:cs typeface="Times New Roman" panose="02020603050405020304" pitchFamily="18" charset="0"/>
              </a:rPr>
              <a:t> sections for peer and manager comments.</a:t>
            </a:r>
          </a:p>
          <a:p>
            <a:pPr marL="514350" indent="-514350">
              <a:buAutoNum type="arabicPeriod"/>
            </a:pPr>
            <a:r>
              <a:rPr lang="en-GB" sz="2800" b="1" i="1" dirty="0">
                <a:latin typeface="Times New Roman" panose="02020603050405020304" pitchFamily="18" charset="0"/>
                <a:cs typeface="Times New Roman" panose="02020603050405020304" pitchFamily="18" charset="0"/>
              </a:rPr>
              <a:t> SMART </a:t>
            </a:r>
            <a:r>
              <a:rPr lang="en-GB" sz="2800" b="1" i="1" dirty="0" err="1">
                <a:latin typeface="Times New Roman" panose="02020603050405020304" pitchFamily="18" charset="0"/>
                <a:cs typeface="Times New Roman" panose="02020603050405020304" pitchFamily="18" charset="0"/>
              </a:rPr>
              <a:t>GoalsTrack</a:t>
            </a:r>
            <a:r>
              <a:rPr lang="en-GB" sz="2800" b="1" i="1" dirty="0">
                <a:latin typeface="Times New Roman" panose="02020603050405020304" pitchFamily="18" charset="0"/>
                <a:cs typeface="Times New Roman" panose="02020603050405020304" pitchFamily="18" charset="0"/>
              </a:rPr>
              <a:t> progress on specific, measurable goals.</a:t>
            </a:r>
          </a:p>
          <a:p>
            <a:pPr marL="514350" indent="-514350">
              <a:buAutoNum type="arabicPeriod"/>
            </a:pPr>
            <a:r>
              <a:rPr lang="en-GB" sz="2800" b="1" i="1" dirty="0">
                <a:latin typeface="Times New Roman" panose="02020603050405020304" pitchFamily="18" charset="0"/>
                <a:cs typeface="Times New Roman" panose="02020603050405020304" pitchFamily="18" charset="0"/>
              </a:rPr>
              <a:t> Automated </a:t>
            </a:r>
            <a:r>
              <a:rPr lang="en-GB" sz="2800" b="1" i="1" dirty="0" err="1">
                <a:latin typeface="Times New Roman" panose="02020603050405020304" pitchFamily="18" charset="0"/>
                <a:cs typeface="Times New Roman" panose="02020603050405020304" pitchFamily="18" charset="0"/>
              </a:rPr>
              <a:t>ScoresImplement</a:t>
            </a:r>
            <a:r>
              <a:rPr lang="en-GB" sz="2800" b="1" i="1" dirty="0">
                <a:latin typeface="Times New Roman" panose="02020603050405020304" pitchFamily="18" charset="0"/>
                <a:cs typeface="Times New Roman" panose="02020603050405020304" pitchFamily="18" charset="0"/>
              </a:rPr>
              <a:t> formulas for quick calculations of overall performance.</a:t>
            </a:r>
            <a:endParaRPr lang="en-IN" sz="2800" b="1" i="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bb8018974@gmail.com</cp:lastModifiedBy>
  <cp:revision>16</cp:revision>
  <dcterms:created xsi:type="dcterms:W3CDTF">2024-03-29T15:07:22Z</dcterms:created>
  <dcterms:modified xsi:type="dcterms:W3CDTF">2024-09-27T12:31:27Z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