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333" r:id="rId2"/>
    <p:sldId id="660" r:id="rId3"/>
    <p:sldId id="691" r:id="rId4"/>
    <p:sldId id="693" r:id="rId5"/>
    <p:sldId id="692" r:id="rId6"/>
    <p:sldId id="694" r:id="rId7"/>
    <p:sldId id="695" r:id="rId8"/>
    <p:sldId id="696" r:id="rId9"/>
    <p:sldId id="69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1F2C412-2A8B-9048-B81D-9B96F7DE033B}">
          <p14:sldIdLst>
            <p14:sldId id="333"/>
            <p14:sldId id="660"/>
            <p14:sldId id="691"/>
            <p14:sldId id="693"/>
            <p14:sldId id="692"/>
            <p14:sldId id="694"/>
            <p14:sldId id="695"/>
            <p14:sldId id="696"/>
            <p14:sldId id="6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C59"/>
    <a:srgbClr val="FD5A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FAF329-8085-422D-BD2E-BA4C5516D164}" v="192" dt="2024-01-28T17:08:44.3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94" autoAdjust="0"/>
    <p:restoredTop sz="94061" autoAdjust="0"/>
  </p:normalViewPr>
  <p:slideViewPr>
    <p:cSldViewPr snapToGrid="0">
      <p:cViewPr varScale="1">
        <p:scale>
          <a:sx n="110" d="100"/>
          <a:sy n="110" d="100"/>
        </p:scale>
        <p:origin x="78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5271E-2E4F-A54A-866A-A1976F2439F4}" type="datetimeFigureOut">
              <a:rPr lang="en-US" smtClean="0"/>
              <a:t>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32D4D-D0CF-3940-B871-1D6FF0C17930}" type="slidenum">
              <a:rPr lang="en-US" smtClean="0"/>
              <a:t>‹#›</a:t>
            </a:fld>
            <a:endParaRPr lang="en-US"/>
          </a:p>
        </p:txBody>
      </p:sp>
    </p:spTree>
    <p:extLst>
      <p:ext uri="{BB962C8B-B14F-4D97-AF65-F5344CB8AC3E}">
        <p14:creationId xmlns:p14="http://schemas.microsoft.com/office/powerpoint/2010/main" val="1273202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2D4D-D0CF-3940-B871-1D6FF0C17930}" type="slidenum">
              <a:rPr lang="en-US" smtClean="0"/>
              <a:t>1</a:t>
            </a:fld>
            <a:endParaRPr lang="en-US"/>
          </a:p>
        </p:txBody>
      </p:sp>
    </p:spTree>
    <p:extLst>
      <p:ext uri="{BB962C8B-B14F-4D97-AF65-F5344CB8AC3E}">
        <p14:creationId xmlns:p14="http://schemas.microsoft.com/office/powerpoint/2010/main" val="2765743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B9D85334-650A-4DCC-8878-768E494DF62F}" type="datetime1">
              <a:rPr lang="en-US" smtClean="0">
                <a:solidFill>
                  <a:prstClr val="black">
                    <a:tint val="75000"/>
                  </a:prstClr>
                </a:solidFill>
              </a:rPr>
              <a:pPr>
                <a:defRPr/>
              </a:pPr>
              <a:t>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3839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D6BF820-52C3-4A45-B01B-C780ADDC83A6}" type="datetime1">
              <a:rPr lang="en-US" smtClean="0">
                <a:solidFill>
                  <a:prstClr val="black">
                    <a:tint val="75000"/>
                  </a:prstClr>
                </a:solidFill>
              </a:rPr>
              <a:pPr>
                <a:defRPr/>
              </a:pPr>
              <a:t>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00527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46C1C46-A1BA-4573-B605-C062EED53F8A}" type="datetime1">
              <a:rPr lang="en-US" smtClean="0">
                <a:solidFill>
                  <a:prstClr val="black">
                    <a:tint val="75000"/>
                  </a:prstClr>
                </a:solidFill>
              </a:rPr>
              <a:pPr>
                <a:defRPr/>
              </a:pPr>
              <a:t>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8367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F04A56B-B99B-43B8-9DE0-40BC64CEDEE1}" type="datetime1">
              <a:rPr lang="en-US" smtClean="0">
                <a:solidFill>
                  <a:prstClr val="black">
                    <a:tint val="75000"/>
                  </a:prstClr>
                </a:solidFill>
              </a:rPr>
              <a:pPr>
                <a:defRPr/>
              </a:pPr>
              <a:t>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50D96950-646D-4C61-ACE5-9A561975C43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98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C4673FC-9E5E-4A0E-8A35-092C72E712D2}" type="datetime1">
              <a:rPr lang="en-US" smtClean="0">
                <a:solidFill>
                  <a:prstClr val="black">
                    <a:tint val="75000"/>
                  </a:prstClr>
                </a:solidFill>
              </a:rPr>
              <a:pPr>
                <a:defRPr/>
              </a:pPr>
              <a:t>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0626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F8A6AF85-4188-4CD0-866E-283DCD2C680F}" type="datetime1">
              <a:rPr lang="en-US" smtClean="0">
                <a:solidFill>
                  <a:prstClr val="black">
                    <a:tint val="75000"/>
                  </a:prstClr>
                </a:solidFill>
              </a:rPr>
              <a:pPr>
                <a:defRPr/>
              </a:pPr>
              <a:t>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0798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44BFD6A7-50DA-4A1D-B074-B3AFF4774402}" type="datetime1">
              <a:rPr lang="en-US" smtClean="0">
                <a:solidFill>
                  <a:prstClr val="black">
                    <a:tint val="75000"/>
                  </a:prstClr>
                </a:solidFill>
              </a:rPr>
              <a:pPr>
                <a:defRPr/>
              </a:pPr>
              <a:t>2/7/2024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3088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CCCF301-F548-4817-93BC-84033E4A2344}" type="datetime1">
              <a:rPr lang="en-US" smtClean="0">
                <a:solidFill>
                  <a:prstClr val="black">
                    <a:tint val="75000"/>
                  </a:prstClr>
                </a:solidFill>
              </a:rPr>
              <a:pPr>
                <a:defRPr/>
              </a:pPr>
              <a:t>2/7/2024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1150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D48F2063-4082-4C93-9879-68C454E853E9}" type="datetime1">
              <a:rPr lang="en-US" smtClean="0">
                <a:solidFill>
                  <a:prstClr val="black">
                    <a:tint val="75000"/>
                  </a:prstClr>
                </a:solidFill>
              </a:rPr>
              <a:pPr>
                <a:defRPr/>
              </a:pPr>
              <a:t>2/7/2024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2960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FAB0778-A83C-44C2-8FFA-09697FE349FD}" type="datetime1">
              <a:rPr lang="en-US" smtClean="0">
                <a:solidFill>
                  <a:prstClr val="black">
                    <a:tint val="75000"/>
                  </a:prstClr>
                </a:solidFill>
              </a:rPr>
              <a:pPr>
                <a:defRPr/>
              </a:pPr>
              <a:t>2/7/2024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93464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6816674-F2A3-47FB-977D-016AA25D4473}" type="datetime1">
              <a:rPr lang="en-US" smtClean="0">
                <a:solidFill>
                  <a:prstClr val="black">
                    <a:tint val="75000"/>
                  </a:prstClr>
                </a:solidFill>
              </a:rPr>
              <a:pPr>
                <a:defRPr/>
              </a:pPr>
              <a:t>2/7/2024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2549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0EFAD7F-99A1-4A75-B1E3-8576D067546A}" type="datetime1">
              <a:rPr lang="en-US" smtClean="0">
                <a:solidFill>
                  <a:prstClr val="black">
                    <a:tint val="75000"/>
                  </a:prstClr>
                </a:solidFill>
              </a:rPr>
              <a:pPr>
                <a:defRPr/>
              </a:pPr>
              <a:t>2/7/2024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8465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CF8CE4C-A270-4B85-B7AB-13EB9F9B6962}" type="datetime1">
              <a:rPr lang="en-US" smtClean="0">
                <a:solidFill>
                  <a:prstClr val="black">
                    <a:tint val="75000"/>
                  </a:prstClr>
                </a:solidFill>
              </a:rPr>
              <a:pPr>
                <a:defRPr/>
              </a:pPr>
              <a:t>2/7/2024</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rgbClr val="FFFF00"/>
                </a:solidFill>
              </a:defRPr>
            </a:lvl1pPr>
          </a:lstStyle>
          <a:p>
            <a:pPr>
              <a:defRPr/>
            </a:pPr>
            <a:fld id="{B9AC4270-FE70-48E2-AE33-07357F6537CD}" type="slidenum">
              <a:rPr lang="en-US" smtClean="0"/>
              <a:pPr>
                <a:defRPr/>
              </a:pPr>
              <a:t>‹#›</a:t>
            </a:fld>
            <a:endParaRPr lang="en-US" dirty="0"/>
          </a:p>
        </p:txBody>
      </p:sp>
    </p:spTree>
    <p:extLst>
      <p:ext uri="{BB962C8B-B14F-4D97-AF65-F5344CB8AC3E}">
        <p14:creationId xmlns:p14="http://schemas.microsoft.com/office/powerpoint/2010/main" val="1857435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0492"/>
            <a:ext cx="10363200" cy="1470025"/>
          </a:xfrm>
        </p:spPr>
        <p:txBody>
          <a:bodyPr>
            <a:normAutofit fontScale="90000"/>
          </a:bodyPr>
          <a:lstStyle/>
          <a:p>
            <a:r>
              <a:rPr lang="en-US" u="sng" dirty="0"/>
              <a:t>CPSC 323: Compilers and Languages</a:t>
            </a:r>
            <a:br>
              <a:rPr lang="en-US" u="sng" dirty="0"/>
            </a:br>
            <a:br>
              <a:rPr lang="en-US" u="sng" dirty="0"/>
            </a:br>
            <a:r>
              <a:rPr lang="en-US" dirty="0"/>
              <a:t>Epsilon - NFA</a:t>
            </a:r>
          </a:p>
        </p:txBody>
      </p:sp>
      <p:sp>
        <p:nvSpPr>
          <p:cNvPr id="3" name="Subtitle 2"/>
          <p:cNvSpPr>
            <a:spLocks noGrp="1"/>
          </p:cNvSpPr>
          <p:nvPr>
            <p:ph type="subTitle" idx="1"/>
          </p:nvPr>
        </p:nvSpPr>
        <p:spPr>
          <a:xfrm>
            <a:off x="1828800" y="3222833"/>
            <a:ext cx="8534400" cy="1752600"/>
          </a:xfrm>
        </p:spPr>
        <p:txBody>
          <a:bodyPr>
            <a:normAutofit/>
          </a:bodyPr>
          <a:lstStyle/>
          <a:p>
            <a:r>
              <a:rPr lang="en-US" sz="2400" dirty="0">
                <a:solidFill>
                  <a:schemeClr val="tx1"/>
                </a:solidFill>
              </a:rPr>
              <a:t>Mr. Kavil Jain</a:t>
            </a:r>
          </a:p>
          <a:p>
            <a:r>
              <a:rPr lang="en-US" sz="2400" dirty="0">
                <a:solidFill>
                  <a:schemeClr val="tx1"/>
                </a:solidFill>
              </a:rPr>
              <a:t>Teaching Associate </a:t>
            </a:r>
          </a:p>
          <a:p>
            <a:r>
              <a:rPr lang="en-US" sz="2400" dirty="0">
                <a:solidFill>
                  <a:schemeClr val="tx1"/>
                </a:solidFill>
              </a:rPr>
              <a:t>Mail: kjain@fullerton.edu</a:t>
            </a:r>
          </a:p>
        </p:txBody>
      </p:sp>
      <p:sp>
        <p:nvSpPr>
          <p:cNvPr id="4" name="Slide Number Placeholder 3"/>
          <p:cNvSpPr>
            <a:spLocks noGrp="1"/>
          </p:cNvSpPr>
          <p:nvPr>
            <p:ph type="sldNum" sz="quarter" idx="12"/>
          </p:nvPr>
        </p:nvSpPr>
        <p:spPr/>
        <p:txBody>
          <a:bodyPr/>
          <a:lstStyle/>
          <a:p>
            <a:pPr fontAlgn="base">
              <a:spcBef>
                <a:spcPct val="0"/>
              </a:spcBef>
              <a:spcAft>
                <a:spcPct val="0"/>
              </a:spcAft>
            </a:pPr>
            <a:fld id="{AD9F33D8-5447-47F5-B4F9-489CB73D74D3}" type="slidenum">
              <a:rPr lang="en-US">
                <a:latin typeface="Times New Roman" panose="02020603050405020304" pitchFamily="18" charset="0"/>
                <a:cs typeface="Arial" panose="020B0604020202020204" pitchFamily="34" charset="0"/>
              </a:rPr>
              <a:pPr fontAlgn="base">
                <a:spcBef>
                  <a:spcPct val="0"/>
                </a:spcBef>
                <a:spcAft>
                  <a:spcPct val="0"/>
                </a:spcAft>
              </a:pPr>
              <a:t>1</a:t>
            </a:fld>
            <a:endParaRPr lang="en-US">
              <a:latin typeface="Times New Roman" panose="02020603050405020304" pitchFamily="18" charset="0"/>
              <a:cs typeface="Arial" panose="020B0604020202020204" pitchFamily="34" charset="0"/>
            </a:endParaRPr>
          </a:p>
        </p:txBody>
      </p:sp>
      <p:sp>
        <p:nvSpPr>
          <p:cNvPr id="5" name="TextBox 4">
            <a:extLst>
              <a:ext uri="{FF2B5EF4-FFF2-40B4-BE49-F238E27FC236}">
                <a16:creationId xmlns:a16="http://schemas.microsoft.com/office/drawing/2014/main" id="{DCACF7EB-BB6A-1A3D-D39B-A9B6838DC6B2}"/>
              </a:ext>
            </a:extLst>
          </p:cNvPr>
          <p:cNvSpPr txBox="1"/>
          <p:nvPr/>
        </p:nvSpPr>
        <p:spPr>
          <a:xfrm>
            <a:off x="0" y="5894686"/>
            <a:ext cx="6087692" cy="461665"/>
          </a:xfrm>
          <a:prstGeom prst="rect">
            <a:avLst/>
          </a:prstGeom>
          <a:noFill/>
        </p:spPr>
        <p:txBody>
          <a:bodyPr wrap="none" rtlCol="0">
            <a:spAutoFit/>
          </a:bodyPr>
          <a:lstStyle/>
          <a:p>
            <a:r>
              <a:rPr lang="en-US" sz="2400" dirty="0"/>
              <a:t>Reference : Prof Doina Bein &amp; Prof James Choi</a:t>
            </a:r>
          </a:p>
        </p:txBody>
      </p:sp>
    </p:spTree>
    <p:extLst>
      <p:ext uri="{BB962C8B-B14F-4D97-AF65-F5344CB8AC3E}">
        <p14:creationId xmlns:p14="http://schemas.microsoft.com/office/powerpoint/2010/main" val="177117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2AFC-4F3C-5BB8-95EB-1E53E06A6762}"/>
              </a:ext>
            </a:extLst>
          </p:cNvPr>
          <p:cNvSpPr>
            <a:spLocks noGrp="1"/>
          </p:cNvSpPr>
          <p:nvPr>
            <p:ph type="title"/>
          </p:nvPr>
        </p:nvSpPr>
        <p:spPr/>
        <p:txBody>
          <a:bodyPr/>
          <a:lstStyle/>
          <a:p>
            <a:r>
              <a:rPr lang="en-US" dirty="0"/>
              <a:t>Epsilon(</a:t>
            </a:r>
            <a:r>
              <a:rPr lang="el-GR" dirty="0">
                <a:ea typeface="Cambria Math" panose="02040503050406030204" pitchFamily="18" charset="0"/>
              </a:rPr>
              <a:t>ε</a:t>
            </a:r>
            <a:r>
              <a:rPr lang="en-US" dirty="0"/>
              <a:t>)- NFA</a:t>
            </a:r>
          </a:p>
        </p:txBody>
      </p:sp>
      <p:sp>
        <p:nvSpPr>
          <p:cNvPr id="4" name="Slide Number Placeholder 3">
            <a:extLst>
              <a:ext uri="{FF2B5EF4-FFF2-40B4-BE49-F238E27FC236}">
                <a16:creationId xmlns:a16="http://schemas.microsoft.com/office/drawing/2014/main" id="{19DD999C-5035-5CBB-32AE-8BA46BA05F8C}"/>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2</a:t>
            </a:fld>
            <a:endParaRPr lang="en-US">
              <a:solidFill>
                <a:prstClr val="black">
                  <a:tint val="75000"/>
                </a:prstClr>
              </a:solidFill>
            </a:endParaRP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6399DEC7-6902-8ED0-97E5-63F84AD17BCF}"/>
                  </a:ext>
                </a:extLst>
              </p:cNvPr>
              <p:cNvSpPr>
                <a:spLocks noGrp="1"/>
              </p:cNvSpPr>
              <p:nvPr>
                <p:ph idx="1"/>
              </p:nvPr>
            </p:nvSpPr>
            <p:spPr/>
            <p:txBody>
              <a:bodyPr>
                <a:normAutofit/>
              </a:bodyPr>
              <a:lstStyle/>
              <a:p>
                <a:pPr>
                  <a:buFont typeface="Arial" panose="020B0604020202020204" pitchFamily="34" charset="0"/>
                  <a:buChar char="•"/>
                </a:pPr>
                <a:r>
                  <a:rPr lang="en-US" sz="2400" b="0" i="0" dirty="0">
                    <a:effectLst/>
                  </a:rPr>
                  <a:t>Epsilon represent empty input symbol or null input.</a:t>
                </a:r>
              </a:p>
              <a:p>
                <a:pPr>
                  <a:buFont typeface="Arial" panose="020B0604020202020204" pitchFamily="34" charset="0"/>
                  <a:buChar char="•"/>
                </a:pPr>
                <a:r>
                  <a:rPr lang="en-US" sz="2400" b="0" i="0" dirty="0">
                    <a:effectLst/>
                  </a:rPr>
                  <a:t>5 Tuples in </a:t>
                </a:r>
                <a:r>
                  <a:rPr lang="el-GR" sz="2400" b="0" i="0" dirty="0">
                    <a:effectLst/>
                  </a:rPr>
                  <a:t>ε</a:t>
                </a:r>
                <a:r>
                  <a:rPr lang="en-US" sz="2400" dirty="0"/>
                  <a:t>-NFA:</a:t>
                </a:r>
              </a:p>
              <a:p>
                <a:pPr marL="457200" lvl="1" indent="0" algn="ctr">
                  <a:buNone/>
                </a:pPr>
                <a:r>
                  <a:rPr lang="en-US" sz="2000" dirty="0"/>
                  <a:t>{Q,</a:t>
                </a:r>
                <a:r>
                  <a:rPr lang="el-GR" sz="2000" dirty="0"/>
                  <a:t> Σ</a:t>
                </a:r>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0</m:t>
                        </m:r>
                      </m:sub>
                    </m:sSub>
                  </m:oMath>
                </a14:m>
                <a:r>
                  <a:rPr lang="en-US" sz="2000" dirty="0"/>
                  <a:t>, δ, F}</a:t>
                </a:r>
              </a:p>
              <a:p>
                <a:pPr marL="457200" lvl="1" indent="0" algn="ctr">
                  <a:buNone/>
                </a:pPr>
                <a:r>
                  <a:rPr lang="el-GR" sz="2000" dirty="0"/>
                  <a:t>Σ</a:t>
                </a:r>
                <a:r>
                  <a:rPr lang="en-US" sz="2000" dirty="0"/>
                  <a:t>: </a:t>
                </a:r>
                <a:r>
                  <a:rPr lang="el-GR" sz="2000" dirty="0"/>
                  <a:t>Σ</a:t>
                </a:r>
                <a:r>
                  <a:rPr lang="en-US" sz="2000" dirty="0"/>
                  <a:t> </a:t>
                </a:r>
                <a:r>
                  <a:rPr lang="en-US" sz="2000" dirty="0">
                    <a:ea typeface="Cambria Math" panose="02040503050406030204" pitchFamily="18" charset="0"/>
                  </a:rPr>
                  <a:t>∪ {</a:t>
                </a:r>
                <a:r>
                  <a:rPr lang="el-GR" sz="2000" b="0" i="0" dirty="0">
                    <a:effectLst/>
                  </a:rPr>
                  <a:t>ε</a:t>
                </a:r>
                <a:r>
                  <a:rPr lang="en-US" sz="2000" dirty="0">
                    <a:ea typeface="Cambria Math" panose="02040503050406030204" pitchFamily="18" charset="0"/>
                  </a:rPr>
                  <a:t>} -&gt; </a:t>
                </a:r>
                <a14:m>
                  <m:oMath xmlns:m="http://schemas.openxmlformats.org/officeDocument/2006/math">
                    <m:sSup>
                      <m:sSupPr>
                        <m:ctrlPr>
                          <a:rPr lang="en-US" sz="2000" i="1" smtClean="0">
                            <a:latin typeface="Cambria Math" panose="02040503050406030204" pitchFamily="18" charset="0"/>
                          </a:rPr>
                        </m:ctrlPr>
                      </m:sSupPr>
                      <m:e>
                        <m:r>
                          <m:rPr>
                            <m:nor/>
                          </m:rPr>
                          <a:rPr lang="el-GR" sz="2000" dirty="0"/>
                          <m:t>Σ</m:t>
                        </m:r>
                      </m:e>
                      <m:sup>
                        <m:r>
                          <a:rPr lang="en-US" sz="2000" b="0" i="1" smtClean="0">
                            <a:latin typeface="Cambria Math" panose="02040503050406030204" pitchFamily="18" charset="0"/>
                          </a:rPr>
                          <m:t>∗</m:t>
                        </m:r>
                      </m:sup>
                    </m:sSup>
                  </m:oMath>
                </a14:m>
                <a:endParaRPr lang="en-US" sz="2000" dirty="0"/>
              </a:p>
              <a:p>
                <a:pPr marL="457200" lvl="1" indent="0" algn="ctr">
                  <a:buNone/>
                </a:pPr>
                <a:r>
                  <a:rPr lang="en-US" sz="2000" dirty="0"/>
                  <a:t>δ: Q x </a:t>
                </a:r>
                <a14:m>
                  <m:oMath xmlns:m="http://schemas.openxmlformats.org/officeDocument/2006/math">
                    <m:sSup>
                      <m:sSupPr>
                        <m:ctrlPr>
                          <a:rPr lang="en-US" sz="2000" i="1" smtClean="0">
                            <a:latin typeface="Cambria Math" panose="02040503050406030204" pitchFamily="18" charset="0"/>
                          </a:rPr>
                        </m:ctrlPr>
                      </m:sSupPr>
                      <m:e>
                        <m:r>
                          <m:rPr>
                            <m:nor/>
                          </m:rPr>
                          <a:rPr lang="el-GR" sz="2000" dirty="0"/>
                          <m:t>Σ</m:t>
                        </m:r>
                      </m:e>
                      <m:sup>
                        <m:r>
                          <a:rPr lang="en-US" sz="2000" b="0" i="1" smtClean="0">
                            <a:latin typeface="Cambria Math" panose="02040503050406030204" pitchFamily="18" charset="0"/>
                          </a:rPr>
                          <m:t>∗</m:t>
                        </m:r>
                      </m:sup>
                    </m:sSup>
                  </m:oMath>
                </a14:m>
                <a:r>
                  <a:rPr lang="en-US" sz="2000" dirty="0"/>
                  <a:t> </a:t>
                </a:r>
                <a:r>
                  <a:rPr lang="en-US" sz="2000" dirty="0">
                    <a:ea typeface="Cambria Math" panose="02040503050406030204" pitchFamily="18" charset="0"/>
                  </a:rPr>
                  <a:t>∪</a:t>
                </a:r>
                <a:r>
                  <a:rPr lang="en-US" sz="2000" dirty="0">
                    <a:latin typeface="Cambria Math" panose="02040503050406030204" pitchFamily="18" charset="0"/>
                    <a:ea typeface="Cambria Math" panose="02040503050406030204" pitchFamily="18" charset="0"/>
                  </a:rPr>
                  <a:t> </a:t>
                </a:r>
                <a:r>
                  <a:rPr lang="el-GR" sz="2000" b="0" i="0" dirty="0">
                    <a:effectLst/>
                  </a:rPr>
                  <a:t>ε</a:t>
                </a:r>
                <a:r>
                  <a:rPr lang="en-US" sz="2000" b="0" i="0" dirty="0">
                    <a:effectLst/>
                  </a:rPr>
                  <a:t> -&gt; </a:t>
                </a:r>
                <a14:m>
                  <m:oMath xmlns:m="http://schemas.openxmlformats.org/officeDocument/2006/math">
                    <m:sSup>
                      <m:sSupPr>
                        <m:ctrlPr>
                          <a:rPr lang="en-US" sz="2000" b="0" i="1" smtClean="0">
                            <a:effectLst/>
                            <a:latin typeface="Cambria Math" panose="02040503050406030204" pitchFamily="18" charset="0"/>
                          </a:rPr>
                        </m:ctrlPr>
                      </m:sSupPr>
                      <m:e>
                        <m:r>
                          <a:rPr lang="en-US" sz="2000" b="0" i="1" smtClean="0">
                            <a:effectLst/>
                            <a:latin typeface="Cambria Math" panose="02040503050406030204" pitchFamily="18" charset="0"/>
                          </a:rPr>
                          <m:t>2</m:t>
                        </m:r>
                      </m:e>
                      <m:sup>
                        <m:r>
                          <a:rPr lang="en-US" sz="2000" b="0" i="1" smtClean="0">
                            <a:effectLst/>
                            <a:latin typeface="Cambria Math" panose="02040503050406030204" pitchFamily="18" charset="0"/>
                          </a:rPr>
                          <m:t>𝑄</m:t>
                        </m:r>
                      </m:sup>
                    </m:sSup>
                  </m:oMath>
                </a14:m>
                <a:endParaRPr lang="en-US" sz="2000" dirty="0"/>
              </a:p>
              <a:p>
                <a:pPr marL="457200" lvl="1" indent="0">
                  <a:buNone/>
                </a:pPr>
                <a:endParaRPr lang="en-US" sz="2000" b="0" i="0" dirty="0">
                  <a:effectLst/>
                </a:endParaRPr>
              </a:p>
              <a:p>
                <a:pPr>
                  <a:buFont typeface="Arial" panose="020B0604020202020204" pitchFamily="34" charset="0"/>
                  <a:buChar char="•"/>
                </a:pPr>
                <a:r>
                  <a:rPr lang="en-US" sz="2400" b="0" i="0" dirty="0">
                    <a:effectLst/>
                    <a:latin typeface="Söhne"/>
                  </a:rPr>
                  <a:t>Example:</a:t>
                </a:r>
              </a:p>
              <a:p>
                <a:pPr marL="457200" lvl="1" indent="0">
                  <a:buNone/>
                </a:pPr>
                <a:endParaRPr lang="en-US" sz="2000" dirty="0">
                  <a:latin typeface="Söhne"/>
                </a:endParaRPr>
              </a:p>
              <a:p>
                <a:pPr marL="457200" lvl="1" indent="0">
                  <a:buNone/>
                </a:pPr>
                <a:r>
                  <a:rPr lang="en-US" sz="2000" b="0" i="0" dirty="0">
                    <a:effectLst/>
                    <a:latin typeface="Söhne"/>
                  </a:rPr>
                  <a:t>		</a:t>
                </a:r>
              </a:p>
              <a:p>
                <a:endParaRPr lang="en-US" dirty="0"/>
              </a:p>
            </p:txBody>
          </p:sp>
        </mc:Choice>
        <mc:Fallback>
          <p:sp>
            <p:nvSpPr>
              <p:cNvPr id="5" name="Content Placeholder 4">
                <a:extLst>
                  <a:ext uri="{FF2B5EF4-FFF2-40B4-BE49-F238E27FC236}">
                    <a16:creationId xmlns:a16="http://schemas.microsoft.com/office/drawing/2014/main" id="{6399DEC7-6902-8ED0-97E5-63F84AD17BCF}"/>
                  </a:ext>
                </a:extLst>
              </p:cNvPr>
              <p:cNvSpPr>
                <a:spLocks noGrp="1" noRot="1" noChangeAspect="1" noMove="1" noResize="1" noEditPoints="1" noAdjustHandles="1" noChangeArrowheads="1" noChangeShapeType="1" noTextEdit="1"/>
              </p:cNvSpPr>
              <p:nvPr>
                <p:ph idx="1"/>
              </p:nvPr>
            </p:nvSpPr>
            <p:spPr>
              <a:blipFill>
                <a:blip r:embed="rId2"/>
                <a:stretch>
                  <a:fillRect l="-722" t="-107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251C1D8-60E9-5A58-7709-2EBAB498EEEA}"/>
              </a:ext>
            </a:extLst>
          </p:cNvPr>
          <p:cNvPicPr>
            <a:picLocks noChangeAspect="1"/>
          </p:cNvPicPr>
          <p:nvPr/>
        </p:nvPicPr>
        <p:blipFill>
          <a:blip r:embed="rId3"/>
          <a:stretch>
            <a:fillRect/>
          </a:stretch>
        </p:blipFill>
        <p:spPr>
          <a:xfrm>
            <a:off x="2214282" y="4081198"/>
            <a:ext cx="7867138" cy="1785058"/>
          </a:xfrm>
          <a:prstGeom prst="rect">
            <a:avLst/>
          </a:prstGeom>
        </p:spPr>
      </p:pic>
    </p:spTree>
    <p:extLst>
      <p:ext uri="{BB962C8B-B14F-4D97-AF65-F5344CB8AC3E}">
        <p14:creationId xmlns:p14="http://schemas.microsoft.com/office/powerpoint/2010/main" val="168952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87FE6-41F9-A7BC-4114-A597735BBACC}"/>
              </a:ext>
            </a:extLst>
          </p:cNvPr>
          <p:cNvSpPr>
            <a:spLocks noGrp="1"/>
          </p:cNvSpPr>
          <p:nvPr>
            <p:ph type="title"/>
          </p:nvPr>
        </p:nvSpPr>
        <p:spPr/>
        <p:txBody>
          <a:bodyPr/>
          <a:lstStyle/>
          <a:p>
            <a:r>
              <a:rPr lang="en-US" dirty="0"/>
              <a:t>Why Epsilon NFA?</a:t>
            </a:r>
          </a:p>
        </p:txBody>
      </p:sp>
      <p:sp>
        <p:nvSpPr>
          <p:cNvPr id="3" name="Content Placeholder 2">
            <a:extLst>
              <a:ext uri="{FF2B5EF4-FFF2-40B4-BE49-F238E27FC236}">
                <a16:creationId xmlns:a16="http://schemas.microsoft.com/office/drawing/2014/main" id="{2706AC5F-8BD9-DF3C-A6F2-F1CCFC18DAFD}"/>
              </a:ext>
            </a:extLst>
          </p:cNvPr>
          <p:cNvSpPr>
            <a:spLocks noGrp="1"/>
          </p:cNvSpPr>
          <p:nvPr>
            <p:ph idx="1"/>
          </p:nvPr>
        </p:nvSpPr>
        <p:spPr/>
        <p:txBody>
          <a:bodyPr/>
          <a:lstStyle/>
          <a:p>
            <a:pPr lvl="1">
              <a:buFont typeface="Arial" panose="020B0604020202020204" pitchFamily="34" charset="0"/>
              <a:buChar char="•"/>
            </a:pPr>
            <a:r>
              <a:rPr lang="en-US" dirty="0"/>
              <a:t>Purely for convenience.</a:t>
            </a:r>
          </a:p>
          <a:p>
            <a:pPr lvl="1">
              <a:buFont typeface="Arial" panose="020B0604020202020204" pitchFamily="34" charset="0"/>
              <a:buChar char="•"/>
            </a:pPr>
            <a:r>
              <a:rPr lang="en-US" dirty="0"/>
              <a:t>For instance, when converting a regular expression to an NFA, we use the transition to connect the small parts of the automata. But if there is no symbol to be read there, an epsilon transition is a simple way to do this.</a:t>
            </a:r>
          </a:p>
          <a:p>
            <a:pPr lvl="1">
              <a:buFont typeface="Arial" panose="020B0604020202020204" pitchFamily="34" charset="0"/>
              <a:buChar char="•"/>
            </a:pPr>
            <a:r>
              <a:rPr lang="en-US" dirty="0"/>
              <a:t>They are, however, not necessary, it makes the construction of NFA simpler.</a:t>
            </a:r>
          </a:p>
          <a:p>
            <a:pPr lvl="1">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61B7B7C-2648-F5CE-0008-EE638FF24371}"/>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3</a:t>
            </a:fld>
            <a:endParaRPr lang="en-US">
              <a:solidFill>
                <a:prstClr val="black">
                  <a:tint val="75000"/>
                </a:prstClr>
              </a:solidFill>
            </a:endParaRPr>
          </a:p>
        </p:txBody>
      </p:sp>
    </p:spTree>
    <p:extLst>
      <p:ext uri="{BB962C8B-B14F-4D97-AF65-F5344CB8AC3E}">
        <p14:creationId xmlns:p14="http://schemas.microsoft.com/office/powerpoint/2010/main" val="11590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400A8-BD4F-4FA6-8CBB-099FB5A52337}"/>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AF52BE-B5C5-9C55-47C7-7435F51B82CA}"/>
                  </a:ext>
                </a:extLst>
              </p:cNvPr>
              <p:cNvSpPr>
                <a:spLocks noGrp="1"/>
              </p:cNvSpPr>
              <p:nvPr>
                <p:ph idx="1"/>
              </p:nvPr>
            </p:nvSpPr>
            <p:spPr/>
            <p:txBody>
              <a:bodyPr/>
              <a:lstStyle/>
              <a:p>
                <a:r>
                  <a:rPr lang="en-US" dirty="0"/>
                  <a:t>Every state goes to itself on seeing </a:t>
                </a:r>
                <a:r>
                  <a:rPr lang="el-GR" dirty="0">
                    <a:ea typeface="Cambria Math" panose="02040503050406030204" pitchFamily="18" charset="0"/>
                  </a:rPr>
                  <a:t>ε</a:t>
                </a:r>
                <a:r>
                  <a:rPr lang="en-US" dirty="0">
                    <a:ea typeface="Cambria Math" panose="02040503050406030204" pitchFamily="18" charset="0"/>
                  </a:rPr>
                  <a:t> symbol.</a:t>
                </a:r>
              </a:p>
              <a:p>
                <a:r>
                  <a:rPr lang="en-US" dirty="0">
                    <a:ea typeface="Cambria Math" panose="02040503050406030204" pitchFamily="18" charset="0"/>
                  </a:rPr>
                  <a:t>Epsilon Closure (</a:t>
                </a:r>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ea typeface="Cambria Math" panose="02040503050406030204" pitchFamily="18" charset="0"/>
                  </a:rPr>
                  <a:t>) – All the states that can be reached from a particular state only by seeing the </a:t>
                </a:r>
                <a:r>
                  <a:rPr lang="el-GR" dirty="0">
                    <a:ea typeface="Cambria Math" panose="02040503050406030204" pitchFamily="18" charset="0"/>
                  </a:rPr>
                  <a:t>ε</a:t>
                </a:r>
                <a:r>
                  <a:rPr lang="en-US" dirty="0">
                    <a:ea typeface="Cambria Math" panose="02040503050406030204" pitchFamily="18" charset="0"/>
                  </a:rPr>
                  <a:t> symbol.			</a:t>
                </a:r>
              </a:p>
              <a:p>
                <a:pPr lvl="2"/>
                <a:endParaRPr lang="en-US" dirty="0">
                  <a:ea typeface="Cambria Math" panose="02040503050406030204" pitchFamily="18" charset="0"/>
                </a:endParaRPr>
              </a:p>
              <a:p>
                <a:pPr marL="914400" lvl="2" indent="0">
                  <a:buNone/>
                </a:pPr>
                <a:r>
                  <a:rPr lang="en-US" dirty="0">
                    <a:ea typeface="Cambria Math" panose="02040503050406030204" pitchFamily="18" charset="0"/>
                  </a:rPr>
                  <a:t>				   	</a:t>
                </a:r>
                <a:r>
                  <a:rPr lang="el-GR" dirty="0">
                    <a:ea typeface="Cambria Math" panose="02040503050406030204" pitchFamily="18" charset="0"/>
                  </a:rPr>
                  <a:t> </a:t>
                </a:r>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ea typeface="Cambria Math" panose="02040503050406030204" pitchFamily="18" charset="0"/>
                  </a:rPr>
                  <a:t> for state A – {A, B, C}</a:t>
                </a:r>
              </a:p>
              <a:p>
                <a:pPr marL="914400" lvl="2" indent="0">
                  <a:buNone/>
                </a:pPr>
                <a:r>
                  <a:rPr lang="en-US" dirty="0">
                    <a:ea typeface="Cambria Math" panose="02040503050406030204" pitchFamily="18" charset="0"/>
                  </a:rPr>
                  <a:t>					 </a:t>
                </a:r>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ea typeface="Cambria Math" panose="02040503050406030204" pitchFamily="18" charset="0"/>
                  </a:rPr>
                  <a:t> for state B – {B, C}</a:t>
                </a:r>
              </a:p>
              <a:p>
                <a:pPr marL="914400" lvl="2" indent="0">
                  <a:buNone/>
                </a:pPr>
                <a:r>
                  <a:rPr lang="en-US" dirty="0">
                    <a:ea typeface="Cambria Math" panose="02040503050406030204" pitchFamily="18" charset="0"/>
                  </a:rPr>
                  <a:t>					 </a:t>
                </a:r>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ea typeface="Cambria Math" panose="02040503050406030204" pitchFamily="18" charset="0"/>
                  </a:rPr>
                  <a:t> for state C – {C}</a:t>
                </a:r>
              </a:p>
            </p:txBody>
          </p:sp>
        </mc:Choice>
        <mc:Fallback>
          <p:sp>
            <p:nvSpPr>
              <p:cNvPr id="3" name="Content Placeholder 2">
                <a:extLst>
                  <a:ext uri="{FF2B5EF4-FFF2-40B4-BE49-F238E27FC236}">
                    <a16:creationId xmlns:a16="http://schemas.microsoft.com/office/drawing/2014/main" id="{3FAF52BE-B5C5-9C55-47C7-7435F51B82CA}"/>
                  </a:ext>
                </a:extLst>
              </p:cNvPr>
              <p:cNvSpPr>
                <a:spLocks noGrp="1" noRot="1" noChangeAspect="1" noMove="1" noResize="1" noEditPoints="1" noAdjustHandles="1" noChangeArrowheads="1" noChangeShapeType="1" noTextEdit="1"/>
              </p:cNvSpPr>
              <p:nvPr>
                <p:ph idx="1"/>
              </p:nvPr>
            </p:nvSpPr>
            <p:spPr>
              <a:blipFill>
                <a:blip r:embed="rId2"/>
                <a:stretch>
                  <a:fillRect l="-1278" t="-1752" r="-61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1A100AC-0D23-F9E5-78D2-A1E15888CD24}"/>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4</a:t>
            </a:fld>
            <a:endParaRPr lang="en-US">
              <a:solidFill>
                <a:prstClr val="black">
                  <a:tint val="75000"/>
                </a:prstClr>
              </a:solidFill>
            </a:endParaRPr>
          </a:p>
        </p:txBody>
      </p:sp>
      <p:pic>
        <p:nvPicPr>
          <p:cNvPr id="6" name="Picture 5">
            <a:extLst>
              <a:ext uri="{FF2B5EF4-FFF2-40B4-BE49-F238E27FC236}">
                <a16:creationId xmlns:a16="http://schemas.microsoft.com/office/drawing/2014/main" id="{9A6F705F-C267-3553-57E6-BB6C9EA720CC}"/>
              </a:ext>
            </a:extLst>
          </p:cNvPr>
          <p:cNvPicPr>
            <a:picLocks noChangeAspect="1"/>
          </p:cNvPicPr>
          <p:nvPr/>
        </p:nvPicPr>
        <p:blipFill>
          <a:blip r:embed="rId3"/>
          <a:stretch>
            <a:fillRect/>
          </a:stretch>
        </p:blipFill>
        <p:spPr>
          <a:xfrm>
            <a:off x="1010831" y="3626572"/>
            <a:ext cx="5085169" cy="1991003"/>
          </a:xfrm>
          <a:prstGeom prst="rect">
            <a:avLst/>
          </a:prstGeom>
        </p:spPr>
      </p:pic>
    </p:spTree>
    <p:extLst>
      <p:ext uri="{BB962C8B-B14F-4D97-AF65-F5344CB8AC3E}">
        <p14:creationId xmlns:p14="http://schemas.microsoft.com/office/powerpoint/2010/main" val="4101429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16FD-7A26-18E9-1C3A-AE6685F83F6D}"/>
              </a:ext>
            </a:extLst>
          </p:cNvPr>
          <p:cNvSpPr>
            <a:spLocks noGrp="1"/>
          </p:cNvSpPr>
          <p:nvPr>
            <p:ph type="title"/>
          </p:nvPr>
        </p:nvSpPr>
        <p:spPr/>
        <p:txBody>
          <a:bodyPr/>
          <a:lstStyle/>
          <a:p>
            <a:r>
              <a:rPr lang="en-US" dirty="0"/>
              <a:t>Convert </a:t>
            </a:r>
            <a:r>
              <a:rPr lang="el-GR" dirty="0">
                <a:ea typeface="Cambria Math" panose="02040503050406030204" pitchFamily="18" charset="0"/>
              </a:rPr>
              <a:t>ε</a:t>
            </a:r>
            <a:r>
              <a:rPr lang="en-US" dirty="0">
                <a:ea typeface="Cambria Math" panose="02040503050406030204" pitchFamily="18" charset="0"/>
              </a:rPr>
              <a:t>-NFA to NFA</a:t>
            </a:r>
            <a:r>
              <a:rPr lang="en-US" dirty="0"/>
              <a:t> </a:t>
            </a:r>
          </a:p>
        </p:txBody>
      </p:sp>
      <p:sp>
        <p:nvSpPr>
          <p:cNvPr id="4" name="Slide Number Placeholder 3">
            <a:extLst>
              <a:ext uri="{FF2B5EF4-FFF2-40B4-BE49-F238E27FC236}">
                <a16:creationId xmlns:a16="http://schemas.microsoft.com/office/drawing/2014/main" id="{20D62293-4569-563B-A9FF-0AC078B4A39C}"/>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5</a:t>
            </a:fld>
            <a:endParaRPr lang="en-US">
              <a:solidFill>
                <a:prstClr val="black">
                  <a:tint val="75000"/>
                </a:prstClr>
              </a:solidFill>
            </a:endParaRPr>
          </a:p>
        </p:txBody>
      </p:sp>
      <p:pic>
        <p:nvPicPr>
          <p:cNvPr id="5" name="Content Placeholder 4">
            <a:extLst>
              <a:ext uri="{FF2B5EF4-FFF2-40B4-BE49-F238E27FC236}">
                <a16:creationId xmlns:a16="http://schemas.microsoft.com/office/drawing/2014/main" id="{C4650758-8303-AA92-09BB-3EA5F5B0BF6D}"/>
              </a:ext>
            </a:extLst>
          </p:cNvPr>
          <p:cNvPicPr>
            <a:picLocks noGrp="1" noChangeAspect="1"/>
          </p:cNvPicPr>
          <p:nvPr>
            <p:ph idx="1"/>
          </p:nvPr>
        </p:nvPicPr>
        <p:blipFill>
          <a:blip r:embed="rId2"/>
          <a:stretch>
            <a:fillRect/>
          </a:stretch>
        </p:blipFill>
        <p:spPr>
          <a:xfrm>
            <a:off x="818606" y="1417638"/>
            <a:ext cx="4086159" cy="1612945"/>
          </a:xfrm>
          <a:prstGeom prst="rect">
            <a:avLst/>
          </a:prstGeom>
        </p:spPr>
      </p:pic>
      <p:sp>
        <p:nvSpPr>
          <p:cNvPr id="7" name="Arrow: Right 6">
            <a:extLst>
              <a:ext uri="{FF2B5EF4-FFF2-40B4-BE49-F238E27FC236}">
                <a16:creationId xmlns:a16="http://schemas.microsoft.com/office/drawing/2014/main" id="{2E482C1D-4090-6B97-E7C3-571B62D1F7AE}"/>
              </a:ext>
            </a:extLst>
          </p:cNvPr>
          <p:cNvSpPr/>
          <p:nvPr/>
        </p:nvSpPr>
        <p:spPr>
          <a:xfrm>
            <a:off x="5329644" y="2151018"/>
            <a:ext cx="731520" cy="2090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24F48A12-ED0A-1378-B9FC-2F8C912B0779}"/>
              </a:ext>
            </a:extLst>
          </p:cNvPr>
          <p:cNvGraphicFramePr>
            <a:graphicFrameLocks noGrp="1"/>
          </p:cNvGraphicFramePr>
          <p:nvPr>
            <p:extLst>
              <p:ext uri="{D42A27DB-BD31-4B8C-83A1-F6EECF244321}">
                <p14:modId xmlns:p14="http://schemas.microsoft.com/office/powerpoint/2010/main" val="1516602958"/>
              </p:ext>
            </p:extLst>
          </p:nvPr>
        </p:nvGraphicFramePr>
        <p:xfrm>
          <a:off x="6609804" y="1417638"/>
          <a:ext cx="4423956" cy="1612945"/>
        </p:xfrm>
        <a:graphic>
          <a:graphicData uri="http://schemas.openxmlformats.org/drawingml/2006/table">
            <a:tbl>
              <a:tblPr firstRow="1" bandRow="1">
                <a:tableStyleId>{5C22544A-7EE6-4342-B048-85BDC9FD1C3A}</a:tableStyleId>
              </a:tblPr>
              <a:tblGrid>
                <a:gridCol w="1105989">
                  <a:extLst>
                    <a:ext uri="{9D8B030D-6E8A-4147-A177-3AD203B41FA5}">
                      <a16:colId xmlns:a16="http://schemas.microsoft.com/office/drawing/2014/main" val="3614864167"/>
                    </a:ext>
                  </a:extLst>
                </a:gridCol>
                <a:gridCol w="1105989">
                  <a:extLst>
                    <a:ext uri="{9D8B030D-6E8A-4147-A177-3AD203B41FA5}">
                      <a16:colId xmlns:a16="http://schemas.microsoft.com/office/drawing/2014/main" val="4087028950"/>
                    </a:ext>
                  </a:extLst>
                </a:gridCol>
                <a:gridCol w="1105989">
                  <a:extLst>
                    <a:ext uri="{9D8B030D-6E8A-4147-A177-3AD203B41FA5}">
                      <a16:colId xmlns:a16="http://schemas.microsoft.com/office/drawing/2014/main" val="1563594793"/>
                    </a:ext>
                  </a:extLst>
                </a:gridCol>
                <a:gridCol w="1105989">
                  <a:extLst>
                    <a:ext uri="{9D8B030D-6E8A-4147-A177-3AD203B41FA5}">
                      <a16:colId xmlns:a16="http://schemas.microsoft.com/office/drawing/2014/main" val="3389101944"/>
                    </a:ext>
                  </a:extLst>
                </a:gridCol>
              </a:tblGrid>
              <a:tr h="399079">
                <a:tc>
                  <a:txBody>
                    <a:bodyPr/>
                    <a:lstStyle/>
                    <a:p>
                      <a:pPr algn="ctr"/>
                      <a:endParaRPr lang="en-US" dirty="0"/>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l-GR" dirty="0">
                          <a:ea typeface="Cambria Math" panose="02040503050406030204" pitchFamily="18" charset="0"/>
                        </a:rPr>
                        <a:t>ε</a:t>
                      </a:r>
                      <a:endParaRPr lang="en-US" dirty="0"/>
                    </a:p>
                  </a:txBody>
                  <a:tcPr/>
                </a:tc>
                <a:extLst>
                  <a:ext uri="{0D108BD9-81ED-4DB2-BD59-A6C34878D82A}">
                    <a16:rowId xmlns:a16="http://schemas.microsoft.com/office/drawing/2014/main" val="2092408201"/>
                  </a:ext>
                </a:extLst>
              </a:tr>
              <a:tr h="404622">
                <a:tc>
                  <a:txBody>
                    <a:bodyPr/>
                    <a:lstStyle/>
                    <a:p>
                      <a:pPr algn="ctr"/>
                      <a:r>
                        <a:rPr lang="en-US" dirty="0"/>
                        <a:t>A</a:t>
                      </a:r>
                    </a:p>
                  </a:txBody>
                  <a:tcPr/>
                </a:tc>
                <a:tc>
                  <a:txBody>
                    <a:bodyPr/>
                    <a:lstStyle/>
                    <a:p>
                      <a:pPr algn="ctr"/>
                      <a:r>
                        <a:rPr lang="en-US" dirty="0"/>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φ</a:t>
                      </a:r>
                    </a:p>
                  </a:txBody>
                  <a:tcPr/>
                </a:tc>
                <a:tc>
                  <a:txBody>
                    <a:bodyPr/>
                    <a:lstStyle/>
                    <a:p>
                      <a:pPr algn="ctr"/>
                      <a:r>
                        <a:rPr lang="en-US" dirty="0"/>
                        <a:t>{B}</a:t>
                      </a:r>
                    </a:p>
                  </a:txBody>
                  <a:tcPr/>
                </a:tc>
                <a:extLst>
                  <a:ext uri="{0D108BD9-81ED-4DB2-BD59-A6C34878D82A}">
                    <a16:rowId xmlns:a16="http://schemas.microsoft.com/office/drawing/2014/main" val="3167530301"/>
                  </a:ext>
                </a:extLst>
              </a:tr>
              <a:tr h="404622">
                <a:tc>
                  <a:txBody>
                    <a:bodyPr/>
                    <a:lstStyle/>
                    <a:p>
                      <a:pPr algn="ctr"/>
                      <a:r>
                        <a:rPr lang="en-US" dirty="0"/>
                        <a:t>B</a:t>
                      </a:r>
                    </a:p>
                  </a:txBody>
                  <a:tcPr/>
                </a:tc>
                <a:tc>
                  <a:txBody>
                    <a:bodyPr/>
                    <a:lstStyle/>
                    <a:p>
                      <a:pPr algn="ctr"/>
                      <a:r>
                        <a:rPr lang="en-US" dirty="0"/>
                        <a:t>φ</a:t>
                      </a:r>
                    </a:p>
                  </a:txBody>
                  <a:tcPr/>
                </a:tc>
                <a:tc>
                  <a:txBody>
                    <a:bodyPr/>
                    <a:lstStyle/>
                    <a:p>
                      <a:pPr algn="ctr"/>
                      <a:r>
                        <a:rPr lang="en-US" dirty="0"/>
                        <a:t>B</a:t>
                      </a:r>
                    </a:p>
                  </a:txBody>
                  <a:tcPr/>
                </a:tc>
                <a:tc>
                  <a:txBody>
                    <a:bodyPr/>
                    <a:lstStyle/>
                    <a:p>
                      <a:pPr algn="ctr"/>
                      <a:r>
                        <a:rPr lang="en-US" dirty="0"/>
                        <a:t>C</a:t>
                      </a:r>
                    </a:p>
                  </a:txBody>
                  <a:tcPr/>
                </a:tc>
                <a:extLst>
                  <a:ext uri="{0D108BD9-81ED-4DB2-BD59-A6C34878D82A}">
                    <a16:rowId xmlns:a16="http://schemas.microsoft.com/office/drawing/2014/main" val="161088925"/>
                  </a:ext>
                </a:extLst>
              </a:tr>
              <a:tr h="404622">
                <a:tc>
                  <a:txBody>
                    <a:bodyPr/>
                    <a:lstStyle/>
                    <a:p>
                      <a:pPr algn="ctr"/>
                      <a:r>
                        <a:rPr lang="en-US" dirty="0"/>
                        <a:t>C</a:t>
                      </a:r>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φ</a:t>
                      </a:r>
                    </a:p>
                  </a:txBody>
                  <a:tcPr/>
                </a:tc>
                <a:extLst>
                  <a:ext uri="{0D108BD9-81ED-4DB2-BD59-A6C34878D82A}">
                    <a16:rowId xmlns:a16="http://schemas.microsoft.com/office/drawing/2014/main" val="3409125886"/>
                  </a:ext>
                </a:extLst>
              </a:tr>
            </a:tbl>
          </a:graphicData>
        </a:graphic>
      </p:graphicFrame>
      <p:cxnSp>
        <p:nvCxnSpPr>
          <p:cNvPr id="10" name="Straight Arrow Connector 9">
            <a:extLst>
              <a:ext uri="{FF2B5EF4-FFF2-40B4-BE49-F238E27FC236}">
                <a16:creationId xmlns:a16="http://schemas.microsoft.com/office/drawing/2014/main" id="{810FD7F3-C08A-89E9-2E77-C239F55E3E93}"/>
              </a:ext>
            </a:extLst>
          </p:cNvPr>
          <p:cNvCxnSpPr/>
          <p:nvPr/>
        </p:nvCxnSpPr>
        <p:spPr>
          <a:xfrm>
            <a:off x="6801394" y="2011680"/>
            <a:ext cx="2090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Star: 5 Points 10">
            <a:extLst>
              <a:ext uri="{FF2B5EF4-FFF2-40B4-BE49-F238E27FC236}">
                <a16:creationId xmlns:a16="http://schemas.microsoft.com/office/drawing/2014/main" id="{6DDA6855-28BE-969B-18C0-5EE090FC6672}"/>
              </a:ext>
            </a:extLst>
          </p:cNvPr>
          <p:cNvSpPr/>
          <p:nvPr/>
        </p:nvSpPr>
        <p:spPr>
          <a:xfrm>
            <a:off x="6862354" y="2774768"/>
            <a:ext cx="45719" cy="45719"/>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C78E9FC-F5AB-A8A9-E186-DDDE8FEA2024}"/>
              </a:ext>
            </a:extLst>
          </p:cNvPr>
          <p:cNvSpPr txBox="1"/>
          <p:nvPr/>
        </p:nvSpPr>
        <p:spPr>
          <a:xfrm>
            <a:off x="6609804" y="1109266"/>
            <a:ext cx="836021" cy="369332"/>
          </a:xfrm>
          <a:prstGeom prst="rect">
            <a:avLst/>
          </a:prstGeom>
          <a:noFill/>
        </p:spPr>
        <p:txBody>
          <a:bodyPr wrap="square" rtlCol="0">
            <a:spAutoFit/>
          </a:bodyPr>
          <a:lstStyle/>
          <a:p>
            <a:pPr algn="ctr"/>
            <a:r>
              <a:rPr lang="el-GR" dirty="0">
                <a:ea typeface="Cambria Math" panose="02040503050406030204" pitchFamily="18" charset="0"/>
              </a:rPr>
              <a:t>ε</a:t>
            </a:r>
            <a:r>
              <a:rPr lang="en-US" dirty="0">
                <a:ea typeface="Cambria Math" panose="02040503050406030204" pitchFamily="18" charset="0"/>
              </a:rPr>
              <a:t> - NFA</a:t>
            </a:r>
            <a:endParaRPr lang="en-US" dirty="0"/>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1731F5E8-711D-BB55-7E34-4C83111B9C06}"/>
                  </a:ext>
                </a:extLst>
              </p:cNvPr>
              <p:cNvSpPr txBox="1"/>
              <p:nvPr/>
            </p:nvSpPr>
            <p:spPr>
              <a:xfrm>
                <a:off x="818606" y="3692509"/>
                <a:ext cx="1724299" cy="1200329"/>
              </a:xfrm>
              <a:prstGeom prst="rect">
                <a:avLst/>
              </a:prstGeom>
              <a:noFill/>
            </p:spPr>
            <p:txBody>
              <a:bodyPr wrap="square" rtlCol="0">
                <a:spAutoFit/>
              </a:bodyPr>
              <a:lstStyle/>
              <a:p>
                <a:pPr algn="ctr"/>
                <a:r>
                  <a:rPr lang="el-GR" dirty="0">
                    <a:ea typeface="Cambria Math" panose="02040503050406030204" pitchFamily="18" charset="0"/>
                  </a:rPr>
                  <a:t>ε </a:t>
                </a:r>
                <a:r>
                  <a:rPr lang="en-US" dirty="0">
                    <a:ea typeface="Cambria Math" panose="02040503050406030204" pitchFamily="18" charset="0"/>
                  </a:rPr>
                  <a:t>- </a:t>
                </a:r>
                <a:r>
                  <a:rPr lang="en-US" i="1" dirty="0">
                    <a:latin typeface="Cambria Math" panose="02040503050406030204" pitchFamily="18" charset="0"/>
                    <a:ea typeface="Cambria Math" panose="02040503050406030204" pitchFamily="18" charset="0"/>
                  </a:rPr>
                  <a:t>Closure</a:t>
                </a:r>
              </a:p>
              <a:p>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(A) = {A, B, C}</a:t>
                </a:r>
              </a:p>
              <a:p>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(B) = {B, C}</a:t>
                </a:r>
              </a:p>
              <a:p>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(C) = {C}</a:t>
                </a:r>
              </a:p>
            </p:txBody>
          </p:sp>
        </mc:Choice>
        <mc:Fallback>
          <p:sp>
            <p:nvSpPr>
              <p:cNvPr id="15" name="TextBox 14">
                <a:extLst>
                  <a:ext uri="{FF2B5EF4-FFF2-40B4-BE49-F238E27FC236}">
                    <a16:creationId xmlns:a16="http://schemas.microsoft.com/office/drawing/2014/main" id="{1731F5E8-711D-BB55-7E34-4C83111B9C06}"/>
                  </a:ext>
                </a:extLst>
              </p:cNvPr>
              <p:cNvSpPr txBox="1">
                <a:spLocks noRot="1" noChangeAspect="1" noMove="1" noResize="1" noEditPoints="1" noAdjustHandles="1" noChangeArrowheads="1" noChangeShapeType="1" noTextEdit="1"/>
              </p:cNvSpPr>
              <p:nvPr/>
            </p:nvSpPr>
            <p:spPr>
              <a:xfrm>
                <a:off x="818606" y="3692509"/>
                <a:ext cx="1724299" cy="1200329"/>
              </a:xfrm>
              <a:prstGeom prst="rect">
                <a:avLst/>
              </a:prstGeom>
              <a:blipFill>
                <a:blip r:embed="rId3"/>
                <a:stretch>
                  <a:fillRect t="-4061" b="-71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8E9DC985-7F6E-3051-3F8D-E75DEA3698C7}"/>
                  </a:ext>
                </a:extLst>
              </p:cNvPr>
              <p:cNvSpPr txBox="1"/>
              <p:nvPr/>
            </p:nvSpPr>
            <p:spPr>
              <a:xfrm>
                <a:off x="862149" y="5139265"/>
                <a:ext cx="4833255" cy="830997"/>
              </a:xfrm>
              <a:prstGeom prst="rect">
                <a:avLst/>
              </a:prstGeom>
              <a:noFill/>
            </p:spPr>
            <p:txBody>
              <a:bodyPr wrap="square" rtlCol="0">
                <a:spAutoFit/>
              </a:bodyPr>
              <a:lstStyle/>
              <a:p>
                <a:r>
                  <a:rPr lang="en-US" sz="2400" b="1" dirty="0"/>
                  <a:t>Formula for δ’(Q, </a:t>
                </a:r>
                <a:r>
                  <a:rPr lang="el-GR" sz="2400" b="1" dirty="0"/>
                  <a:t>Σ</a:t>
                </a:r>
                <a:r>
                  <a:rPr lang="en-US" sz="2400" b="1" dirty="0"/>
                  <a:t>) : </a:t>
                </a:r>
                <a:r>
                  <a:rPr lang="el-GR" sz="2400" b="1" dirty="0">
                    <a:ea typeface="Cambria Math" panose="02040503050406030204" pitchFamily="18" charset="0"/>
                  </a:rPr>
                  <a:t> </a:t>
                </a:r>
                <a14:m>
                  <m:oMath xmlns:m="http://schemas.openxmlformats.org/officeDocument/2006/math">
                    <m:sSup>
                      <m:sSupPr>
                        <m:ctrlPr>
                          <a:rPr lang="el-GR" sz="2400" b="1" i="1" smtClean="0">
                            <a:latin typeface="Cambria Math" panose="02040503050406030204" pitchFamily="18" charset="0"/>
                            <a:ea typeface="Cambria Math" panose="02040503050406030204" pitchFamily="18" charset="0"/>
                          </a:rPr>
                        </m:ctrlPr>
                      </m:sSupPr>
                      <m:e>
                        <m:r>
                          <m:rPr>
                            <m:nor/>
                          </m:rPr>
                          <a:rPr lang="el-GR" sz="2400" b="1" dirty="0">
                            <a:ea typeface="Cambria Math" panose="02040503050406030204" pitchFamily="18" charset="0"/>
                          </a:rPr>
                          <m:t>ε</m:t>
                        </m:r>
                      </m:e>
                      <m:sup>
                        <m:r>
                          <a:rPr lang="en-US" sz="2400" b="1" i="1" smtClean="0">
                            <a:latin typeface="Cambria Math" panose="02040503050406030204" pitchFamily="18" charset="0"/>
                            <a:ea typeface="Cambria Math" panose="02040503050406030204" pitchFamily="18" charset="0"/>
                          </a:rPr>
                          <m:t>∗</m:t>
                        </m:r>
                      </m:sup>
                    </m:sSup>
                  </m:oMath>
                </a14:m>
                <a:r>
                  <a:rPr lang="en-US" sz="2400" b="1" dirty="0"/>
                  <a:t>(δ(</a:t>
                </a:r>
                <a14:m>
                  <m:oMath xmlns:m="http://schemas.openxmlformats.org/officeDocument/2006/math">
                    <m:sSup>
                      <m:sSupPr>
                        <m:ctrlPr>
                          <a:rPr lang="el-GR" sz="2400" b="1" i="1">
                            <a:latin typeface="Cambria Math" panose="02040503050406030204" pitchFamily="18" charset="0"/>
                            <a:ea typeface="Cambria Math" panose="02040503050406030204" pitchFamily="18" charset="0"/>
                          </a:rPr>
                        </m:ctrlPr>
                      </m:sSupPr>
                      <m:e>
                        <m:r>
                          <m:rPr>
                            <m:nor/>
                          </m:rPr>
                          <a:rPr lang="el-GR" sz="2400" b="1" dirty="0">
                            <a:ea typeface="Cambria Math" panose="02040503050406030204" pitchFamily="18" charset="0"/>
                          </a:rPr>
                          <m:t>ε</m:t>
                        </m:r>
                      </m:e>
                      <m:sup>
                        <m:r>
                          <a:rPr lang="en-US" sz="2400" b="1" i="1">
                            <a:latin typeface="Cambria Math" panose="02040503050406030204" pitchFamily="18" charset="0"/>
                            <a:ea typeface="Cambria Math" panose="02040503050406030204" pitchFamily="18" charset="0"/>
                          </a:rPr>
                          <m:t>∗</m:t>
                        </m:r>
                      </m:sup>
                    </m:sSup>
                  </m:oMath>
                </a14:m>
                <a:r>
                  <a:rPr lang="en-US" sz="2400" b="1" dirty="0"/>
                  <a:t>(Q), </a:t>
                </a:r>
                <a:r>
                  <a:rPr lang="el-GR" sz="2400" b="1" dirty="0"/>
                  <a:t>Σ</a:t>
                </a:r>
                <a:r>
                  <a:rPr lang="en-US" sz="2400" b="1" dirty="0"/>
                  <a:t>)</a:t>
                </a:r>
                <a:br>
                  <a:rPr lang="en-US" sz="2400" b="1" dirty="0"/>
                </a:br>
                <a:endParaRPr lang="en-US" sz="2400" b="1" dirty="0"/>
              </a:p>
            </p:txBody>
          </p:sp>
        </mc:Choice>
        <mc:Fallback>
          <p:sp>
            <p:nvSpPr>
              <p:cNvPr id="19" name="TextBox 18">
                <a:extLst>
                  <a:ext uri="{FF2B5EF4-FFF2-40B4-BE49-F238E27FC236}">
                    <a16:creationId xmlns:a16="http://schemas.microsoft.com/office/drawing/2014/main" id="{8E9DC985-7F6E-3051-3F8D-E75DEA3698C7}"/>
                  </a:ext>
                </a:extLst>
              </p:cNvPr>
              <p:cNvSpPr txBox="1">
                <a:spLocks noRot="1" noChangeAspect="1" noMove="1" noResize="1" noEditPoints="1" noAdjustHandles="1" noChangeArrowheads="1" noChangeShapeType="1" noTextEdit="1"/>
              </p:cNvSpPr>
              <p:nvPr/>
            </p:nvSpPr>
            <p:spPr>
              <a:xfrm>
                <a:off x="862149" y="5139265"/>
                <a:ext cx="4833255" cy="830997"/>
              </a:xfrm>
              <a:prstGeom prst="rect">
                <a:avLst/>
              </a:prstGeom>
              <a:blipFill>
                <a:blip r:embed="rId4"/>
                <a:stretch>
                  <a:fillRect l="-1892" t="-58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E374D4A8-2EB8-6F25-96EB-8A045C413C8B}"/>
                  </a:ext>
                </a:extLst>
              </p:cNvPr>
              <p:cNvSpPr txBox="1"/>
              <p:nvPr/>
            </p:nvSpPr>
            <p:spPr>
              <a:xfrm>
                <a:off x="6740434" y="3936274"/>
                <a:ext cx="4423956" cy="3139321"/>
              </a:xfrm>
              <a:prstGeom prst="rect">
                <a:avLst/>
              </a:prstGeom>
              <a:noFill/>
            </p:spPr>
            <p:txBody>
              <a:bodyPr wrap="square" rtlCol="0">
                <a:spAutoFit/>
              </a:bodyPr>
              <a:lstStyle/>
              <a:p>
                <a:r>
                  <a:rPr lang="en-US" sz="1800" dirty="0"/>
                  <a:t>δ’</a:t>
                </a:r>
                <a:r>
                  <a:rPr lang="en-US" dirty="0"/>
                  <a:t>(A, 0</a:t>
                </a:r>
                <a:r>
                  <a:rPr lang="en-US" sz="1800" dirty="0"/>
                  <a:t>) = </a:t>
                </a:r>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n-US" b="0" i="0" smtClean="0">
                            <a:latin typeface="Cambria Math" panose="02040503050406030204" pitchFamily="18" charset="0"/>
                            <a:ea typeface="Cambria Math" panose="02040503050406030204" pitchFamily="18" charset="0"/>
                          </a:rPr>
                          <m:t>   </m:t>
                        </m:r>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(δ(</a:t>
                </a:r>
                <a14:m>
                  <m:oMath xmlns:m="http://schemas.openxmlformats.org/officeDocument/2006/math">
                    <m:sSup>
                      <m:sSupPr>
                        <m:ctrlPr>
                          <a:rPr lang="el-GR" i="1">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i="1">
                            <a:latin typeface="Cambria Math" panose="02040503050406030204" pitchFamily="18" charset="0"/>
                            <a:ea typeface="Cambria Math" panose="02040503050406030204" pitchFamily="18" charset="0"/>
                          </a:rPr>
                          <m:t>∗</m:t>
                        </m:r>
                      </m:sup>
                    </m:sSup>
                  </m:oMath>
                </a14:m>
                <a:r>
                  <a:rPr lang="en-US" dirty="0"/>
                  <a:t>(A), 0)</a:t>
                </a:r>
              </a:p>
              <a:p>
                <a:r>
                  <a:rPr lang="en-US" dirty="0"/>
                  <a:t>	= </a:t>
                </a:r>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(δ({A, B, C}, 0)</a:t>
                </a:r>
              </a:p>
              <a:p>
                <a:r>
                  <a:rPr lang="en-US" dirty="0"/>
                  <a:t>	= </a:t>
                </a:r>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({A, C})</a:t>
                </a:r>
                <a:br>
                  <a:rPr lang="en-US" dirty="0"/>
                </a:br>
                <a:r>
                  <a:rPr lang="en-US" dirty="0"/>
                  <a:t>	= {A, B, C}</a:t>
                </a:r>
                <a:br>
                  <a:rPr lang="en-US" dirty="0"/>
                </a:br>
                <a:br>
                  <a:rPr lang="en-US" dirty="0"/>
                </a:br>
                <a:r>
                  <a:rPr lang="en-US" dirty="0"/>
                  <a:t> δ’(A, 1) = </a:t>
                </a:r>
                <a14:m>
                  <m:oMath xmlns:m="http://schemas.openxmlformats.org/officeDocument/2006/math">
                    <m:sSup>
                      <m:sSupPr>
                        <m:ctrlPr>
                          <a:rPr lang="el-GR" i="1">
                            <a:latin typeface="Cambria Math" panose="02040503050406030204" pitchFamily="18" charset="0"/>
                            <a:ea typeface="Cambria Math" panose="02040503050406030204" pitchFamily="18" charset="0"/>
                          </a:rPr>
                        </m:ctrlPr>
                      </m:sSupPr>
                      <m:e>
                        <m:r>
                          <m:rPr>
                            <m:nor/>
                          </m:rPr>
                          <a:rPr lang="en-US">
                            <a:latin typeface="Cambria Math" panose="02040503050406030204" pitchFamily="18" charset="0"/>
                            <a:ea typeface="Cambria Math" panose="02040503050406030204" pitchFamily="18" charset="0"/>
                          </a:rPr>
                          <m:t>   </m:t>
                        </m:r>
                        <m:r>
                          <m:rPr>
                            <m:nor/>
                          </m:rPr>
                          <a:rPr lang="el-GR" dirty="0">
                            <a:ea typeface="Cambria Math" panose="02040503050406030204" pitchFamily="18" charset="0"/>
                          </a:rPr>
                          <m:t>ε</m:t>
                        </m:r>
                      </m:e>
                      <m:sup>
                        <m:r>
                          <a:rPr lang="en-US" i="1">
                            <a:latin typeface="Cambria Math" panose="02040503050406030204" pitchFamily="18" charset="0"/>
                            <a:ea typeface="Cambria Math" panose="02040503050406030204" pitchFamily="18" charset="0"/>
                          </a:rPr>
                          <m:t>∗</m:t>
                        </m:r>
                      </m:sup>
                    </m:sSup>
                  </m:oMath>
                </a14:m>
                <a:r>
                  <a:rPr lang="en-US" dirty="0"/>
                  <a:t>(δ(</a:t>
                </a:r>
                <a14:m>
                  <m:oMath xmlns:m="http://schemas.openxmlformats.org/officeDocument/2006/math">
                    <m:sSup>
                      <m:sSupPr>
                        <m:ctrlPr>
                          <a:rPr lang="el-GR" i="1">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i="1">
                            <a:latin typeface="Cambria Math" panose="02040503050406030204" pitchFamily="18" charset="0"/>
                            <a:ea typeface="Cambria Math" panose="02040503050406030204" pitchFamily="18" charset="0"/>
                          </a:rPr>
                          <m:t>∗</m:t>
                        </m:r>
                      </m:sup>
                    </m:sSup>
                  </m:oMath>
                </a14:m>
                <a:r>
                  <a:rPr lang="en-US" dirty="0"/>
                  <a:t>(A), 1)</a:t>
                </a:r>
              </a:p>
              <a:p>
                <a:r>
                  <a:rPr lang="en-US" dirty="0"/>
                  <a:t>	= </a:t>
                </a:r>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(δ({A, B, C}, 1)</a:t>
                </a:r>
              </a:p>
              <a:p>
                <a:r>
                  <a:rPr lang="en-US" dirty="0"/>
                  <a:t>	= </a:t>
                </a:r>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n-US" b="0" i="0" smtClean="0">
                            <a:latin typeface="Cambria Math" panose="02040503050406030204" pitchFamily="18" charset="0"/>
                            <a:ea typeface="Cambria Math" panose="02040503050406030204" pitchFamily="18" charset="0"/>
                          </a:rPr>
                          <m:t>  </m:t>
                        </m:r>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({B, C}) =&gt; {B, C}</a:t>
                </a:r>
              </a:p>
              <a:p>
                <a:endParaRPr lang="en-US" dirty="0"/>
              </a:p>
              <a:p>
                <a:endParaRPr lang="en-US" dirty="0"/>
              </a:p>
              <a:p>
                <a:endParaRPr lang="en-US" dirty="0"/>
              </a:p>
            </p:txBody>
          </p:sp>
        </mc:Choice>
        <mc:Fallback>
          <p:sp>
            <p:nvSpPr>
              <p:cNvPr id="20" name="TextBox 19">
                <a:extLst>
                  <a:ext uri="{FF2B5EF4-FFF2-40B4-BE49-F238E27FC236}">
                    <a16:creationId xmlns:a16="http://schemas.microsoft.com/office/drawing/2014/main" id="{E374D4A8-2EB8-6F25-96EB-8A045C413C8B}"/>
                  </a:ext>
                </a:extLst>
              </p:cNvPr>
              <p:cNvSpPr txBox="1">
                <a:spLocks noRot="1" noChangeAspect="1" noMove="1" noResize="1" noEditPoints="1" noAdjustHandles="1" noChangeArrowheads="1" noChangeShapeType="1" noTextEdit="1"/>
              </p:cNvSpPr>
              <p:nvPr/>
            </p:nvSpPr>
            <p:spPr>
              <a:xfrm>
                <a:off x="6740434" y="3936274"/>
                <a:ext cx="4423956" cy="3139321"/>
              </a:xfrm>
              <a:prstGeom prst="rect">
                <a:avLst/>
              </a:prstGeom>
              <a:blipFill>
                <a:blip r:embed="rId5"/>
                <a:stretch>
                  <a:fillRect l="-1241" t="-1165"/>
                </a:stretch>
              </a:blipFill>
            </p:spPr>
            <p:txBody>
              <a:bodyPr/>
              <a:lstStyle/>
              <a:p>
                <a:r>
                  <a:rPr lang="en-US">
                    <a:noFill/>
                  </a:rPr>
                  <a:t> </a:t>
                </a:r>
              </a:p>
            </p:txBody>
          </p:sp>
        </mc:Fallback>
      </mc:AlternateContent>
    </p:spTree>
    <p:extLst>
      <p:ext uri="{BB962C8B-B14F-4D97-AF65-F5344CB8AC3E}">
        <p14:creationId xmlns:p14="http://schemas.microsoft.com/office/powerpoint/2010/main" val="1415820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029B-213F-E2AD-DE21-AC33F7F71E56}"/>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59009C1-4710-F61D-716C-82E68A55757E}"/>
                  </a:ext>
                </a:extLst>
              </p:cNvPr>
              <p:cNvSpPr>
                <a:spLocks noGrp="1"/>
              </p:cNvSpPr>
              <p:nvPr>
                <p:ph idx="1"/>
              </p:nvPr>
            </p:nvSpPr>
            <p:spPr/>
            <p:txBody>
              <a:bodyPr/>
              <a:lstStyle/>
              <a:p>
                <a:r>
                  <a:rPr lang="en-US" dirty="0"/>
                  <a:t>To find final states -&gt; if </a:t>
                </a:r>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 of the state has final state in </a:t>
                </a:r>
                <a:r>
                  <a:rPr lang="el-GR" dirty="0">
                    <a:ea typeface="Cambria Math" panose="02040503050406030204" pitchFamily="18" charset="0"/>
                  </a:rPr>
                  <a:t>ε</a:t>
                </a:r>
                <a:r>
                  <a:rPr lang="en-US" dirty="0">
                    <a:ea typeface="Cambria Math" panose="02040503050406030204" pitchFamily="18" charset="0"/>
                  </a:rPr>
                  <a:t> - NFA</a:t>
                </a:r>
                <a:r>
                  <a:rPr lang="en-US" dirty="0"/>
                  <a:t>  </a:t>
                </a:r>
              </a:p>
            </p:txBody>
          </p:sp>
        </mc:Choice>
        <mc:Fallback>
          <p:sp>
            <p:nvSpPr>
              <p:cNvPr id="3" name="Content Placeholder 2">
                <a:extLst>
                  <a:ext uri="{FF2B5EF4-FFF2-40B4-BE49-F238E27FC236}">
                    <a16:creationId xmlns:a16="http://schemas.microsoft.com/office/drawing/2014/main" id="{D59009C1-4710-F61D-716C-82E68A55757E}"/>
                  </a:ext>
                </a:extLst>
              </p:cNvPr>
              <p:cNvSpPr>
                <a:spLocks noGrp="1" noRot="1" noChangeAspect="1" noMove="1" noResize="1" noEditPoints="1" noAdjustHandles="1" noChangeArrowheads="1" noChangeShapeType="1" noTextEdit="1"/>
              </p:cNvSpPr>
              <p:nvPr>
                <p:ph idx="1"/>
              </p:nvPr>
            </p:nvSpPr>
            <p:spPr>
              <a:blipFill>
                <a:blip r:embed="rId2"/>
                <a:stretch>
                  <a:fillRect l="-1278" t="-161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E3A2EC8-6AEF-1B11-980C-278B846A8091}"/>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6</a:t>
            </a:fld>
            <a:endParaRPr lang="en-US">
              <a:solidFill>
                <a:prstClr val="black">
                  <a:tint val="75000"/>
                </a:prstClr>
              </a:solidFill>
            </a:endParaRPr>
          </a:p>
        </p:txBody>
      </p:sp>
      <p:graphicFrame>
        <p:nvGraphicFramePr>
          <p:cNvPr id="7" name="Table 6">
            <a:extLst>
              <a:ext uri="{FF2B5EF4-FFF2-40B4-BE49-F238E27FC236}">
                <a16:creationId xmlns:a16="http://schemas.microsoft.com/office/drawing/2014/main" id="{52E5D985-D3C9-F0CD-08C0-D906CA6D3FEA}"/>
              </a:ext>
            </a:extLst>
          </p:cNvPr>
          <p:cNvGraphicFramePr>
            <a:graphicFrameLocks noGrp="1"/>
          </p:cNvGraphicFramePr>
          <p:nvPr>
            <p:extLst>
              <p:ext uri="{D42A27DB-BD31-4B8C-83A1-F6EECF244321}">
                <p14:modId xmlns:p14="http://schemas.microsoft.com/office/powerpoint/2010/main" val="3749941985"/>
              </p:ext>
            </p:extLst>
          </p:nvPr>
        </p:nvGraphicFramePr>
        <p:xfrm>
          <a:off x="1402080" y="3356791"/>
          <a:ext cx="3108960" cy="1478280"/>
        </p:xfrm>
        <a:graphic>
          <a:graphicData uri="http://schemas.openxmlformats.org/drawingml/2006/table">
            <a:tbl>
              <a:tblPr firstRow="1" bandRow="1">
                <a:tableStyleId>{5C22544A-7EE6-4342-B048-85BDC9FD1C3A}</a:tableStyleId>
              </a:tblPr>
              <a:tblGrid>
                <a:gridCol w="760099">
                  <a:extLst>
                    <a:ext uri="{9D8B030D-6E8A-4147-A177-3AD203B41FA5}">
                      <a16:colId xmlns:a16="http://schemas.microsoft.com/office/drawing/2014/main" val="3765486316"/>
                    </a:ext>
                  </a:extLst>
                </a:gridCol>
                <a:gridCol w="1342512">
                  <a:extLst>
                    <a:ext uri="{9D8B030D-6E8A-4147-A177-3AD203B41FA5}">
                      <a16:colId xmlns:a16="http://schemas.microsoft.com/office/drawing/2014/main" val="1833942962"/>
                    </a:ext>
                  </a:extLst>
                </a:gridCol>
                <a:gridCol w="1006349">
                  <a:extLst>
                    <a:ext uri="{9D8B030D-6E8A-4147-A177-3AD203B41FA5}">
                      <a16:colId xmlns:a16="http://schemas.microsoft.com/office/drawing/2014/main" val="3134677371"/>
                    </a:ext>
                  </a:extLst>
                </a:gridCol>
              </a:tblGrid>
              <a:tr h="0">
                <a:tc>
                  <a:txBody>
                    <a:bodyPr/>
                    <a:lstStyle/>
                    <a:p>
                      <a:pPr algn="ctr"/>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421265551"/>
                  </a:ext>
                </a:extLst>
              </a:tr>
              <a:tr h="370840">
                <a:tc>
                  <a:txBody>
                    <a:bodyPr/>
                    <a:lstStyle/>
                    <a:p>
                      <a:pPr algn="ctr"/>
                      <a:r>
                        <a:rPr lang="en-US" dirty="0"/>
                        <a:t>A</a:t>
                      </a:r>
                    </a:p>
                  </a:txBody>
                  <a:tcPr/>
                </a:tc>
                <a:tc>
                  <a:txBody>
                    <a:bodyPr/>
                    <a:lstStyle/>
                    <a:p>
                      <a:pPr algn="ctr"/>
                      <a:r>
                        <a:rPr lang="en-US" dirty="0"/>
                        <a:t>{A, B, C}</a:t>
                      </a:r>
                    </a:p>
                  </a:txBody>
                  <a:tcPr/>
                </a:tc>
                <a:tc>
                  <a:txBody>
                    <a:bodyPr/>
                    <a:lstStyle/>
                    <a:p>
                      <a:pPr algn="ctr"/>
                      <a:r>
                        <a:rPr lang="en-US" dirty="0"/>
                        <a:t>{B, C}</a:t>
                      </a:r>
                    </a:p>
                  </a:txBody>
                  <a:tcPr/>
                </a:tc>
                <a:extLst>
                  <a:ext uri="{0D108BD9-81ED-4DB2-BD59-A6C34878D82A}">
                    <a16:rowId xmlns:a16="http://schemas.microsoft.com/office/drawing/2014/main" val="417807968"/>
                  </a:ext>
                </a:extLst>
              </a:tr>
              <a:tr h="370840">
                <a:tc>
                  <a:txBody>
                    <a:bodyPr/>
                    <a:lstStyle/>
                    <a:p>
                      <a:pPr algn="ctr"/>
                      <a:r>
                        <a:rPr lang="en-US" dirty="0"/>
                        <a:t>B</a:t>
                      </a:r>
                    </a:p>
                  </a:txBody>
                  <a:tcPr/>
                </a:tc>
                <a:tc>
                  <a:txBody>
                    <a:bodyPr/>
                    <a:lstStyle/>
                    <a:p>
                      <a:pPr algn="ctr"/>
                      <a:r>
                        <a:rPr lang="en-US" dirty="0"/>
                        <a:t>{C}</a:t>
                      </a:r>
                    </a:p>
                  </a:txBody>
                  <a:tcPr/>
                </a:tc>
                <a:tc>
                  <a:txBody>
                    <a:bodyPr/>
                    <a:lstStyle/>
                    <a:p>
                      <a:pPr algn="ctr"/>
                      <a:r>
                        <a:rPr lang="en-US" dirty="0"/>
                        <a:t>{B, C}</a:t>
                      </a:r>
                    </a:p>
                  </a:txBody>
                  <a:tcPr/>
                </a:tc>
                <a:extLst>
                  <a:ext uri="{0D108BD9-81ED-4DB2-BD59-A6C34878D82A}">
                    <a16:rowId xmlns:a16="http://schemas.microsoft.com/office/drawing/2014/main" val="1697768428"/>
                  </a:ext>
                </a:extLst>
              </a:tr>
              <a:tr h="370840">
                <a:tc>
                  <a:txBody>
                    <a:bodyPr/>
                    <a:lstStyle/>
                    <a:p>
                      <a:pPr algn="ctr"/>
                      <a:r>
                        <a:rPr lang="en-US" dirty="0"/>
                        <a:t>C</a:t>
                      </a:r>
                    </a:p>
                  </a:txBody>
                  <a:tcPr/>
                </a:tc>
                <a:tc>
                  <a:txBody>
                    <a:bodyPr/>
                    <a:lstStyle/>
                    <a:p>
                      <a:pPr algn="ctr"/>
                      <a:r>
                        <a:rPr lang="en-US" dirty="0"/>
                        <a:t>{C}</a:t>
                      </a:r>
                    </a:p>
                  </a:txBody>
                  <a:tcPr/>
                </a:tc>
                <a:tc>
                  <a:txBody>
                    <a:bodyPr/>
                    <a:lstStyle/>
                    <a:p>
                      <a:pPr algn="ctr"/>
                      <a:r>
                        <a:rPr lang="en-US" dirty="0"/>
                        <a:t>{C}</a:t>
                      </a:r>
                    </a:p>
                  </a:txBody>
                  <a:tcPr/>
                </a:tc>
                <a:extLst>
                  <a:ext uri="{0D108BD9-81ED-4DB2-BD59-A6C34878D82A}">
                    <a16:rowId xmlns:a16="http://schemas.microsoft.com/office/drawing/2014/main" val="1179480705"/>
                  </a:ext>
                </a:extLst>
              </a:tr>
            </a:tbl>
          </a:graphicData>
        </a:graphic>
      </p:graphicFrame>
      <p:sp>
        <p:nvSpPr>
          <p:cNvPr id="8" name="Star: 5 Points 7">
            <a:extLst>
              <a:ext uri="{FF2B5EF4-FFF2-40B4-BE49-F238E27FC236}">
                <a16:creationId xmlns:a16="http://schemas.microsoft.com/office/drawing/2014/main" id="{F35A7D04-1913-16FC-B093-84C5482F3626}"/>
              </a:ext>
            </a:extLst>
          </p:cNvPr>
          <p:cNvSpPr/>
          <p:nvPr/>
        </p:nvSpPr>
        <p:spPr>
          <a:xfrm flipH="1">
            <a:off x="1521822" y="3872049"/>
            <a:ext cx="45719" cy="4571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A79BDC29-692C-CA1A-E54C-E71B309BB92F}"/>
              </a:ext>
            </a:extLst>
          </p:cNvPr>
          <p:cNvSpPr/>
          <p:nvPr/>
        </p:nvSpPr>
        <p:spPr>
          <a:xfrm flipH="1">
            <a:off x="1521822" y="4241075"/>
            <a:ext cx="45719" cy="4571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ar: 5 Points 9">
            <a:extLst>
              <a:ext uri="{FF2B5EF4-FFF2-40B4-BE49-F238E27FC236}">
                <a16:creationId xmlns:a16="http://schemas.microsoft.com/office/drawing/2014/main" id="{5C38ABB9-51B2-562F-2347-13ABC3C05CEE}"/>
              </a:ext>
            </a:extLst>
          </p:cNvPr>
          <p:cNvSpPr/>
          <p:nvPr/>
        </p:nvSpPr>
        <p:spPr>
          <a:xfrm flipH="1">
            <a:off x="1521823" y="4632960"/>
            <a:ext cx="45719" cy="4571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DCD057E-9777-41CD-5F13-06DD245604C9}"/>
              </a:ext>
            </a:extLst>
          </p:cNvPr>
          <p:cNvPicPr>
            <a:picLocks noChangeAspect="1"/>
          </p:cNvPicPr>
          <p:nvPr/>
        </p:nvPicPr>
        <p:blipFill>
          <a:blip r:embed="rId3"/>
          <a:stretch>
            <a:fillRect/>
          </a:stretch>
        </p:blipFill>
        <p:spPr>
          <a:xfrm>
            <a:off x="6568939" y="2530466"/>
            <a:ext cx="4792391" cy="2937889"/>
          </a:xfrm>
          <a:prstGeom prst="rect">
            <a:avLst/>
          </a:prstGeom>
        </p:spPr>
      </p:pic>
    </p:spTree>
    <p:extLst>
      <p:ext uri="{BB962C8B-B14F-4D97-AF65-F5344CB8AC3E}">
        <p14:creationId xmlns:p14="http://schemas.microsoft.com/office/powerpoint/2010/main" val="2518742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3CE3-3669-801B-53E0-9DC753FCEF6D}"/>
              </a:ext>
            </a:extLst>
          </p:cNvPr>
          <p:cNvSpPr>
            <a:spLocks noGrp="1"/>
          </p:cNvSpPr>
          <p:nvPr>
            <p:ph type="title"/>
          </p:nvPr>
        </p:nvSpPr>
        <p:spPr/>
        <p:txBody>
          <a:bodyPr/>
          <a:lstStyle/>
          <a:p>
            <a:r>
              <a:rPr lang="en-US" dirty="0"/>
              <a:t>Example</a:t>
            </a:r>
          </a:p>
        </p:txBody>
      </p:sp>
      <p:pic>
        <p:nvPicPr>
          <p:cNvPr id="6" name="Content Placeholder 5">
            <a:extLst>
              <a:ext uri="{FF2B5EF4-FFF2-40B4-BE49-F238E27FC236}">
                <a16:creationId xmlns:a16="http://schemas.microsoft.com/office/drawing/2014/main" id="{6BED0E0F-F7A1-FE95-A7EF-37C7C82EDF87}"/>
              </a:ext>
            </a:extLst>
          </p:cNvPr>
          <p:cNvPicPr>
            <a:picLocks noGrp="1" noChangeAspect="1"/>
          </p:cNvPicPr>
          <p:nvPr>
            <p:ph idx="1"/>
          </p:nvPr>
        </p:nvPicPr>
        <p:blipFill>
          <a:blip r:embed="rId2"/>
          <a:stretch>
            <a:fillRect/>
          </a:stretch>
        </p:blipFill>
        <p:spPr>
          <a:xfrm>
            <a:off x="609600" y="1705021"/>
            <a:ext cx="4035631" cy="1212350"/>
          </a:xfrm>
        </p:spPr>
      </p:pic>
      <p:sp>
        <p:nvSpPr>
          <p:cNvPr id="4" name="Slide Number Placeholder 3">
            <a:extLst>
              <a:ext uri="{FF2B5EF4-FFF2-40B4-BE49-F238E27FC236}">
                <a16:creationId xmlns:a16="http://schemas.microsoft.com/office/drawing/2014/main" id="{3FA292A7-3FE9-EBF5-6250-F61AB494FBF5}"/>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7</a:t>
            </a:fld>
            <a:endParaRPr lang="en-US">
              <a:solidFill>
                <a:prstClr val="black">
                  <a:tint val="75000"/>
                </a:prstClr>
              </a:solidFill>
            </a:endParaRPr>
          </a:p>
        </p:txBody>
      </p:sp>
      <p:sp>
        <p:nvSpPr>
          <p:cNvPr id="7" name="Arrow: Right 6">
            <a:extLst>
              <a:ext uri="{FF2B5EF4-FFF2-40B4-BE49-F238E27FC236}">
                <a16:creationId xmlns:a16="http://schemas.microsoft.com/office/drawing/2014/main" id="{FC7118D5-0DEB-A632-F8E3-80150C215FE8}"/>
              </a:ext>
            </a:extLst>
          </p:cNvPr>
          <p:cNvSpPr/>
          <p:nvPr/>
        </p:nvSpPr>
        <p:spPr>
          <a:xfrm>
            <a:off x="5225143" y="2206693"/>
            <a:ext cx="731520" cy="2090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AB507E20-E704-FCFA-7BA4-0216AD1A7EB3}"/>
              </a:ext>
            </a:extLst>
          </p:cNvPr>
          <p:cNvGraphicFramePr>
            <a:graphicFrameLocks noGrp="1"/>
          </p:cNvGraphicFramePr>
          <p:nvPr>
            <p:extLst>
              <p:ext uri="{D42A27DB-BD31-4B8C-83A1-F6EECF244321}">
                <p14:modId xmlns:p14="http://schemas.microsoft.com/office/powerpoint/2010/main" val="673384009"/>
              </p:ext>
            </p:extLst>
          </p:nvPr>
        </p:nvGraphicFramePr>
        <p:xfrm>
          <a:off x="6818812" y="1417638"/>
          <a:ext cx="3611156" cy="1854200"/>
        </p:xfrm>
        <a:graphic>
          <a:graphicData uri="http://schemas.openxmlformats.org/drawingml/2006/table">
            <a:tbl>
              <a:tblPr firstRow="1" bandRow="1">
                <a:tableStyleId>{5C22544A-7EE6-4342-B048-85BDC9FD1C3A}</a:tableStyleId>
              </a:tblPr>
              <a:tblGrid>
                <a:gridCol w="902789">
                  <a:extLst>
                    <a:ext uri="{9D8B030D-6E8A-4147-A177-3AD203B41FA5}">
                      <a16:colId xmlns:a16="http://schemas.microsoft.com/office/drawing/2014/main" val="1174341142"/>
                    </a:ext>
                  </a:extLst>
                </a:gridCol>
                <a:gridCol w="902789">
                  <a:extLst>
                    <a:ext uri="{9D8B030D-6E8A-4147-A177-3AD203B41FA5}">
                      <a16:colId xmlns:a16="http://schemas.microsoft.com/office/drawing/2014/main" val="2520568602"/>
                    </a:ext>
                  </a:extLst>
                </a:gridCol>
                <a:gridCol w="902789">
                  <a:extLst>
                    <a:ext uri="{9D8B030D-6E8A-4147-A177-3AD203B41FA5}">
                      <a16:colId xmlns:a16="http://schemas.microsoft.com/office/drawing/2014/main" val="3654557603"/>
                    </a:ext>
                  </a:extLst>
                </a:gridCol>
                <a:gridCol w="902789">
                  <a:extLst>
                    <a:ext uri="{9D8B030D-6E8A-4147-A177-3AD203B41FA5}">
                      <a16:colId xmlns:a16="http://schemas.microsoft.com/office/drawing/2014/main" val="1060126414"/>
                    </a:ext>
                  </a:extLst>
                </a:gridCol>
              </a:tblGrid>
              <a:tr h="370840">
                <a:tc>
                  <a:txBody>
                    <a:bodyPr/>
                    <a:lstStyle/>
                    <a:p>
                      <a:pPr algn="ctr"/>
                      <a:endParaRPr lang="en-US" dirty="0"/>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l-GR" dirty="0">
                          <a:ea typeface="Cambria Math" panose="02040503050406030204" pitchFamily="18" charset="0"/>
                        </a:rPr>
                        <a:t>ε</a:t>
                      </a:r>
                      <a:endParaRPr lang="en-US" dirty="0"/>
                    </a:p>
                  </a:txBody>
                  <a:tcPr/>
                </a:tc>
                <a:extLst>
                  <a:ext uri="{0D108BD9-81ED-4DB2-BD59-A6C34878D82A}">
                    <a16:rowId xmlns:a16="http://schemas.microsoft.com/office/drawing/2014/main" val="1525400837"/>
                  </a:ext>
                </a:extLst>
              </a:tr>
              <a:tr h="370840">
                <a:tc>
                  <a:txBody>
                    <a:bodyPr/>
                    <a:lstStyle/>
                    <a:p>
                      <a:pPr algn="ctr"/>
                      <a:r>
                        <a:rPr lang="en-US" dirty="0"/>
                        <a:t>A</a:t>
                      </a:r>
                    </a:p>
                  </a:txBody>
                  <a:tcPr/>
                </a:tc>
                <a:tc>
                  <a:txBody>
                    <a:bodyPr/>
                    <a:lstStyle/>
                    <a:p>
                      <a:pPr algn="ctr"/>
                      <a:r>
                        <a:rPr lang="en-US" dirty="0"/>
                        <a:t>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φ</a:t>
                      </a:r>
                    </a:p>
                  </a:txBody>
                  <a:tcPr/>
                </a:tc>
                <a:tc>
                  <a:txBody>
                    <a:bodyPr/>
                    <a:lstStyle/>
                    <a:p>
                      <a:pPr algn="ctr"/>
                      <a:r>
                        <a:rPr lang="en-US" dirty="0"/>
                        <a:t>φ</a:t>
                      </a:r>
                    </a:p>
                  </a:txBody>
                  <a:tcPr/>
                </a:tc>
                <a:extLst>
                  <a:ext uri="{0D108BD9-81ED-4DB2-BD59-A6C34878D82A}">
                    <a16:rowId xmlns:a16="http://schemas.microsoft.com/office/drawing/2014/main" val="1585591003"/>
                  </a:ext>
                </a:extLst>
              </a:tr>
              <a:tr h="370840">
                <a:tc>
                  <a:txBody>
                    <a:bodyPr/>
                    <a:lstStyle/>
                    <a:p>
                      <a:pPr algn="ctr"/>
                      <a:r>
                        <a:rPr lang="en-US" dirty="0"/>
                        <a:t>B</a:t>
                      </a:r>
                    </a:p>
                  </a:txBody>
                  <a:tcPr/>
                </a:tc>
                <a:tc>
                  <a:txBody>
                    <a:bodyPr/>
                    <a:lstStyle/>
                    <a:p>
                      <a:pPr algn="ctr"/>
                      <a:r>
                        <a:rPr lang="en-US" dirty="0"/>
                        <a:t>φ</a:t>
                      </a:r>
                    </a:p>
                  </a:txBody>
                  <a:tcPr/>
                </a:tc>
                <a:tc>
                  <a:txBody>
                    <a:bodyPr/>
                    <a:lstStyle/>
                    <a:p>
                      <a:pPr algn="ctr"/>
                      <a:r>
                        <a:rPr lang="en-US" dirty="0"/>
                        <a:t>B</a:t>
                      </a:r>
                    </a:p>
                  </a:txBody>
                  <a:tcPr/>
                </a:tc>
                <a:tc>
                  <a:txBody>
                    <a:bodyPr/>
                    <a:lstStyle/>
                    <a:p>
                      <a:pPr algn="ctr"/>
                      <a:r>
                        <a:rPr lang="en-US" dirty="0"/>
                        <a:t>C</a:t>
                      </a:r>
                    </a:p>
                  </a:txBody>
                  <a:tcPr/>
                </a:tc>
                <a:extLst>
                  <a:ext uri="{0D108BD9-81ED-4DB2-BD59-A6C34878D82A}">
                    <a16:rowId xmlns:a16="http://schemas.microsoft.com/office/drawing/2014/main" val="1704309590"/>
                  </a:ext>
                </a:extLst>
              </a:tr>
              <a:tr h="370840">
                <a:tc>
                  <a:txBody>
                    <a:bodyPr/>
                    <a:lstStyle/>
                    <a:p>
                      <a:pPr algn="ctr"/>
                      <a:r>
                        <a:rPr lang="en-US" dirty="0"/>
                        <a:t>C</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φ</a:t>
                      </a:r>
                    </a:p>
                  </a:txBody>
                  <a:tcPr/>
                </a:tc>
                <a:extLst>
                  <a:ext uri="{0D108BD9-81ED-4DB2-BD59-A6C34878D82A}">
                    <a16:rowId xmlns:a16="http://schemas.microsoft.com/office/drawing/2014/main" val="1108755343"/>
                  </a:ext>
                </a:extLst>
              </a:tr>
              <a:tr h="370840">
                <a:tc>
                  <a:txBody>
                    <a:bodyPr/>
                    <a:lstStyle/>
                    <a:p>
                      <a:pPr algn="ctr"/>
                      <a:r>
                        <a:rPr lang="en-US" dirty="0"/>
                        <a:t>D</a:t>
                      </a:r>
                    </a:p>
                  </a:txBody>
                  <a:tcPr/>
                </a:tc>
                <a:tc>
                  <a:txBody>
                    <a:bodyPr/>
                    <a:lstStyle/>
                    <a:p>
                      <a:pPr algn="ctr"/>
                      <a:r>
                        <a:rPr lang="en-US" dirty="0"/>
                        <a:t>φ</a:t>
                      </a:r>
                    </a:p>
                  </a:txBody>
                  <a:tcPr/>
                </a:tc>
                <a:tc>
                  <a:txBody>
                    <a:bodyPr/>
                    <a:lstStyle/>
                    <a:p>
                      <a:pPr algn="ctr"/>
                      <a:r>
                        <a:rPr lang="en-US" dirty="0"/>
                        <a:t>φ</a:t>
                      </a:r>
                    </a:p>
                  </a:txBody>
                  <a:tcPr/>
                </a:tc>
                <a:tc>
                  <a:txBody>
                    <a:bodyPr/>
                    <a:lstStyle/>
                    <a:p>
                      <a:pPr algn="ctr"/>
                      <a:r>
                        <a:rPr lang="en-US" dirty="0"/>
                        <a:t>φ</a:t>
                      </a:r>
                    </a:p>
                  </a:txBody>
                  <a:tcPr/>
                </a:tc>
                <a:extLst>
                  <a:ext uri="{0D108BD9-81ED-4DB2-BD59-A6C34878D82A}">
                    <a16:rowId xmlns:a16="http://schemas.microsoft.com/office/drawing/2014/main" val="2688790252"/>
                  </a:ext>
                </a:extLst>
              </a:tr>
            </a:tbl>
          </a:graphicData>
        </a:graphic>
      </p:graphicFrame>
      <p:cxnSp>
        <p:nvCxnSpPr>
          <p:cNvPr id="10" name="Straight Arrow Connector 9">
            <a:extLst>
              <a:ext uri="{FF2B5EF4-FFF2-40B4-BE49-F238E27FC236}">
                <a16:creationId xmlns:a16="http://schemas.microsoft.com/office/drawing/2014/main" id="{DED7C6FF-8C85-36E0-4799-B0B418FC01DB}"/>
              </a:ext>
            </a:extLst>
          </p:cNvPr>
          <p:cNvCxnSpPr/>
          <p:nvPr/>
        </p:nvCxnSpPr>
        <p:spPr>
          <a:xfrm>
            <a:off x="6923314" y="1985554"/>
            <a:ext cx="2612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Star: 5 Points 10">
            <a:extLst>
              <a:ext uri="{FF2B5EF4-FFF2-40B4-BE49-F238E27FC236}">
                <a16:creationId xmlns:a16="http://schemas.microsoft.com/office/drawing/2014/main" id="{A6D19A44-A80F-A910-6656-ACEDBC7C13E5}"/>
              </a:ext>
            </a:extLst>
          </p:cNvPr>
          <p:cNvSpPr/>
          <p:nvPr/>
        </p:nvSpPr>
        <p:spPr>
          <a:xfrm>
            <a:off x="7053942" y="3044733"/>
            <a:ext cx="52252" cy="4571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2D46EB8-300C-B233-6DAE-EA4A2F9C396C}"/>
                  </a:ext>
                </a:extLst>
              </p:cNvPr>
              <p:cNvSpPr txBox="1"/>
              <p:nvPr/>
            </p:nvSpPr>
            <p:spPr>
              <a:xfrm>
                <a:off x="670560" y="3718560"/>
                <a:ext cx="1445623" cy="1477328"/>
              </a:xfrm>
              <a:prstGeom prst="rect">
                <a:avLst/>
              </a:prstGeom>
              <a:noFill/>
            </p:spPr>
            <p:txBody>
              <a:bodyPr wrap="square" rtlCol="0">
                <a:spAutoFit/>
              </a:bodyPr>
              <a:lstStyle/>
              <a:p>
                <a:r>
                  <a:rPr lang="el-GR" dirty="0">
                    <a:ea typeface="Cambria Math" panose="02040503050406030204" pitchFamily="18" charset="0"/>
                  </a:rPr>
                  <a:t>ε </a:t>
                </a:r>
                <a:r>
                  <a:rPr lang="en-US" dirty="0">
                    <a:ea typeface="Cambria Math" panose="02040503050406030204" pitchFamily="18" charset="0"/>
                  </a:rPr>
                  <a:t>- </a:t>
                </a:r>
                <a:r>
                  <a:rPr lang="en-US" i="1" dirty="0">
                    <a:latin typeface="Cambria Math" panose="02040503050406030204" pitchFamily="18" charset="0"/>
                    <a:ea typeface="Cambria Math" panose="02040503050406030204" pitchFamily="18" charset="0"/>
                  </a:rPr>
                  <a:t>Closure</a:t>
                </a:r>
              </a:p>
              <a:p>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(A) = {A}</a:t>
                </a:r>
              </a:p>
              <a:p>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(B) = {B, C}</a:t>
                </a:r>
              </a:p>
              <a:p>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(C) = {C}</a:t>
                </a:r>
              </a:p>
              <a:p>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(D) = {D}</a:t>
                </a:r>
              </a:p>
            </p:txBody>
          </p:sp>
        </mc:Choice>
        <mc:Fallback>
          <p:sp>
            <p:nvSpPr>
              <p:cNvPr id="12" name="TextBox 11">
                <a:extLst>
                  <a:ext uri="{FF2B5EF4-FFF2-40B4-BE49-F238E27FC236}">
                    <a16:creationId xmlns:a16="http://schemas.microsoft.com/office/drawing/2014/main" id="{42D46EB8-300C-B233-6DAE-EA4A2F9C396C}"/>
                  </a:ext>
                </a:extLst>
              </p:cNvPr>
              <p:cNvSpPr txBox="1">
                <a:spLocks noRot="1" noChangeAspect="1" noMove="1" noResize="1" noEditPoints="1" noAdjustHandles="1" noChangeArrowheads="1" noChangeShapeType="1" noTextEdit="1"/>
              </p:cNvSpPr>
              <p:nvPr/>
            </p:nvSpPr>
            <p:spPr>
              <a:xfrm>
                <a:off x="670560" y="3718560"/>
                <a:ext cx="1445623" cy="1477328"/>
              </a:xfrm>
              <a:prstGeom prst="rect">
                <a:avLst/>
              </a:prstGeom>
              <a:blipFill>
                <a:blip r:embed="rId3"/>
                <a:stretch>
                  <a:fillRect l="-3376" t="-2893" b="-57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70BE163-44BA-578E-C8FD-282056B269A8}"/>
                  </a:ext>
                </a:extLst>
              </p:cNvPr>
              <p:cNvSpPr txBox="1"/>
              <p:nvPr/>
            </p:nvSpPr>
            <p:spPr>
              <a:xfrm>
                <a:off x="2673532" y="3866606"/>
                <a:ext cx="2551612" cy="2308324"/>
              </a:xfrm>
              <a:prstGeom prst="rect">
                <a:avLst/>
              </a:prstGeom>
              <a:noFill/>
            </p:spPr>
            <p:txBody>
              <a:bodyPr wrap="square" rtlCol="0">
                <a:spAutoFit/>
              </a:bodyPr>
              <a:lstStyle/>
              <a:p>
                <a:r>
                  <a:rPr lang="en-US" sz="1800" dirty="0"/>
                  <a:t>δ’</a:t>
                </a:r>
                <a:r>
                  <a:rPr lang="en-US" dirty="0"/>
                  <a:t>(A, 0</a:t>
                </a:r>
                <a:r>
                  <a:rPr lang="en-US" sz="1800" dirty="0"/>
                  <a:t>) = </a:t>
                </a:r>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n-US" b="0" i="0" smtClean="0">
                            <a:latin typeface="Cambria Math" panose="02040503050406030204" pitchFamily="18" charset="0"/>
                            <a:ea typeface="Cambria Math" panose="02040503050406030204" pitchFamily="18" charset="0"/>
                          </a:rPr>
                          <m:t>   </m:t>
                        </m:r>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(δ(</a:t>
                </a:r>
                <a14:m>
                  <m:oMath xmlns:m="http://schemas.openxmlformats.org/officeDocument/2006/math">
                    <m:sSup>
                      <m:sSupPr>
                        <m:ctrlPr>
                          <a:rPr lang="el-GR" i="1">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i="1">
                            <a:latin typeface="Cambria Math" panose="02040503050406030204" pitchFamily="18" charset="0"/>
                            <a:ea typeface="Cambria Math" panose="02040503050406030204" pitchFamily="18" charset="0"/>
                          </a:rPr>
                          <m:t>∗</m:t>
                        </m:r>
                      </m:sup>
                    </m:sSup>
                  </m:oMath>
                </a14:m>
                <a:r>
                  <a:rPr lang="en-US" dirty="0"/>
                  <a:t>(A), 0)</a:t>
                </a:r>
              </a:p>
              <a:p>
                <a:r>
                  <a:rPr lang="en-US" dirty="0"/>
                  <a:t>	= </a:t>
                </a:r>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(δ(A, 0))</a:t>
                </a:r>
              </a:p>
              <a:p>
                <a:r>
                  <a:rPr lang="en-US" dirty="0"/>
                  <a:t>	= </a:t>
                </a:r>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(B) = {B, C}</a:t>
                </a:r>
                <a:br>
                  <a:rPr lang="en-US" dirty="0"/>
                </a:br>
                <a:br>
                  <a:rPr lang="en-US" dirty="0"/>
                </a:br>
                <a:r>
                  <a:rPr lang="en-US" dirty="0"/>
                  <a:t>δ’(A, 1) = </a:t>
                </a:r>
                <a14:m>
                  <m:oMath xmlns:m="http://schemas.openxmlformats.org/officeDocument/2006/math">
                    <m:sSup>
                      <m:sSupPr>
                        <m:ctrlPr>
                          <a:rPr lang="el-GR" i="1">
                            <a:latin typeface="Cambria Math" panose="02040503050406030204" pitchFamily="18" charset="0"/>
                            <a:ea typeface="Cambria Math" panose="02040503050406030204" pitchFamily="18" charset="0"/>
                          </a:rPr>
                        </m:ctrlPr>
                      </m:sSupPr>
                      <m:e>
                        <m:r>
                          <m:rPr>
                            <m:nor/>
                          </m:rPr>
                          <a:rPr lang="en-US">
                            <a:latin typeface="Cambria Math" panose="02040503050406030204" pitchFamily="18" charset="0"/>
                            <a:ea typeface="Cambria Math" panose="02040503050406030204" pitchFamily="18" charset="0"/>
                          </a:rPr>
                          <m:t>   </m:t>
                        </m:r>
                        <m:r>
                          <m:rPr>
                            <m:nor/>
                          </m:rPr>
                          <a:rPr lang="el-GR" dirty="0">
                            <a:ea typeface="Cambria Math" panose="02040503050406030204" pitchFamily="18" charset="0"/>
                          </a:rPr>
                          <m:t>ε</m:t>
                        </m:r>
                      </m:e>
                      <m:sup>
                        <m:r>
                          <a:rPr lang="en-US" i="1">
                            <a:latin typeface="Cambria Math" panose="02040503050406030204" pitchFamily="18" charset="0"/>
                            <a:ea typeface="Cambria Math" panose="02040503050406030204" pitchFamily="18" charset="0"/>
                          </a:rPr>
                          <m:t>∗</m:t>
                        </m:r>
                      </m:sup>
                    </m:sSup>
                  </m:oMath>
                </a14:m>
                <a:r>
                  <a:rPr lang="en-US" dirty="0"/>
                  <a:t>(δ(</a:t>
                </a:r>
                <a14:m>
                  <m:oMath xmlns:m="http://schemas.openxmlformats.org/officeDocument/2006/math">
                    <m:sSup>
                      <m:sSupPr>
                        <m:ctrlPr>
                          <a:rPr lang="el-GR" i="1">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i="1">
                            <a:latin typeface="Cambria Math" panose="02040503050406030204" pitchFamily="18" charset="0"/>
                            <a:ea typeface="Cambria Math" panose="02040503050406030204" pitchFamily="18" charset="0"/>
                          </a:rPr>
                          <m:t>∗</m:t>
                        </m:r>
                      </m:sup>
                    </m:sSup>
                  </m:oMath>
                </a14:m>
                <a:r>
                  <a:rPr lang="en-US" dirty="0"/>
                  <a:t>(A), 1)</a:t>
                </a:r>
              </a:p>
              <a:p>
                <a:r>
                  <a:rPr lang="en-US" dirty="0"/>
                  <a:t>	= </a:t>
                </a:r>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(δ(A, 1))</a:t>
                </a:r>
              </a:p>
              <a:p>
                <a:r>
                  <a:rPr lang="en-US" dirty="0"/>
                  <a:t>	= </a:t>
                </a:r>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(φ) = φ</a:t>
                </a:r>
              </a:p>
              <a:p>
                <a:endParaRPr lang="en-US" dirty="0"/>
              </a:p>
            </p:txBody>
          </p:sp>
        </mc:Choice>
        <mc:Fallback>
          <p:sp>
            <p:nvSpPr>
              <p:cNvPr id="14" name="TextBox 13">
                <a:extLst>
                  <a:ext uri="{FF2B5EF4-FFF2-40B4-BE49-F238E27FC236}">
                    <a16:creationId xmlns:a16="http://schemas.microsoft.com/office/drawing/2014/main" id="{C70BE163-44BA-578E-C8FD-282056B269A8}"/>
                  </a:ext>
                </a:extLst>
              </p:cNvPr>
              <p:cNvSpPr txBox="1">
                <a:spLocks noRot="1" noChangeAspect="1" noMove="1" noResize="1" noEditPoints="1" noAdjustHandles="1" noChangeArrowheads="1" noChangeShapeType="1" noTextEdit="1"/>
              </p:cNvSpPr>
              <p:nvPr/>
            </p:nvSpPr>
            <p:spPr>
              <a:xfrm>
                <a:off x="2673532" y="3866606"/>
                <a:ext cx="2551612" cy="2308324"/>
              </a:xfrm>
              <a:prstGeom prst="rect">
                <a:avLst/>
              </a:prstGeom>
              <a:blipFill>
                <a:blip r:embed="rId4"/>
                <a:stretch>
                  <a:fillRect l="-2153" t="-13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4D7C1BBA-2393-08EF-3CD5-851133A9D60D}"/>
                  </a:ext>
                </a:extLst>
              </p:cNvPr>
              <p:cNvSpPr txBox="1"/>
              <p:nvPr/>
            </p:nvSpPr>
            <p:spPr>
              <a:xfrm>
                <a:off x="5956663" y="3855820"/>
                <a:ext cx="3196047" cy="2031325"/>
              </a:xfrm>
              <a:prstGeom prst="rect">
                <a:avLst/>
              </a:prstGeom>
              <a:noFill/>
            </p:spPr>
            <p:txBody>
              <a:bodyPr wrap="square">
                <a:spAutoFit/>
              </a:bodyPr>
              <a:lstStyle/>
              <a:p>
                <a:r>
                  <a:rPr lang="en-US" sz="1800" dirty="0"/>
                  <a:t>δ’</a:t>
                </a:r>
                <a:r>
                  <a:rPr lang="en-US" dirty="0"/>
                  <a:t>(B, 0</a:t>
                </a:r>
                <a:r>
                  <a:rPr lang="en-US" sz="1800" dirty="0"/>
                  <a:t>) = </a:t>
                </a:r>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n-US" b="0" i="0" smtClean="0">
                            <a:latin typeface="Cambria Math" panose="02040503050406030204" pitchFamily="18" charset="0"/>
                            <a:ea typeface="Cambria Math" panose="02040503050406030204" pitchFamily="18" charset="0"/>
                          </a:rPr>
                          <m:t>   </m:t>
                        </m:r>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(δ(</a:t>
                </a:r>
                <a14:m>
                  <m:oMath xmlns:m="http://schemas.openxmlformats.org/officeDocument/2006/math">
                    <m:sSup>
                      <m:sSupPr>
                        <m:ctrlPr>
                          <a:rPr lang="el-GR" i="1">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i="1">
                            <a:latin typeface="Cambria Math" panose="02040503050406030204" pitchFamily="18" charset="0"/>
                            <a:ea typeface="Cambria Math" panose="02040503050406030204" pitchFamily="18" charset="0"/>
                          </a:rPr>
                          <m:t>∗</m:t>
                        </m:r>
                      </m:sup>
                    </m:sSup>
                  </m:oMath>
                </a14:m>
                <a:r>
                  <a:rPr lang="en-US" dirty="0"/>
                  <a:t>(B), 0)</a:t>
                </a:r>
              </a:p>
              <a:p>
                <a:r>
                  <a:rPr lang="en-US" dirty="0"/>
                  <a:t>	= </a:t>
                </a:r>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(δ({B, C}, 0))</a:t>
                </a:r>
              </a:p>
              <a:p>
                <a:r>
                  <a:rPr lang="en-US" dirty="0"/>
                  <a:t>	= </a:t>
                </a:r>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(C) = {C}</a:t>
                </a:r>
                <a:br>
                  <a:rPr lang="en-US" dirty="0"/>
                </a:br>
                <a:br>
                  <a:rPr lang="en-US" dirty="0"/>
                </a:br>
                <a:r>
                  <a:rPr lang="en-US" dirty="0"/>
                  <a:t>δ’(B, 1) = </a:t>
                </a:r>
                <a14:m>
                  <m:oMath xmlns:m="http://schemas.openxmlformats.org/officeDocument/2006/math">
                    <m:sSup>
                      <m:sSupPr>
                        <m:ctrlPr>
                          <a:rPr lang="el-GR" i="1">
                            <a:latin typeface="Cambria Math" panose="02040503050406030204" pitchFamily="18" charset="0"/>
                            <a:ea typeface="Cambria Math" panose="02040503050406030204" pitchFamily="18" charset="0"/>
                          </a:rPr>
                        </m:ctrlPr>
                      </m:sSupPr>
                      <m:e>
                        <m:r>
                          <m:rPr>
                            <m:nor/>
                          </m:rPr>
                          <a:rPr lang="en-US">
                            <a:latin typeface="Cambria Math" panose="02040503050406030204" pitchFamily="18" charset="0"/>
                            <a:ea typeface="Cambria Math" panose="02040503050406030204" pitchFamily="18" charset="0"/>
                          </a:rPr>
                          <m:t>   </m:t>
                        </m:r>
                        <m:r>
                          <m:rPr>
                            <m:nor/>
                          </m:rPr>
                          <a:rPr lang="el-GR" dirty="0">
                            <a:ea typeface="Cambria Math" panose="02040503050406030204" pitchFamily="18" charset="0"/>
                          </a:rPr>
                          <m:t>ε</m:t>
                        </m:r>
                      </m:e>
                      <m:sup>
                        <m:r>
                          <a:rPr lang="en-US" i="1">
                            <a:latin typeface="Cambria Math" panose="02040503050406030204" pitchFamily="18" charset="0"/>
                            <a:ea typeface="Cambria Math" panose="02040503050406030204" pitchFamily="18" charset="0"/>
                          </a:rPr>
                          <m:t>∗</m:t>
                        </m:r>
                      </m:sup>
                    </m:sSup>
                  </m:oMath>
                </a14:m>
                <a:r>
                  <a:rPr lang="en-US" dirty="0"/>
                  <a:t>(δ(</a:t>
                </a:r>
                <a14:m>
                  <m:oMath xmlns:m="http://schemas.openxmlformats.org/officeDocument/2006/math">
                    <m:sSup>
                      <m:sSupPr>
                        <m:ctrlPr>
                          <a:rPr lang="el-GR" i="1">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i="1">
                            <a:latin typeface="Cambria Math" panose="02040503050406030204" pitchFamily="18" charset="0"/>
                            <a:ea typeface="Cambria Math" panose="02040503050406030204" pitchFamily="18" charset="0"/>
                          </a:rPr>
                          <m:t>∗</m:t>
                        </m:r>
                      </m:sup>
                    </m:sSup>
                  </m:oMath>
                </a14:m>
                <a:r>
                  <a:rPr lang="en-US" dirty="0"/>
                  <a:t>(B), 1)</a:t>
                </a:r>
              </a:p>
              <a:p>
                <a:r>
                  <a:rPr lang="en-US" dirty="0"/>
                  <a:t>	= </a:t>
                </a:r>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(δ({B, C}, 1))</a:t>
                </a:r>
              </a:p>
              <a:p>
                <a:r>
                  <a:rPr lang="en-US" dirty="0"/>
                  <a:t>	= </a:t>
                </a:r>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nor/>
                          </m:rPr>
                          <a:rPr lang="el-GR" dirty="0">
                            <a:ea typeface="Cambria Math" panose="02040503050406030204" pitchFamily="18" charset="0"/>
                          </a:rPr>
                          <m:t>ε</m:t>
                        </m:r>
                      </m:e>
                      <m:sup>
                        <m:r>
                          <a:rPr lang="en-US" b="0" i="1" smtClean="0">
                            <a:latin typeface="Cambria Math" panose="02040503050406030204" pitchFamily="18" charset="0"/>
                            <a:ea typeface="Cambria Math" panose="02040503050406030204" pitchFamily="18" charset="0"/>
                          </a:rPr>
                          <m:t>∗</m:t>
                        </m:r>
                      </m:sup>
                    </m:sSup>
                  </m:oMath>
                </a14:m>
                <a:r>
                  <a:rPr lang="en-US" dirty="0"/>
                  <a:t>({B, D}) = {B, C, D}</a:t>
                </a:r>
              </a:p>
            </p:txBody>
          </p:sp>
        </mc:Choice>
        <mc:Fallback>
          <p:sp>
            <p:nvSpPr>
              <p:cNvPr id="16" name="TextBox 15">
                <a:extLst>
                  <a:ext uri="{FF2B5EF4-FFF2-40B4-BE49-F238E27FC236}">
                    <a16:creationId xmlns:a16="http://schemas.microsoft.com/office/drawing/2014/main" id="{4D7C1BBA-2393-08EF-3CD5-851133A9D60D}"/>
                  </a:ext>
                </a:extLst>
              </p:cNvPr>
              <p:cNvSpPr txBox="1">
                <a:spLocks noRot="1" noChangeAspect="1" noMove="1" noResize="1" noEditPoints="1" noAdjustHandles="1" noChangeArrowheads="1" noChangeShapeType="1" noTextEdit="1"/>
              </p:cNvSpPr>
              <p:nvPr/>
            </p:nvSpPr>
            <p:spPr>
              <a:xfrm>
                <a:off x="5956663" y="3855820"/>
                <a:ext cx="3196047" cy="2031325"/>
              </a:xfrm>
              <a:prstGeom prst="rect">
                <a:avLst/>
              </a:prstGeom>
              <a:blipFill>
                <a:blip r:embed="rId5"/>
                <a:stretch>
                  <a:fillRect l="-1527" t="-1802" b="-3904"/>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2EC3CE44-510E-F2F3-D675-251E802C1210}"/>
              </a:ext>
            </a:extLst>
          </p:cNvPr>
          <p:cNvSpPr txBox="1"/>
          <p:nvPr/>
        </p:nvSpPr>
        <p:spPr>
          <a:xfrm>
            <a:off x="9231086" y="4502151"/>
            <a:ext cx="717005"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8808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F18F-3678-03CA-3935-35EE70A68DE3}"/>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D902F244-3D84-F4DF-C8CD-7CB59C7E5D6B}"/>
              </a:ext>
            </a:extLst>
          </p:cNvPr>
          <p:cNvGraphicFramePr>
            <a:graphicFrameLocks noGrp="1"/>
          </p:cNvGraphicFramePr>
          <p:nvPr>
            <p:ph idx="1"/>
            <p:extLst>
              <p:ext uri="{D42A27DB-BD31-4B8C-83A1-F6EECF244321}">
                <p14:modId xmlns:p14="http://schemas.microsoft.com/office/powerpoint/2010/main" val="2398257215"/>
              </p:ext>
            </p:extLst>
          </p:nvPr>
        </p:nvGraphicFramePr>
        <p:xfrm>
          <a:off x="609600" y="2662645"/>
          <a:ext cx="4641669" cy="1854200"/>
        </p:xfrm>
        <a:graphic>
          <a:graphicData uri="http://schemas.openxmlformats.org/drawingml/2006/table">
            <a:tbl>
              <a:tblPr firstRow="1" bandRow="1">
                <a:tableStyleId>{5C22544A-7EE6-4342-B048-85BDC9FD1C3A}</a:tableStyleId>
              </a:tblPr>
              <a:tblGrid>
                <a:gridCol w="1547223">
                  <a:extLst>
                    <a:ext uri="{9D8B030D-6E8A-4147-A177-3AD203B41FA5}">
                      <a16:colId xmlns:a16="http://schemas.microsoft.com/office/drawing/2014/main" val="1350082211"/>
                    </a:ext>
                  </a:extLst>
                </a:gridCol>
                <a:gridCol w="1547223">
                  <a:extLst>
                    <a:ext uri="{9D8B030D-6E8A-4147-A177-3AD203B41FA5}">
                      <a16:colId xmlns:a16="http://schemas.microsoft.com/office/drawing/2014/main" val="48722440"/>
                    </a:ext>
                  </a:extLst>
                </a:gridCol>
                <a:gridCol w="1547223">
                  <a:extLst>
                    <a:ext uri="{9D8B030D-6E8A-4147-A177-3AD203B41FA5}">
                      <a16:colId xmlns:a16="http://schemas.microsoft.com/office/drawing/2014/main" val="924944983"/>
                    </a:ext>
                  </a:extLst>
                </a:gridCol>
              </a:tblGrid>
              <a:tr h="370840">
                <a:tc>
                  <a:txBody>
                    <a:bodyPr/>
                    <a:lstStyle/>
                    <a:p>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2055569191"/>
                  </a:ext>
                </a:extLst>
              </a:tr>
              <a:tr h="370840">
                <a:tc>
                  <a:txBody>
                    <a:bodyPr/>
                    <a:lstStyle/>
                    <a:p>
                      <a:pPr algn="ctr"/>
                      <a:r>
                        <a:rPr lang="en-US" dirty="0"/>
                        <a:t>A</a:t>
                      </a:r>
                    </a:p>
                  </a:txBody>
                  <a:tcPr/>
                </a:tc>
                <a:tc>
                  <a:txBody>
                    <a:bodyPr/>
                    <a:lstStyle/>
                    <a:p>
                      <a:pPr algn="ctr"/>
                      <a:r>
                        <a:rPr lang="en-US" dirty="0"/>
                        <a:t>{B, 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φ</a:t>
                      </a:r>
                    </a:p>
                  </a:txBody>
                  <a:tcPr/>
                </a:tc>
                <a:extLst>
                  <a:ext uri="{0D108BD9-81ED-4DB2-BD59-A6C34878D82A}">
                    <a16:rowId xmlns:a16="http://schemas.microsoft.com/office/drawing/2014/main" val="1396660251"/>
                  </a:ext>
                </a:extLst>
              </a:tr>
              <a:tr h="370840">
                <a:tc>
                  <a:txBody>
                    <a:bodyPr/>
                    <a:lstStyle/>
                    <a:p>
                      <a:pPr algn="ctr"/>
                      <a:r>
                        <a:rPr lang="en-US" dirty="0"/>
                        <a:t>B</a:t>
                      </a:r>
                    </a:p>
                  </a:txBody>
                  <a:tcPr/>
                </a:tc>
                <a:tc>
                  <a:txBody>
                    <a:bodyPr/>
                    <a:lstStyle/>
                    <a:p>
                      <a:pPr algn="ctr"/>
                      <a:r>
                        <a:rPr lang="en-US" dirty="0"/>
                        <a:t>C</a:t>
                      </a:r>
                    </a:p>
                  </a:txBody>
                  <a:tcPr/>
                </a:tc>
                <a:tc>
                  <a:txBody>
                    <a:bodyPr/>
                    <a:lstStyle/>
                    <a:p>
                      <a:pPr algn="ctr"/>
                      <a:r>
                        <a:rPr lang="en-US" dirty="0"/>
                        <a:t>{B, C, D}</a:t>
                      </a:r>
                    </a:p>
                  </a:txBody>
                  <a:tcPr/>
                </a:tc>
                <a:extLst>
                  <a:ext uri="{0D108BD9-81ED-4DB2-BD59-A6C34878D82A}">
                    <a16:rowId xmlns:a16="http://schemas.microsoft.com/office/drawing/2014/main" val="988739928"/>
                  </a:ext>
                </a:extLst>
              </a:tr>
              <a:tr h="370840">
                <a:tc>
                  <a:txBody>
                    <a:bodyPr/>
                    <a:lstStyle/>
                    <a:p>
                      <a:pPr algn="ctr"/>
                      <a:r>
                        <a:rPr lang="en-US" dirty="0"/>
                        <a:t>C</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2138052729"/>
                  </a:ext>
                </a:extLst>
              </a:tr>
              <a:tr h="370840">
                <a:tc>
                  <a:txBody>
                    <a:bodyPr/>
                    <a:lstStyle/>
                    <a:p>
                      <a:pPr algn="ctr"/>
                      <a:r>
                        <a:rPr lang="en-US" dirty="0"/>
                        <a:t>D</a:t>
                      </a:r>
                    </a:p>
                  </a:txBody>
                  <a:tcPr/>
                </a:tc>
                <a:tc>
                  <a:txBody>
                    <a:bodyPr/>
                    <a:lstStyle/>
                    <a:p>
                      <a:pPr algn="ctr"/>
                      <a:r>
                        <a:rPr lang="en-US" dirty="0"/>
                        <a:t>φ</a:t>
                      </a:r>
                    </a:p>
                  </a:txBody>
                  <a:tcPr/>
                </a:tc>
                <a:tc>
                  <a:txBody>
                    <a:bodyPr/>
                    <a:lstStyle/>
                    <a:p>
                      <a:pPr algn="ctr"/>
                      <a:r>
                        <a:rPr lang="en-US" dirty="0"/>
                        <a:t>φ</a:t>
                      </a:r>
                    </a:p>
                  </a:txBody>
                  <a:tcPr/>
                </a:tc>
                <a:extLst>
                  <a:ext uri="{0D108BD9-81ED-4DB2-BD59-A6C34878D82A}">
                    <a16:rowId xmlns:a16="http://schemas.microsoft.com/office/drawing/2014/main" val="121537215"/>
                  </a:ext>
                </a:extLst>
              </a:tr>
            </a:tbl>
          </a:graphicData>
        </a:graphic>
      </p:graphicFrame>
      <p:sp>
        <p:nvSpPr>
          <p:cNvPr id="4" name="Slide Number Placeholder 3">
            <a:extLst>
              <a:ext uri="{FF2B5EF4-FFF2-40B4-BE49-F238E27FC236}">
                <a16:creationId xmlns:a16="http://schemas.microsoft.com/office/drawing/2014/main" id="{CB9FFB71-074B-A81D-229C-A874E0A401C1}"/>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8</a:t>
            </a:fld>
            <a:endParaRPr lang="en-US">
              <a:solidFill>
                <a:prstClr val="black">
                  <a:tint val="75000"/>
                </a:prstClr>
              </a:solidFill>
            </a:endParaRPr>
          </a:p>
        </p:txBody>
      </p:sp>
      <p:cxnSp>
        <p:nvCxnSpPr>
          <p:cNvPr id="8" name="Straight Arrow Connector 7">
            <a:extLst>
              <a:ext uri="{FF2B5EF4-FFF2-40B4-BE49-F238E27FC236}">
                <a16:creationId xmlns:a16="http://schemas.microsoft.com/office/drawing/2014/main" id="{A257DBB0-4E51-79D4-3006-65E6BE70C8A5}"/>
              </a:ext>
            </a:extLst>
          </p:cNvPr>
          <p:cNvCxnSpPr/>
          <p:nvPr/>
        </p:nvCxnSpPr>
        <p:spPr>
          <a:xfrm>
            <a:off x="775063" y="3222171"/>
            <a:ext cx="2612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Star: 5 Points 8">
            <a:extLst>
              <a:ext uri="{FF2B5EF4-FFF2-40B4-BE49-F238E27FC236}">
                <a16:creationId xmlns:a16="http://schemas.microsoft.com/office/drawing/2014/main" id="{EE154E6C-0E96-D3B9-73A7-1F203D76F90E}"/>
              </a:ext>
            </a:extLst>
          </p:cNvPr>
          <p:cNvSpPr/>
          <p:nvPr/>
        </p:nvSpPr>
        <p:spPr>
          <a:xfrm>
            <a:off x="905691" y="4281350"/>
            <a:ext cx="52252" cy="4571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B664DA5-7A2F-6760-3F5C-EC1ED3C702A4}"/>
              </a:ext>
            </a:extLst>
          </p:cNvPr>
          <p:cNvPicPr>
            <a:picLocks noChangeAspect="1"/>
          </p:cNvPicPr>
          <p:nvPr/>
        </p:nvPicPr>
        <p:blipFill>
          <a:blip r:embed="rId2"/>
          <a:stretch>
            <a:fillRect/>
          </a:stretch>
        </p:blipFill>
        <p:spPr>
          <a:xfrm>
            <a:off x="6620182" y="1910585"/>
            <a:ext cx="4962218" cy="3775021"/>
          </a:xfrm>
          <a:prstGeom prst="rect">
            <a:avLst/>
          </a:prstGeom>
        </p:spPr>
      </p:pic>
    </p:spTree>
    <p:extLst>
      <p:ext uri="{BB962C8B-B14F-4D97-AF65-F5344CB8AC3E}">
        <p14:creationId xmlns:p14="http://schemas.microsoft.com/office/powerpoint/2010/main" val="288642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4F38-4B0C-843F-8D38-F13DC62E940E}"/>
              </a:ext>
            </a:extLst>
          </p:cNvPr>
          <p:cNvSpPr>
            <a:spLocks noGrp="1"/>
          </p:cNvSpPr>
          <p:nvPr>
            <p:ph type="title"/>
          </p:nvPr>
        </p:nvSpPr>
        <p:spPr/>
        <p:txBody>
          <a:bodyPr/>
          <a:lstStyle/>
          <a:p>
            <a:r>
              <a:rPr lang="en-US" dirty="0"/>
              <a:t>Classwork</a:t>
            </a:r>
          </a:p>
        </p:txBody>
      </p:sp>
      <p:pic>
        <p:nvPicPr>
          <p:cNvPr id="6" name="Content Placeholder 5">
            <a:extLst>
              <a:ext uri="{FF2B5EF4-FFF2-40B4-BE49-F238E27FC236}">
                <a16:creationId xmlns:a16="http://schemas.microsoft.com/office/drawing/2014/main" id="{704C06D6-2C3F-84CB-1797-AFF0DC3BC210}"/>
              </a:ext>
            </a:extLst>
          </p:cNvPr>
          <p:cNvPicPr>
            <a:picLocks noGrp="1" noChangeAspect="1"/>
          </p:cNvPicPr>
          <p:nvPr>
            <p:ph idx="1"/>
          </p:nvPr>
        </p:nvPicPr>
        <p:blipFill>
          <a:blip r:embed="rId2"/>
          <a:stretch>
            <a:fillRect/>
          </a:stretch>
        </p:blipFill>
        <p:spPr>
          <a:xfrm>
            <a:off x="4239063" y="2460994"/>
            <a:ext cx="3713869" cy="1936011"/>
          </a:xfrm>
        </p:spPr>
      </p:pic>
      <p:sp>
        <p:nvSpPr>
          <p:cNvPr id="4" name="Slide Number Placeholder 3">
            <a:extLst>
              <a:ext uri="{FF2B5EF4-FFF2-40B4-BE49-F238E27FC236}">
                <a16:creationId xmlns:a16="http://schemas.microsoft.com/office/drawing/2014/main" id="{77149814-FF34-862D-6097-B6843422F28C}"/>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9</a:t>
            </a:fld>
            <a:endParaRPr lang="en-US">
              <a:solidFill>
                <a:prstClr val="black">
                  <a:tint val="75000"/>
                </a:prstClr>
              </a:solidFill>
            </a:endParaRPr>
          </a:p>
        </p:txBody>
      </p:sp>
      <p:sp>
        <p:nvSpPr>
          <p:cNvPr id="7" name="TextBox 6">
            <a:extLst>
              <a:ext uri="{FF2B5EF4-FFF2-40B4-BE49-F238E27FC236}">
                <a16:creationId xmlns:a16="http://schemas.microsoft.com/office/drawing/2014/main" id="{A022DD37-7644-9413-4621-CE0EBD46845C}"/>
              </a:ext>
            </a:extLst>
          </p:cNvPr>
          <p:cNvSpPr txBox="1"/>
          <p:nvPr/>
        </p:nvSpPr>
        <p:spPr>
          <a:xfrm>
            <a:off x="3669210" y="1754650"/>
            <a:ext cx="4853573" cy="369332"/>
          </a:xfrm>
          <a:prstGeom prst="rect">
            <a:avLst/>
          </a:prstGeom>
          <a:noFill/>
        </p:spPr>
        <p:txBody>
          <a:bodyPr wrap="none" rtlCol="0">
            <a:spAutoFit/>
          </a:bodyPr>
          <a:lstStyle/>
          <a:p>
            <a:r>
              <a:rPr lang="en-US" dirty="0"/>
              <a:t>Convert the following </a:t>
            </a:r>
            <a:r>
              <a:rPr lang="el-GR" dirty="0">
                <a:ea typeface="Cambria Math" panose="02040503050406030204" pitchFamily="18" charset="0"/>
              </a:rPr>
              <a:t>ε</a:t>
            </a:r>
            <a:r>
              <a:rPr lang="en-US" dirty="0">
                <a:ea typeface="Cambria Math" panose="02040503050406030204" pitchFamily="18" charset="0"/>
              </a:rPr>
              <a:t>-NFA to its equivalent NFA</a:t>
            </a:r>
            <a:r>
              <a:rPr lang="en-US" dirty="0"/>
              <a:t> </a:t>
            </a:r>
          </a:p>
        </p:txBody>
      </p:sp>
    </p:spTree>
    <p:extLst>
      <p:ext uri="{BB962C8B-B14F-4D97-AF65-F5344CB8AC3E}">
        <p14:creationId xmlns:p14="http://schemas.microsoft.com/office/powerpoint/2010/main" val="316022156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15135</TotalTime>
  <Words>736</Words>
  <Application>Microsoft Office PowerPoint</Application>
  <PresentationFormat>Widescreen</PresentationFormat>
  <Paragraphs>127</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 Math</vt:lpstr>
      <vt:lpstr>Söhne</vt:lpstr>
      <vt:lpstr>Times New Roman</vt:lpstr>
      <vt:lpstr>1_Office Theme</vt:lpstr>
      <vt:lpstr>CPSC 323: Compilers and Languages  Epsilon - NFA</vt:lpstr>
      <vt:lpstr>Epsilon(ε)- NFA</vt:lpstr>
      <vt:lpstr>Why Epsilon NFA?</vt:lpstr>
      <vt:lpstr>PowerPoint Presentation</vt:lpstr>
      <vt:lpstr>Convert ε-NFA to NFA </vt:lpstr>
      <vt:lpstr>PowerPoint Presentation</vt:lpstr>
      <vt:lpstr>Example</vt:lpstr>
      <vt:lpstr>PowerPoint Presentation</vt:lpstr>
      <vt:lpstr>Classwork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323 Compilers and Languages</dc:title>
  <dc:creator>Kesireddy, Param Venkat Vivek</dc:creator>
  <cp:lastModifiedBy>Jain, Kavil</cp:lastModifiedBy>
  <cp:revision>20</cp:revision>
  <dcterms:created xsi:type="dcterms:W3CDTF">2022-08-22T17:37:51Z</dcterms:created>
  <dcterms:modified xsi:type="dcterms:W3CDTF">2024-02-09T22:33:16Z</dcterms:modified>
</cp:coreProperties>
</file>