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333" r:id="rId2"/>
    <p:sldId id="660" r:id="rId3"/>
    <p:sldId id="647" r:id="rId4"/>
    <p:sldId id="648" r:id="rId5"/>
    <p:sldId id="650" r:id="rId6"/>
    <p:sldId id="661" r:id="rId7"/>
    <p:sldId id="662" r:id="rId8"/>
    <p:sldId id="663" r:id="rId9"/>
    <p:sldId id="664" r:id="rId10"/>
    <p:sldId id="665" r:id="rId11"/>
    <p:sldId id="666" r:id="rId12"/>
    <p:sldId id="667" r:id="rId13"/>
    <p:sldId id="668" r:id="rId14"/>
    <p:sldId id="6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1F2C412-2A8B-9048-B81D-9B96F7DE033B}">
          <p14:sldIdLst>
            <p14:sldId id="333"/>
            <p14:sldId id="660"/>
            <p14:sldId id="647"/>
            <p14:sldId id="648"/>
            <p14:sldId id="650"/>
            <p14:sldId id="661"/>
            <p14:sldId id="662"/>
            <p14:sldId id="663"/>
            <p14:sldId id="664"/>
            <p14:sldId id="665"/>
            <p14:sldId id="666"/>
            <p14:sldId id="667"/>
            <p14:sldId id="668"/>
            <p14:sldId id="6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C59"/>
    <a:srgbClr val="FD5A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FAF329-8085-422D-BD2E-BA4C5516D164}" v="192" dt="2024-01-28T17:08:44.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94" autoAdjust="0"/>
    <p:restoredTop sz="94061" autoAdjust="0"/>
  </p:normalViewPr>
  <p:slideViewPr>
    <p:cSldViewPr snapToGrid="0">
      <p:cViewPr>
        <p:scale>
          <a:sx n="75" d="100"/>
          <a:sy n="75" d="100"/>
        </p:scale>
        <p:origin x="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5271E-2E4F-A54A-866A-A1976F2439F4}"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32D4D-D0CF-3940-B871-1D6FF0C17930}" type="slidenum">
              <a:rPr lang="en-US" smtClean="0"/>
              <a:t>‹#›</a:t>
            </a:fld>
            <a:endParaRPr lang="en-US"/>
          </a:p>
        </p:txBody>
      </p:sp>
    </p:spTree>
    <p:extLst>
      <p:ext uri="{BB962C8B-B14F-4D97-AF65-F5344CB8AC3E}">
        <p14:creationId xmlns:p14="http://schemas.microsoft.com/office/powerpoint/2010/main" val="1273202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2D4D-D0CF-3940-B871-1D6FF0C17930}" type="slidenum">
              <a:rPr lang="en-US" smtClean="0"/>
              <a:t>1</a:t>
            </a:fld>
            <a:endParaRPr lang="en-US"/>
          </a:p>
        </p:txBody>
      </p:sp>
    </p:spTree>
    <p:extLst>
      <p:ext uri="{BB962C8B-B14F-4D97-AF65-F5344CB8AC3E}">
        <p14:creationId xmlns:p14="http://schemas.microsoft.com/office/powerpoint/2010/main" val="2765743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B9D85334-650A-4DCC-8878-768E494DF62F}" type="datetime1">
              <a:rPr lang="en-US" smtClean="0">
                <a:solidFill>
                  <a:prstClr val="black">
                    <a:tint val="75000"/>
                  </a:prstClr>
                </a:solidFill>
              </a:rPr>
              <a:pPr>
                <a:defRPr/>
              </a:pPr>
              <a:t>1/31/2024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3839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D6BF820-52C3-4A45-B01B-C780ADDC83A6}" type="datetime1">
              <a:rPr lang="en-US" smtClean="0">
                <a:solidFill>
                  <a:prstClr val="black">
                    <a:tint val="75000"/>
                  </a:prstClr>
                </a:solidFill>
              </a:rPr>
              <a:pPr>
                <a:defRPr/>
              </a:pPr>
              <a:t>1/31/2024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0052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46C1C46-A1BA-4573-B605-C062EED53F8A}" type="datetime1">
              <a:rPr lang="en-US" smtClean="0">
                <a:solidFill>
                  <a:prstClr val="black">
                    <a:tint val="75000"/>
                  </a:prstClr>
                </a:solidFill>
              </a:rPr>
              <a:pPr>
                <a:defRPr/>
              </a:pPr>
              <a:t>1/31/2024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8367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F04A56B-B99B-43B8-9DE0-40BC64CEDEE1}" type="datetime1">
              <a:rPr lang="en-US" smtClean="0">
                <a:solidFill>
                  <a:prstClr val="black">
                    <a:tint val="75000"/>
                  </a:prstClr>
                </a:solidFill>
              </a:rPr>
              <a:pPr>
                <a:defRPr/>
              </a:pPr>
              <a:t>1/31/2024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50D96950-646D-4C61-ACE5-9A561975C43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98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C4673FC-9E5E-4A0E-8A35-092C72E712D2}" type="datetime1">
              <a:rPr lang="en-US" smtClean="0">
                <a:solidFill>
                  <a:prstClr val="black">
                    <a:tint val="75000"/>
                  </a:prstClr>
                </a:solidFill>
              </a:rPr>
              <a:pPr>
                <a:defRPr/>
              </a:pPr>
              <a:t>1/31/2024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0626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8A6AF85-4188-4CD0-866E-283DCD2C680F}" type="datetime1">
              <a:rPr lang="en-US" smtClean="0">
                <a:solidFill>
                  <a:prstClr val="black">
                    <a:tint val="75000"/>
                  </a:prstClr>
                </a:solidFill>
              </a:rPr>
              <a:pPr>
                <a:defRPr/>
              </a:pPr>
              <a:t>1/31/2024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079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44BFD6A7-50DA-4A1D-B074-B3AFF4774402}" type="datetime1">
              <a:rPr lang="en-US" smtClean="0">
                <a:solidFill>
                  <a:prstClr val="black">
                    <a:tint val="75000"/>
                  </a:prstClr>
                </a:solidFill>
              </a:rPr>
              <a:pPr>
                <a:defRPr/>
              </a:pPr>
              <a:t>1/31/2024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3088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CCCF301-F548-4817-93BC-84033E4A2344}" type="datetime1">
              <a:rPr lang="en-US" smtClean="0">
                <a:solidFill>
                  <a:prstClr val="black">
                    <a:tint val="75000"/>
                  </a:prstClr>
                </a:solidFill>
              </a:rPr>
              <a:pPr>
                <a:defRPr/>
              </a:pPr>
              <a:t>1/31/2024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115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D48F2063-4082-4C93-9879-68C454E853E9}" type="datetime1">
              <a:rPr lang="en-US" smtClean="0">
                <a:solidFill>
                  <a:prstClr val="black">
                    <a:tint val="75000"/>
                  </a:prstClr>
                </a:solidFill>
              </a:rPr>
              <a:pPr>
                <a:defRPr/>
              </a:pPr>
              <a:t>1/31/2024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2960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FAB0778-A83C-44C2-8FFA-09697FE349FD}" type="datetime1">
              <a:rPr lang="en-US" smtClean="0">
                <a:solidFill>
                  <a:prstClr val="black">
                    <a:tint val="75000"/>
                  </a:prstClr>
                </a:solidFill>
              </a:rPr>
              <a:pPr>
                <a:defRPr/>
              </a:pPr>
              <a:t>1/31/2024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9346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6816674-F2A3-47FB-977D-016AA25D4473}" type="datetime1">
              <a:rPr lang="en-US" smtClean="0">
                <a:solidFill>
                  <a:prstClr val="black">
                    <a:tint val="75000"/>
                  </a:prstClr>
                </a:solidFill>
              </a:rPr>
              <a:pPr>
                <a:defRPr/>
              </a:pPr>
              <a:t>1/31/2024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2549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0EFAD7F-99A1-4A75-B1E3-8576D067546A}" type="datetime1">
              <a:rPr lang="en-US" smtClean="0">
                <a:solidFill>
                  <a:prstClr val="black">
                    <a:tint val="75000"/>
                  </a:prstClr>
                </a:solidFill>
              </a:rPr>
              <a:pPr>
                <a:defRPr/>
              </a:pPr>
              <a:t>1/31/2024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8465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F8CE4C-A270-4B85-B7AB-13EB9F9B6962}" type="datetime1">
              <a:rPr lang="en-US" smtClean="0">
                <a:solidFill>
                  <a:prstClr val="black">
                    <a:tint val="75000"/>
                  </a:prstClr>
                </a:solidFill>
              </a:rPr>
              <a:pPr>
                <a:defRPr/>
              </a:pPr>
              <a:t>1/31/2024</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rgbClr val="FFFF00"/>
                </a:solidFill>
              </a:defRPr>
            </a:lvl1pPr>
          </a:lstStyle>
          <a:p>
            <a:pPr>
              <a:defRPr/>
            </a:pPr>
            <a:fld id="{B9AC4270-FE70-48E2-AE33-07357F6537CD}" type="slidenum">
              <a:rPr lang="en-US" smtClean="0"/>
              <a:pPr>
                <a:defRPr/>
              </a:pPr>
              <a:t>‹#›</a:t>
            </a:fld>
            <a:endParaRPr lang="en-US" dirty="0"/>
          </a:p>
        </p:txBody>
      </p:sp>
    </p:spTree>
    <p:extLst>
      <p:ext uri="{BB962C8B-B14F-4D97-AF65-F5344CB8AC3E}">
        <p14:creationId xmlns:p14="http://schemas.microsoft.com/office/powerpoint/2010/main" val="1857435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0492"/>
            <a:ext cx="10363200" cy="1470025"/>
          </a:xfrm>
        </p:spPr>
        <p:txBody>
          <a:bodyPr>
            <a:normAutofit fontScale="90000"/>
          </a:bodyPr>
          <a:lstStyle/>
          <a:p>
            <a:r>
              <a:rPr lang="en-US" u="sng" dirty="0"/>
              <a:t>CPSC 323: Compilers and Languages</a:t>
            </a:r>
            <a:br>
              <a:rPr lang="en-US" u="sng" dirty="0"/>
            </a:br>
            <a:br>
              <a:rPr lang="en-US" u="sng" dirty="0"/>
            </a:br>
            <a:r>
              <a:rPr lang="en-US" dirty="0"/>
              <a:t>Compiler Design - Architecture</a:t>
            </a:r>
          </a:p>
        </p:txBody>
      </p:sp>
      <p:sp>
        <p:nvSpPr>
          <p:cNvPr id="3" name="Subtitle 2"/>
          <p:cNvSpPr>
            <a:spLocks noGrp="1"/>
          </p:cNvSpPr>
          <p:nvPr>
            <p:ph type="subTitle" idx="1"/>
          </p:nvPr>
        </p:nvSpPr>
        <p:spPr>
          <a:xfrm>
            <a:off x="1828800" y="3222833"/>
            <a:ext cx="8534400" cy="1752600"/>
          </a:xfrm>
        </p:spPr>
        <p:txBody>
          <a:bodyPr>
            <a:normAutofit/>
          </a:bodyPr>
          <a:lstStyle/>
          <a:p>
            <a:r>
              <a:rPr lang="en-US" sz="2400" dirty="0">
                <a:solidFill>
                  <a:schemeClr val="tx1"/>
                </a:solidFill>
              </a:rPr>
              <a:t>Mr. Kavil Jain</a:t>
            </a:r>
          </a:p>
          <a:p>
            <a:r>
              <a:rPr lang="en-US" sz="2400" dirty="0">
                <a:solidFill>
                  <a:schemeClr val="tx1"/>
                </a:solidFill>
              </a:rPr>
              <a:t>Teaching Associate </a:t>
            </a:r>
          </a:p>
          <a:p>
            <a:r>
              <a:rPr lang="en-US" sz="2400" dirty="0">
                <a:solidFill>
                  <a:schemeClr val="tx1"/>
                </a:solidFill>
              </a:rPr>
              <a:t>Mail: kjain@fullerton.edu</a:t>
            </a:r>
          </a:p>
        </p:txBody>
      </p:sp>
      <p:sp>
        <p:nvSpPr>
          <p:cNvPr id="4" name="Slide Number Placeholder 3"/>
          <p:cNvSpPr>
            <a:spLocks noGrp="1"/>
          </p:cNvSpPr>
          <p:nvPr>
            <p:ph type="sldNum" sz="quarter" idx="12"/>
          </p:nvPr>
        </p:nvSpPr>
        <p:spPr/>
        <p:txBody>
          <a:bodyPr/>
          <a:lstStyle/>
          <a:p>
            <a:pPr fontAlgn="base">
              <a:spcBef>
                <a:spcPct val="0"/>
              </a:spcBef>
              <a:spcAft>
                <a:spcPct val="0"/>
              </a:spcAft>
            </a:pPr>
            <a:fld id="{AD9F33D8-5447-47F5-B4F9-489CB73D74D3}" type="slidenum">
              <a:rPr lang="en-US">
                <a:latin typeface="Times New Roman" panose="02020603050405020304" pitchFamily="18" charset="0"/>
                <a:cs typeface="Arial" panose="020B0604020202020204" pitchFamily="34" charset="0"/>
              </a:rPr>
              <a:pPr fontAlgn="base">
                <a:spcBef>
                  <a:spcPct val="0"/>
                </a:spcBef>
                <a:spcAft>
                  <a:spcPct val="0"/>
                </a:spcAft>
              </a:pPr>
              <a:t>1</a:t>
            </a:fld>
            <a:endParaRPr lang="en-US">
              <a:latin typeface="Times New Roman" panose="02020603050405020304" pitchFamily="18" charset="0"/>
              <a:cs typeface="Arial" panose="020B0604020202020204" pitchFamily="34" charset="0"/>
            </a:endParaRPr>
          </a:p>
        </p:txBody>
      </p:sp>
      <p:sp>
        <p:nvSpPr>
          <p:cNvPr id="5" name="TextBox 4">
            <a:extLst>
              <a:ext uri="{FF2B5EF4-FFF2-40B4-BE49-F238E27FC236}">
                <a16:creationId xmlns:a16="http://schemas.microsoft.com/office/drawing/2014/main" id="{DCACF7EB-BB6A-1A3D-D39B-A9B6838DC6B2}"/>
              </a:ext>
            </a:extLst>
          </p:cNvPr>
          <p:cNvSpPr txBox="1"/>
          <p:nvPr/>
        </p:nvSpPr>
        <p:spPr>
          <a:xfrm>
            <a:off x="0" y="5894686"/>
            <a:ext cx="6087692" cy="461665"/>
          </a:xfrm>
          <a:prstGeom prst="rect">
            <a:avLst/>
          </a:prstGeom>
          <a:noFill/>
        </p:spPr>
        <p:txBody>
          <a:bodyPr wrap="none" rtlCol="0">
            <a:spAutoFit/>
          </a:bodyPr>
          <a:lstStyle/>
          <a:p>
            <a:r>
              <a:rPr lang="en-US" sz="2400" dirty="0"/>
              <a:t>Reference : Prof Doina Bein &amp; Prof James Choi</a:t>
            </a:r>
          </a:p>
        </p:txBody>
      </p:sp>
    </p:spTree>
    <p:extLst>
      <p:ext uri="{BB962C8B-B14F-4D97-AF65-F5344CB8AC3E}">
        <p14:creationId xmlns:p14="http://schemas.microsoft.com/office/powerpoint/2010/main" val="177117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FB31-D5EB-CCA2-D6CA-77EC7BD0560B}"/>
              </a:ext>
            </a:extLst>
          </p:cNvPr>
          <p:cNvSpPr>
            <a:spLocks noGrp="1"/>
          </p:cNvSpPr>
          <p:nvPr>
            <p:ph type="title"/>
          </p:nvPr>
        </p:nvSpPr>
        <p:spPr/>
        <p:txBody>
          <a:bodyPr/>
          <a:lstStyle/>
          <a:p>
            <a:r>
              <a:rPr lang="en-US" dirty="0"/>
              <a:t>Intermediate Code Generation</a:t>
            </a:r>
          </a:p>
        </p:txBody>
      </p:sp>
      <p:sp>
        <p:nvSpPr>
          <p:cNvPr id="3" name="Content Placeholder 2">
            <a:extLst>
              <a:ext uri="{FF2B5EF4-FFF2-40B4-BE49-F238E27FC236}">
                <a16:creationId xmlns:a16="http://schemas.microsoft.com/office/drawing/2014/main" id="{BA199341-1296-9DBD-B7F4-4430D043746A}"/>
              </a:ext>
            </a:extLst>
          </p:cNvPr>
          <p:cNvSpPr>
            <a:spLocks noGrp="1"/>
          </p:cNvSpPr>
          <p:nvPr>
            <p:ph idx="1"/>
          </p:nvPr>
        </p:nvSpPr>
        <p:spPr/>
        <p:txBody>
          <a:bodyPr>
            <a:normAutofit/>
          </a:bodyPr>
          <a:lstStyle/>
          <a:p>
            <a:r>
              <a:rPr lang="en-US" sz="2400" dirty="0"/>
              <a:t>It is a phase where an internal representation of the source code is created that reflects the information uncovered during the syntax analysis phase.</a:t>
            </a:r>
          </a:p>
          <a:p>
            <a:endParaRPr lang="en-US" sz="2400" dirty="0"/>
          </a:p>
          <a:p>
            <a:r>
              <a:rPr lang="en-US" sz="2400" dirty="0"/>
              <a:t>Examples of Internal representation:</a:t>
            </a:r>
          </a:p>
          <a:p>
            <a:endParaRPr lang="en-US" sz="2400" dirty="0"/>
          </a:p>
        </p:txBody>
      </p:sp>
      <p:sp>
        <p:nvSpPr>
          <p:cNvPr id="4" name="Slide Number Placeholder 3">
            <a:extLst>
              <a:ext uri="{FF2B5EF4-FFF2-40B4-BE49-F238E27FC236}">
                <a16:creationId xmlns:a16="http://schemas.microsoft.com/office/drawing/2014/main" id="{756E402B-AC3B-8D0B-4EC5-1CCEECF91C27}"/>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10</a:t>
            </a:fld>
            <a:endParaRPr lang="en-US">
              <a:solidFill>
                <a:prstClr val="black">
                  <a:tint val="75000"/>
                </a:prstClr>
              </a:solidFill>
            </a:endParaRPr>
          </a:p>
        </p:txBody>
      </p:sp>
      <p:pic>
        <p:nvPicPr>
          <p:cNvPr id="6" name="Picture 5">
            <a:extLst>
              <a:ext uri="{FF2B5EF4-FFF2-40B4-BE49-F238E27FC236}">
                <a16:creationId xmlns:a16="http://schemas.microsoft.com/office/drawing/2014/main" id="{8D2B901B-8275-456B-DB7A-9804A6590C86}"/>
              </a:ext>
            </a:extLst>
          </p:cNvPr>
          <p:cNvPicPr>
            <a:picLocks noChangeAspect="1"/>
          </p:cNvPicPr>
          <p:nvPr/>
        </p:nvPicPr>
        <p:blipFill>
          <a:blip r:embed="rId2"/>
          <a:stretch>
            <a:fillRect/>
          </a:stretch>
        </p:blipFill>
        <p:spPr>
          <a:xfrm>
            <a:off x="4326467" y="3496733"/>
            <a:ext cx="2246502" cy="2744524"/>
          </a:xfrm>
          <a:prstGeom prst="rect">
            <a:avLst/>
          </a:prstGeom>
        </p:spPr>
      </p:pic>
      <p:sp>
        <p:nvSpPr>
          <p:cNvPr id="7" name="TextBox 6">
            <a:extLst>
              <a:ext uri="{FF2B5EF4-FFF2-40B4-BE49-F238E27FC236}">
                <a16:creationId xmlns:a16="http://schemas.microsoft.com/office/drawing/2014/main" id="{D2A4491F-59FE-C4D1-2C4F-0F31A1BB5BB3}"/>
              </a:ext>
            </a:extLst>
          </p:cNvPr>
          <p:cNvSpPr txBox="1"/>
          <p:nvPr/>
        </p:nvSpPr>
        <p:spPr>
          <a:xfrm>
            <a:off x="2040465" y="4030133"/>
            <a:ext cx="2125133" cy="369332"/>
          </a:xfrm>
          <a:prstGeom prst="rect">
            <a:avLst/>
          </a:prstGeom>
          <a:noFill/>
        </p:spPr>
        <p:txBody>
          <a:bodyPr wrap="square" rtlCol="0">
            <a:spAutoFit/>
          </a:bodyPr>
          <a:lstStyle/>
          <a:p>
            <a:r>
              <a:rPr lang="en-US" dirty="0"/>
              <a:t>Abstract Syntax Tree</a:t>
            </a:r>
          </a:p>
        </p:txBody>
      </p:sp>
      <p:sp>
        <p:nvSpPr>
          <p:cNvPr id="8" name="TextBox 7">
            <a:extLst>
              <a:ext uri="{FF2B5EF4-FFF2-40B4-BE49-F238E27FC236}">
                <a16:creationId xmlns:a16="http://schemas.microsoft.com/office/drawing/2014/main" id="{7FB9608E-3644-1C6C-0D24-BD80EFB846FB}"/>
              </a:ext>
            </a:extLst>
          </p:cNvPr>
          <p:cNvSpPr txBox="1"/>
          <p:nvPr/>
        </p:nvSpPr>
        <p:spPr>
          <a:xfrm>
            <a:off x="2040464" y="4932362"/>
            <a:ext cx="2125133" cy="369332"/>
          </a:xfrm>
          <a:prstGeom prst="rect">
            <a:avLst/>
          </a:prstGeom>
          <a:noFill/>
        </p:spPr>
        <p:txBody>
          <a:bodyPr wrap="square" rtlCol="0">
            <a:spAutoFit/>
          </a:bodyPr>
          <a:lstStyle/>
          <a:p>
            <a:r>
              <a:rPr lang="en-US" dirty="0"/>
              <a:t>Three Address Code</a:t>
            </a:r>
          </a:p>
        </p:txBody>
      </p:sp>
      <p:sp>
        <p:nvSpPr>
          <p:cNvPr id="9" name="TextBox 8">
            <a:extLst>
              <a:ext uri="{FF2B5EF4-FFF2-40B4-BE49-F238E27FC236}">
                <a16:creationId xmlns:a16="http://schemas.microsoft.com/office/drawing/2014/main" id="{BF2E66BC-AD38-6B7F-0AF7-E7A373251091}"/>
              </a:ext>
            </a:extLst>
          </p:cNvPr>
          <p:cNvSpPr txBox="1"/>
          <p:nvPr/>
        </p:nvSpPr>
        <p:spPr>
          <a:xfrm>
            <a:off x="6612467" y="3312067"/>
            <a:ext cx="2246502" cy="369332"/>
          </a:xfrm>
          <a:prstGeom prst="rect">
            <a:avLst/>
          </a:prstGeom>
          <a:noFill/>
        </p:spPr>
        <p:txBody>
          <a:bodyPr wrap="square" rtlCol="0">
            <a:spAutoFit/>
          </a:bodyPr>
          <a:lstStyle/>
          <a:p>
            <a:r>
              <a:rPr lang="en-US" dirty="0"/>
              <a:t>Source code: a = b + c</a:t>
            </a:r>
          </a:p>
        </p:txBody>
      </p:sp>
    </p:spTree>
    <p:extLst>
      <p:ext uri="{BB962C8B-B14F-4D97-AF65-F5344CB8AC3E}">
        <p14:creationId xmlns:p14="http://schemas.microsoft.com/office/powerpoint/2010/main" val="349840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A9F4F-74B1-6DDC-539C-B3836B4AC0CB}"/>
              </a:ext>
            </a:extLst>
          </p:cNvPr>
          <p:cNvSpPr>
            <a:spLocks noGrp="1"/>
          </p:cNvSpPr>
          <p:nvPr>
            <p:ph type="title"/>
          </p:nvPr>
        </p:nvSpPr>
        <p:spPr/>
        <p:txBody>
          <a:bodyPr/>
          <a:lstStyle/>
          <a:p>
            <a:r>
              <a:rPr lang="en-US" dirty="0"/>
              <a:t>Code Optimization</a:t>
            </a:r>
          </a:p>
        </p:txBody>
      </p:sp>
      <p:sp>
        <p:nvSpPr>
          <p:cNvPr id="3" name="Content Placeholder 2">
            <a:extLst>
              <a:ext uri="{FF2B5EF4-FFF2-40B4-BE49-F238E27FC236}">
                <a16:creationId xmlns:a16="http://schemas.microsoft.com/office/drawing/2014/main" id="{30CA2B0E-EA11-3D3E-2F28-83C5609B1A2A}"/>
              </a:ext>
            </a:extLst>
          </p:cNvPr>
          <p:cNvSpPr>
            <a:spLocks noGrp="1"/>
          </p:cNvSpPr>
          <p:nvPr>
            <p:ph idx="1"/>
          </p:nvPr>
        </p:nvSpPr>
        <p:spPr/>
        <p:txBody>
          <a:bodyPr/>
          <a:lstStyle/>
          <a:p>
            <a:r>
              <a:rPr lang="en-US" sz="2400" dirty="0"/>
              <a:t>Enhances the intermediate code to improve the efficiency of the generated machine code.</a:t>
            </a:r>
          </a:p>
          <a:p>
            <a:pPr marL="0" indent="0">
              <a:buNone/>
            </a:pPr>
            <a:endParaRPr lang="en-US" sz="2400" dirty="0"/>
          </a:p>
          <a:p>
            <a:r>
              <a:rPr lang="en-US" sz="2400" dirty="0"/>
              <a:t>Techniques include constant folding, common subexpression elimination, and loop optimization.</a:t>
            </a:r>
          </a:p>
          <a:p>
            <a:pPr marL="0" indent="0">
              <a:buNone/>
            </a:pPr>
            <a:endParaRPr lang="en-US" sz="2400" dirty="0"/>
          </a:p>
          <a:p>
            <a:r>
              <a:rPr lang="en-US" sz="2400" dirty="0"/>
              <a:t>The goal is to produce code that runs faster and uses fewer resources.</a:t>
            </a:r>
          </a:p>
          <a:p>
            <a:endParaRPr lang="en-US" dirty="0"/>
          </a:p>
        </p:txBody>
      </p:sp>
      <p:sp>
        <p:nvSpPr>
          <p:cNvPr id="4" name="Slide Number Placeholder 3">
            <a:extLst>
              <a:ext uri="{FF2B5EF4-FFF2-40B4-BE49-F238E27FC236}">
                <a16:creationId xmlns:a16="http://schemas.microsoft.com/office/drawing/2014/main" id="{959B17BE-AC11-52C3-5C7A-85831CAE2C49}"/>
              </a:ext>
            </a:extLst>
          </p:cNvPr>
          <p:cNvSpPr>
            <a:spLocks noGrp="1"/>
          </p:cNvSpPr>
          <p:nvPr>
            <p:ph type="sldNum" sz="quarter" idx="12"/>
          </p:nvPr>
        </p:nvSpPr>
        <p:spPr/>
        <p:txBody>
          <a:bodyPr/>
          <a:lstStyle/>
          <a:p>
            <a:pPr>
              <a:defRPr/>
            </a:pPr>
            <a:r>
              <a:rPr lang="en-US" b="0" i="0" dirty="0">
                <a:solidFill>
                  <a:srgbClr val="374151"/>
                </a:solidFill>
                <a:effectLst/>
                <a:latin typeface="Söhne"/>
              </a:rPr>
              <a:t>Involves choosing appropriate instructions and registers to implement the high-level code efficiently.</a:t>
            </a:r>
            <a:endParaRPr lang="en-US" dirty="0">
              <a:solidFill>
                <a:prstClr val="black">
                  <a:tint val="75000"/>
                </a:prstClr>
              </a:solidFill>
            </a:endParaRPr>
          </a:p>
        </p:txBody>
      </p:sp>
    </p:spTree>
    <p:extLst>
      <p:ext uri="{BB962C8B-B14F-4D97-AF65-F5344CB8AC3E}">
        <p14:creationId xmlns:p14="http://schemas.microsoft.com/office/powerpoint/2010/main" val="177718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28E79-24CB-BDCF-75D9-AE2309CBCF5E}"/>
              </a:ext>
            </a:extLst>
          </p:cNvPr>
          <p:cNvSpPr>
            <a:spLocks noGrp="1"/>
          </p:cNvSpPr>
          <p:nvPr>
            <p:ph type="title"/>
          </p:nvPr>
        </p:nvSpPr>
        <p:spPr/>
        <p:txBody>
          <a:bodyPr/>
          <a:lstStyle/>
          <a:p>
            <a:r>
              <a:rPr lang="en-US" dirty="0"/>
              <a:t>Code Generation</a:t>
            </a:r>
          </a:p>
        </p:txBody>
      </p:sp>
      <p:sp>
        <p:nvSpPr>
          <p:cNvPr id="3" name="Content Placeholder 2">
            <a:extLst>
              <a:ext uri="{FF2B5EF4-FFF2-40B4-BE49-F238E27FC236}">
                <a16:creationId xmlns:a16="http://schemas.microsoft.com/office/drawing/2014/main" id="{157BCA1D-E0E0-80C9-886F-006683CF901D}"/>
              </a:ext>
            </a:extLst>
          </p:cNvPr>
          <p:cNvSpPr>
            <a:spLocks noGrp="1"/>
          </p:cNvSpPr>
          <p:nvPr>
            <p:ph idx="1"/>
          </p:nvPr>
        </p:nvSpPr>
        <p:spPr/>
        <p:txBody>
          <a:bodyPr/>
          <a:lstStyle/>
          <a:p>
            <a:r>
              <a:rPr lang="en-US" sz="2400" dirty="0"/>
              <a:t>Translates the optimized intermediate code into machine code or assembly code for the target architecture.</a:t>
            </a:r>
          </a:p>
          <a:p>
            <a:pPr marL="0" indent="0">
              <a:buNone/>
            </a:pPr>
            <a:endParaRPr lang="en-US" sz="2400" dirty="0"/>
          </a:p>
          <a:p>
            <a:r>
              <a:rPr lang="en-US" sz="2400" dirty="0"/>
              <a:t>Involves choosing appropriate instructions and registers to implement the high-level code efficiently.</a:t>
            </a:r>
          </a:p>
          <a:p>
            <a:endParaRPr lang="en-US" dirty="0"/>
          </a:p>
        </p:txBody>
      </p:sp>
      <p:sp>
        <p:nvSpPr>
          <p:cNvPr id="4" name="Slide Number Placeholder 3">
            <a:extLst>
              <a:ext uri="{FF2B5EF4-FFF2-40B4-BE49-F238E27FC236}">
                <a16:creationId xmlns:a16="http://schemas.microsoft.com/office/drawing/2014/main" id="{472F7B22-3664-B1AF-13F1-4FBDEE63C9C5}"/>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12</a:t>
            </a:fld>
            <a:endParaRPr lang="en-US">
              <a:solidFill>
                <a:prstClr val="black">
                  <a:tint val="75000"/>
                </a:prstClr>
              </a:solidFill>
            </a:endParaRPr>
          </a:p>
        </p:txBody>
      </p:sp>
    </p:spTree>
    <p:extLst>
      <p:ext uri="{BB962C8B-B14F-4D97-AF65-F5344CB8AC3E}">
        <p14:creationId xmlns:p14="http://schemas.microsoft.com/office/powerpoint/2010/main" val="377291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06ED-04B0-271C-32B9-C803B331BF0C}"/>
              </a:ext>
            </a:extLst>
          </p:cNvPr>
          <p:cNvSpPr>
            <a:spLocks noGrp="1"/>
          </p:cNvSpPr>
          <p:nvPr>
            <p:ph type="title"/>
          </p:nvPr>
        </p:nvSpPr>
        <p:spPr/>
        <p:txBody>
          <a:bodyPr/>
          <a:lstStyle/>
          <a:p>
            <a:r>
              <a:rPr lang="en-US" dirty="0"/>
              <a:t>Symbol Table</a:t>
            </a:r>
          </a:p>
        </p:txBody>
      </p:sp>
      <p:sp>
        <p:nvSpPr>
          <p:cNvPr id="3" name="Content Placeholder 2">
            <a:extLst>
              <a:ext uri="{FF2B5EF4-FFF2-40B4-BE49-F238E27FC236}">
                <a16:creationId xmlns:a16="http://schemas.microsoft.com/office/drawing/2014/main" id="{B0F8DABA-8948-7505-B8E8-91F43D82AAB3}"/>
              </a:ext>
            </a:extLst>
          </p:cNvPr>
          <p:cNvSpPr>
            <a:spLocks noGrp="1"/>
          </p:cNvSpPr>
          <p:nvPr>
            <p:ph idx="1"/>
          </p:nvPr>
        </p:nvSpPr>
        <p:spPr/>
        <p:txBody>
          <a:bodyPr>
            <a:normAutofit/>
          </a:bodyPr>
          <a:lstStyle/>
          <a:p>
            <a:r>
              <a:rPr lang="en-US" sz="2400" dirty="0"/>
              <a:t>The symbol table is mainly known as the data structure of the compiler. It helps in storing the identifiers with their name and types. It makes it very easy to operate the searching and fetching process.</a:t>
            </a:r>
          </a:p>
          <a:p>
            <a:endParaRPr lang="en-US" sz="2400" dirty="0"/>
          </a:p>
          <a:p>
            <a:r>
              <a:rPr lang="en-US" sz="2400" dirty="0"/>
              <a:t>The symbol table connects or interacts with all phases of the compiler and error handler for updates. It is also accountable for scope management.</a:t>
            </a:r>
          </a:p>
        </p:txBody>
      </p:sp>
      <p:sp>
        <p:nvSpPr>
          <p:cNvPr id="4" name="Slide Number Placeholder 3">
            <a:extLst>
              <a:ext uri="{FF2B5EF4-FFF2-40B4-BE49-F238E27FC236}">
                <a16:creationId xmlns:a16="http://schemas.microsoft.com/office/drawing/2014/main" id="{514DD7EE-1658-D66B-AEF2-066F318A7FC4}"/>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13</a:t>
            </a:fld>
            <a:endParaRPr lang="en-US">
              <a:solidFill>
                <a:prstClr val="black">
                  <a:tint val="75000"/>
                </a:prstClr>
              </a:solidFill>
            </a:endParaRPr>
          </a:p>
        </p:txBody>
      </p:sp>
    </p:spTree>
    <p:extLst>
      <p:ext uri="{BB962C8B-B14F-4D97-AF65-F5344CB8AC3E}">
        <p14:creationId xmlns:p14="http://schemas.microsoft.com/office/powerpoint/2010/main" val="171309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8979-A646-E841-D276-B241E930FA4A}"/>
              </a:ext>
            </a:extLst>
          </p:cNvPr>
          <p:cNvSpPr>
            <a:spLocks noGrp="1"/>
          </p:cNvSpPr>
          <p:nvPr>
            <p:ph type="title"/>
          </p:nvPr>
        </p:nvSpPr>
        <p:spPr/>
        <p:txBody>
          <a:bodyPr/>
          <a:lstStyle/>
          <a:p>
            <a:r>
              <a:rPr lang="en-US" dirty="0"/>
              <a:t>Error Handler</a:t>
            </a:r>
          </a:p>
        </p:txBody>
      </p:sp>
      <p:sp>
        <p:nvSpPr>
          <p:cNvPr id="3" name="Content Placeholder 2">
            <a:extLst>
              <a:ext uri="{FF2B5EF4-FFF2-40B4-BE49-F238E27FC236}">
                <a16:creationId xmlns:a16="http://schemas.microsoft.com/office/drawing/2014/main" id="{5D4E89EC-F719-D6D7-126D-5A7D8AE482A8}"/>
              </a:ext>
            </a:extLst>
          </p:cNvPr>
          <p:cNvSpPr>
            <a:spLocks noGrp="1"/>
          </p:cNvSpPr>
          <p:nvPr>
            <p:ph idx="1"/>
          </p:nvPr>
        </p:nvSpPr>
        <p:spPr/>
        <p:txBody>
          <a:bodyPr>
            <a:normAutofit/>
          </a:bodyPr>
          <a:lstStyle/>
          <a:p>
            <a:r>
              <a:rPr lang="en-US" sz="2400" dirty="0"/>
              <a:t>Detects and reports errors at various stages of compilation.</a:t>
            </a:r>
          </a:p>
          <a:p>
            <a:pPr marL="0" indent="0">
              <a:buNone/>
            </a:pPr>
            <a:endParaRPr lang="en-US" sz="2400" dirty="0"/>
          </a:p>
          <a:p>
            <a:r>
              <a:rPr lang="en-US" sz="2400" dirty="0"/>
              <a:t>Provides meaningful error messages to help programmers identify and correct issues in their code.</a:t>
            </a:r>
          </a:p>
          <a:p>
            <a:pPr marL="0" indent="0">
              <a:buNone/>
            </a:pPr>
            <a:endParaRPr lang="en-US" sz="2400" dirty="0"/>
          </a:p>
        </p:txBody>
      </p:sp>
      <p:sp>
        <p:nvSpPr>
          <p:cNvPr id="4" name="Slide Number Placeholder 3">
            <a:extLst>
              <a:ext uri="{FF2B5EF4-FFF2-40B4-BE49-F238E27FC236}">
                <a16:creationId xmlns:a16="http://schemas.microsoft.com/office/drawing/2014/main" id="{DDFB1AFF-29CB-969C-C7E7-8F6618859D57}"/>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14</a:t>
            </a:fld>
            <a:endParaRPr lang="en-US">
              <a:solidFill>
                <a:prstClr val="black">
                  <a:tint val="75000"/>
                </a:prstClr>
              </a:solidFill>
            </a:endParaRPr>
          </a:p>
        </p:txBody>
      </p:sp>
      <p:pic>
        <p:nvPicPr>
          <p:cNvPr id="5" name="Picture 4" descr="A diagram of error&#10;&#10;Description automatically generated">
            <a:extLst>
              <a:ext uri="{FF2B5EF4-FFF2-40B4-BE49-F238E27FC236}">
                <a16:creationId xmlns:a16="http://schemas.microsoft.com/office/drawing/2014/main" id="{B5C42349-F410-080A-6D00-98BA1D4ED7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3601404"/>
            <a:ext cx="5943600" cy="2524760"/>
          </a:xfrm>
          <a:prstGeom prst="rect">
            <a:avLst/>
          </a:prstGeom>
          <a:noFill/>
          <a:ln>
            <a:noFill/>
          </a:ln>
        </p:spPr>
      </p:pic>
    </p:spTree>
    <p:extLst>
      <p:ext uri="{BB962C8B-B14F-4D97-AF65-F5344CB8AC3E}">
        <p14:creationId xmlns:p14="http://schemas.microsoft.com/office/powerpoint/2010/main" val="853617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2AFC-4F3C-5BB8-95EB-1E53E06A6762}"/>
              </a:ext>
            </a:extLst>
          </p:cNvPr>
          <p:cNvSpPr>
            <a:spLocks noGrp="1"/>
          </p:cNvSpPr>
          <p:nvPr>
            <p:ph type="title"/>
          </p:nvPr>
        </p:nvSpPr>
        <p:spPr/>
        <p:txBody>
          <a:bodyPr/>
          <a:lstStyle/>
          <a:p>
            <a:r>
              <a:rPr lang="en-US" dirty="0"/>
              <a:t>Phases of Compiler</a:t>
            </a:r>
          </a:p>
        </p:txBody>
      </p:sp>
      <p:sp>
        <p:nvSpPr>
          <p:cNvPr id="4" name="Slide Number Placeholder 3">
            <a:extLst>
              <a:ext uri="{FF2B5EF4-FFF2-40B4-BE49-F238E27FC236}">
                <a16:creationId xmlns:a16="http://schemas.microsoft.com/office/drawing/2014/main" id="{19DD999C-5035-5CBB-32AE-8BA46BA05F8C}"/>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2</a:t>
            </a:fld>
            <a:endParaRPr lang="en-US">
              <a:solidFill>
                <a:prstClr val="black">
                  <a:tint val="75000"/>
                </a:prstClr>
              </a:solidFill>
            </a:endParaRPr>
          </a:p>
        </p:txBody>
      </p:sp>
      <p:sp>
        <p:nvSpPr>
          <p:cNvPr id="6" name="Rectangle 5">
            <a:extLst>
              <a:ext uri="{FF2B5EF4-FFF2-40B4-BE49-F238E27FC236}">
                <a16:creationId xmlns:a16="http://schemas.microsoft.com/office/drawing/2014/main" id="{5B04BEF0-A589-6E3D-2CE3-0698C6E07D44}"/>
              </a:ext>
            </a:extLst>
          </p:cNvPr>
          <p:cNvSpPr/>
          <p:nvPr/>
        </p:nvSpPr>
        <p:spPr>
          <a:xfrm>
            <a:off x="9381744" y="5989056"/>
            <a:ext cx="2810256" cy="3651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Reference: Tutorials Point</a:t>
            </a:r>
          </a:p>
        </p:txBody>
      </p:sp>
      <p:pic>
        <p:nvPicPr>
          <p:cNvPr id="14" name="Content Placeholder 13" descr="A diagram of a system&#10;&#10;Description automatically generated">
            <a:extLst>
              <a:ext uri="{FF2B5EF4-FFF2-40B4-BE49-F238E27FC236}">
                <a16:creationId xmlns:a16="http://schemas.microsoft.com/office/drawing/2014/main" id="{BC29B1E4-9867-FACF-CC62-8089A519DE24}"/>
              </a:ext>
            </a:extLst>
          </p:cNvPr>
          <p:cNvPicPr>
            <a:picLocks noGrp="1" noChangeAspect="1"/>
          </p:cNvPicPr>
          <p:nvPr>
            <p:ph idx="1"/>
          </p:nvPr>
        </p:nvPicPr>
        <p:blipFill>
          <a:blip r:embed="rId2"/>
          <a:stretch>
            <a:fillRect/>
          </a:stretch>
        </p:blipFill>
        <p:spPr>
          <a:xfrm>
            <a:off x="2353857" y="2175300"/>
            <a:ext cx="7484286" cy="2688799"/>
          </a:xfrm>
          <a:prstGeom prst="rect">
            <a:avLst/>
          </a:prstGeom>
        </p:spPr>
      </p:pic>
    </p:spTree>
    <p:extLst>
      <p:ext uri="{BB962C8B-B14F-4D97-AF65-F5344CB8AC3E}">
        <p14:creationId xmlns:p14="http://schemas.microsoft.com/office/powerpoint/2010/main" val="168952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688706"/>
            <a:ext cx="10972800" cy="1143000"/>
          </a:xfrm>
        </p:spPr>
        <p:txBody>
          <a:bodyPr>
            <a:normAutofit/>
          </a:bodyPr>
          <a:lstStyle/>
          <a:p>
            <a:r>
              <a:rPr lang="en-US" dirty="0"/>
              <a:t>Analysis Phase</a:t>
            </a:r>
          </a:p>
        </p:txBody>
      </p:sp>
      <p:sp>
        <p:nvSpPr>
          <p:cNvPr id="3" name="Slide Number Placeholder 2"/>
          <p:cNvSpPr>
            <a:spLocks noGrp="1"/>
          </p:cNvSpPr>
          <p:nvPr>
            <p:ph type="sldNum" sz="quarter" idx="12"/>
          </p:nvPr>
        </p:nvSpPr>
        <p:spPr/>
        <p:txBody>
          <a:bodyPr/>
          <a:lstStyle/>
          <a:p>
            <a:pPr lvl="0"/>
            <a:fld id="{AD9F33D8-5447-47F5-B4F9-489CB73D74D3}" type="slidenum">
              <a:rPr lang="en-US" noProof="0" smtClean="0"/>
              <a:pPr lvl="0"/>
              <a:t>3</a:t>
            </a:fld>
            <a:endParaRPr lang="en-US" noProof="0"/>
          </a:p>
        </p:txBody>
      </p:sp>
      <p:sp>
        <p:nvSpPr>
          <p:cNvPr id="4" name="Content Placeholder 3">
            <a:extLst>
              <a:ext uri="{FF2B5EF4-FFF2-40B4-BE49-F238E27FC236}">
                <a16:creationId xmlns:a16="http://schemas.microsoft.com/office/drawing/2014/main" id="{05EEB79E-9E4E-2B1F-0F87-959E9EB142ED}"/>
              </a:ext>
            </a:extLst>
          </p:cNvPr>
          <p:cNvSpPr>
            <a:spLocks noGrp="1"/>
          </p:cNvSpPr>
          <p:nvPr>
            <p:ph idx="1"/>
          </p:nvPr>
        </p:nvSpPr>
        <p:spPr>
          <a:xfrm>
            <a:off x="609601" y="2290813"/>
            <a:ext cx="10738584" cy="3705726"/>
          </a:xfrm>
        </p:spPr>
        <p:txBody>
          <a:bodyPr>
            <a:normAutofit/>
          </a:bodyPr>
          <a:lstStyle/>
          <a:p>
            <a:pPr algn="just"/>
            <a:r>
              <a:rPr lang="en-US" sz="2400" dirty="0"/>
              <a:t>Analysis phase is the first three phases of compiler also called as front-end of the compiler – [Lexical Analysis, Syntax Analysis, Semantic Analysis].</a:t>
            </a:r>
          </a:p>
          <a:p>
            <a:pPr marL="0" indent="0" algn="just">
              <a:buNone/>
            </a:pPr>
            <a:endParaRPr lang="en-US" sz="2400" dirty="0"/>
          </a:p>
          <a:p>
            <a:pPr algn="just"/>
            <a:r>
              <a:rPr lang="en-US" sz="2400" dirty="0"/>
              <a:t>The analysis phase of the compiler reads the source program, divides it into core parts and then checks for lexical, grammar and syntax errors.</a:t>
            </a:r>
          </a:p>
          <a:p>
            <a:pPr marL="0" indent="0" algn="just">
              <a:buNone/>
            </a:pPr>
            <a:endParaRPr lang="en-US" sz="2400" dirty="0"/>
          </a:p>
          <a:p>
            <a:pPr algn="just"/>
            <a:r>
              <a:rPr lang="en-US" sz="2400" dirty="0"/>
              <a:t>The analysis phase generates an intermediate representation of the source program and symbol table, which should be fed to the Synthesis phase as input.</a:t>
            </a:r>
          </a:p>
        </p:txBody>
      </p:sp>
    </p:spTree>
    <p:extLst>
      <p:ext uri="{BB962C8B-B14F-4D97-AF65-F5344CB8AC3E}">
        <p14:creationId xmlns:p14="http://schemas.microsoft.com/office/powerpoint/2010/main" val="308889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31836"/>
            <a:ext cx="10972800" cy="1143000"/>
          </a:xfrm>
        </p:spPr>
        <p:txBody>
          <a:bodyPr/>
          <a:lstStyle/>
          <a:p>
            <a:r>
              <a:rPr lang="en-US" dirty="0"/>
              <a:t>Synthesis Phase</a:t>
            </a:r>
          </a:p>
        </p:txBody>
      </p:sp>
      <p:sp>
        <p:nvSpPr>
          <p:cNvPr id="3" name="Slide Number Placeholder 2"/>
          <p:cNvSpPr>
            <a:spLocks noGrp="1"/>
          </p:cNvSpPr>
          <p:nvPr>
            <p:ph type="sldNum" sz="quarter" idx="12"/>
          </p:nvPr>
        </p:nvSpPr>
        <p:spPr/>
        <p:txBody>
          <a:bodyPr/>
          <a:lstStyle/>
          <a:p>
            <a:pPr lvl="0"/>
            <a:fld id="{AD9F33D8-5447-47F5-B4F9-489CB73D74D3}" type="slidenum">
              <a:rPr lang="en-US" noProof="0" smtClean="0"/>
              <a:pPr lvl="0"/>
              <a:t>4</a:t>
            </a:fld>
            <a:endParaRPr lang="en-US" noProof="0"/>
          </a:p>
        </p:txBody>
      </p:sp>
      <p:sp>
        <p:nvSpPr>
          <p:cNvPr id="5" name="Content Placeholder 4">
            <a:extLst>
              <a:ext uri="{FF2B5EF4-FFF2-40B4-BE49-F238E27FC236}">
                <a16:creationId xmlns:a16="http://schemas.microsoft.com/office/drawing/2014/main" id="{8004AAA2-F830-8A4A-6FB5-D78C6751520D}"/>
              </a:ext>
            </a:extLst>
          </p:cNvPr>
          <p:cNvSpPr>
            <a:spLocks noGrp="1"/>
          </p:cNvSpPr>
          <p:nvPr>
            <p:ph idx="1"/>
          </p:nvPr>
        </p:nvSpPr>
        <p:spPr>
          <a:xfrm>
            <a:off x="803189" y="2189334"/>
            <a:ext cx="10779211" cy="3936830"/>
          </a:xfrm>
        </p:spPr>
        <p:txBody>
          <a:bodyPr>
            <a:normAutofit/>
          </a:bodyPr>
          <a:lstStyle/>
          <a:p>
            <a:pPr algn="just"/>
            <a:r>
              <a:rPr lang="en-US" sz="2400" dirty="0"/>
              <a:t>Synthesis phase is also called the back-end of the compiler which contains intermediate code generator, code optimization, and Code generation.</a:t>
            </a:r>
          </a:p>
          <a:p>
            <a:pPr algn="just"/>
            <a:endParaRPr lang="en-US" sz="2400" dirty="0"/>
          </a:p>
          <a:p>
            <a:pPr algn="just"/>
            <a:r>
              <a:rPr lang="en-US" sz="2400" dirty="0"/>
              <a:t> The synthesis phase generates the target program with the help of intermediate source code representation and symbol table.</a:t>
            </a:r>
          </a:p>
        </p:txBody>
      </p:sp>
    </p:spTree>
    <p:extLst>
      <p:ext uri="{BB962C8B-B14F-4D97-AF65-F5344CB8AC3E}">
        <p14:creationId xmlns:p14="http://schemas.microsoft.com/office/powerpoint/2010/main" val="376182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lstStyle/>
          <a:p>
            <a:pPr lvl="0"/>
            <a:fld id="{AD9F33D8-5447-47F5-B4F9-489CB73D74D3}" type="slidenum">
              <a:rPr lang="en-US" noProof="0" smtClean="0"/>
              <a:pPr lvl="0"/>
              <a:t>5</a:t>
            </a:fld>
            <a:endParaRPr lang="en-US" noProof="0"/>
          </a:p>
        </p:txBody>
      </p:sp>
      <p:pic>
        <p:nvPicPr>
          <p:cNvPr id="14" name="Content Placeholder 13" descr="A screenshot of a computer program&#10;&#10;Description automatically generated">
            <a:extLst>
              <a:ext uri="{FF2B5EF4-FFF2-40B4-BE49-F238E27FC236}">
                <a16:creationId xmlns:a16="http://schemas.microsoft.com/office/drawing/2014/main" id="{7AE2894F-2212-0542-5D9A-5FD49F170E4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82160" y="1540139"/>
            <a:ext cx="8427679" cy="3777722"/>
          </a:xfrm>
          <a:prstGeom prst="rect">
            <a:avLst/>
          </a:prstGeom>
          <a:noFill/>
          <a:ln>
            <a:noFill/>
          </a:ln>
        </p:spPr>
      </p:pic>
    </p:spTree>
    <p:extLst>
      <p:ext uri="{BB962C8B-B14F-4D97-AF65-F5344CB8AC3E}">
        <p14:creationId xmlns:p14="http://schemas.microsoft.com/office/powerpoint/2010/main" val="283521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F81D-78EB-B64F-2471-F5B6BCEFD77D}"/>
              </a:ext>
            </a:extLst>
          </p:cNvPr>
          <p:cNvSpPr>
            <a:spLocks noGrp="1"/>
          </p:cNvSpPr>
          <p:nvPr>
            <p:ph type="title"/>
          </p:nvPr>
        </p:nvSpPr>
        <p:spPr/>
        <p:txBody>
          <a:bodyPr/>
          <a:lstStyle/>
          <a:p>
            <a:r>
              <a:rPr lang="en-US" dirty="0"/>
              <a:t>Lexical Analysis (Scanner)</a:t>
            </a:r>
          </a:p>
        </p:txBody>
      </p:sp>
      <p:sp>
        <p:nvSpPr>
          <p:cNvPr id="3" name="Content Placeholder 2">
            <a:extLst>
              <a:ext uri="{FF2B5EF4-FFF2-40B4-BE49-F238E27FC236}">
                <a16:creationId xmlns:a16="http://schemas.microsoft.com/office/drawing/2014/main" id="{6FE97745-A77D-0692-B3F6-BDED5FA8EE6D}"/>
              </a:ext>
            </a:extLst>
          </p:cNvPr>
          <p:cNvSpPr>
            <a:spLocks noGrp="1"/>
          </p:cNvSpPr>
          <p:nvPr>
            <p:ph idx="1"/>
          </p:nvPr>
        </p:nvSpPr>
        <p:spPr>
          <a:xfrm>
            <a:off x="609600" y="1600201"/>
            <a:ext cx="10972800" cy="4756150"/>
          </a:xfrm>
        </p:spPr>
        <p:txBody>
          <a:bodyPr>
            <a:normAutofit fontScale="32500" lnSpcReduction="20000"/>
          </a:bodyPr>
          <a:lstStyle/>
          <a:p>
            <a:pPr algn="just"/>
            <a:r>
              <a:rPr lang="en-US" sz="7400" b="0" i="0" dirty="0">
                <a:solidFill>
                  <a:srgbClr val="444444"/>
                </a:solidFill>
                <a:effectLst/>
              </a:rPr>
              <a:t>Lexical analysis or Lexical analyzer is the initial stage or phase of the compiler. This phase scans the source code and transforms the input program into a series of a token.</a:t>
            </a:r>
          </a:p>
          <a:p>
            <a:pPr marL="0" indent="0" algn="just">
              <a:buNone/>
            </a:pPr>
            <a:endParaRPr lang="en-US" sz="7400" b="0" i="0" dirty="0">
              <a:solidFill>
                <a:srgbClr val="444444"/>
              </a:solidFill>
              <a:effectLst/>
            </a:endParaRPr>
          </a:p>
          <a:p>
            <a:pPr algn="just"/>
            <a:r>
              <a:rPr lang="en-US" sz="7400" b="0" i="0" dirty="0">
                <a:solidFill>
                  <a:srgbClr val="444444"/>
                </a:solidFill>
                <a:effectLst/>
              </a:rPr>
              <a:t>A token is basically the arrangement of characters that defines a unit of information in the source code.</a:t>
            </a:r>
          </a:p>
          <a:p>
            <a:pPr marL="0" indent="0" algn="just">
              <a:buNone/>
            </a:pPr>
            <a:endParaRPr lang="en-US" sz="7400" b="0" i="0" dirty="0">
              <a:solidFill>
                <a:srgbClr val="444444"/>
              </a:solidFill>
              <a:effectLst/>
            </a:endParaRPr>
          </a:p>
          <a:p>
            <a:pPr algn="just"/>
            <a:r>
              <a:rPr lang="en-US" sz="7400" b="0" i="0" dirty="0">
                <a:solidFill>
                  <a:srgbClr val="444444"/>
                </a:solidFill>
                <a:effectLst/>
              </a:rPr>
              <a:t>Roles and Responsibilities of Lexical Analyzer</a:t>
            </a:r>
          </a:p>
          <a:p>
            <a:pPr lvl="1" algn="just"/>
            <a:r>
              <a:rPr lang="en-US" sz="7400" b="0" i="0" dirty="0">
                <a:solidFill>
                  <a:srgbClr val="444444"/>
                </a:solidFill>
                <a:effectLst/>
              </a:rPr>
              <a:t>It is accountable for terminating the comments and white spaces from the source program.</a:t>
            </a:r>
          </a:p>
          <a:p>
            <a:pPr lvl="1" algn="just"/>
            <a:r>
              <a:rPr lang="en-US" sz="7400" dirty="0">
                <a:solidFill>
                  <a:srgbClr val="444444"/>
                </a:solidFill>
              </a:rPr>
              <a:t>I</a:t>
            </a:r>
            <a:r>
              <a:rPr lang="en-US" sz="7400" b="0" i="0" dirty="0">
                <a:solidFill>
                  <a:srgbClr val="444444"/>
                </a:solidFill>
                <a:effectLst/>
              </a:rPr>
              <a:t>t helps in identifying the tokens.</a:t>
            </a:r>
          </a:p>
          <a:p>
            <a:pPr lvl="1" algn="just"/>
            <a:r>
              <a:rPr lang="en-US" sz="7400" b="0" i="0" dirty="0">
                <a:solidFill>
                  <a:srgbClr val="444444"/>
                </a:solidFill>
                <a:effectLst/>
              </a:rPr>
              <a:t>Categorization of lexical units.</a:t>
            </a:r>
          </a:p>
          <a:p>
            <a:pPr lvl="1" algn="just"/>
            <a:endParaRPr lang="en-US" sz="2000" b="0" i="0" dirty="0">
              <a:solidFill>
                <a:srgbClr val="444444"/>
              </a:solidFill>
              <a:effectLst/>
            </a:endParaRPr>
          </a:p>
          <a:p>
            <a:pPr lvl="1" algn="just"/>
            <a:endParaRPr lang="en-US" sz="2000" b="0" i="0" dirty="0">
              <a:solidFill>
                <a:srgbClr val="444444"/>
              </a:solidFill>
              <a:effectLst/>
            </a:endParaRPr>
          </a:p>
          <a:p>
            <a:pPr lvl="1" algn="just"/>
            <a:endParaRPr lang="en-US" sz="2000" b="0" i="0" dirty="0">
              <a:solidFill>
                <a:srgbClr val="444444"/>
              </a:solidFill>
              <a:effectLst/>
            </a:endParaRPr>
          </a:p>
          <a:p>
            <a:pPr marL="0" indent="0" algn="just">
              <a:buNone/>
            </a:pPr>
            <a:r>
              <a:rPr lang="en-US" sz="2400" b="0" i="0" dirty="0">
                <a:solidFill>
                  <a:srgbClr val="444444"/>
                </a:solidFill>
                <a:effectLst/>
              </a:rPr>
              <a:t>	</a:t>
            </a:r>
            <a:r>
              <a:rPr lang="en-US" sz="2400" dirty="0">
                <a:solidFill>
                  <a:srgbClr val="444444"/>
                </a:solidFill>
              </a:rPr>
              <a:t>	</a:t>
            </a:r>
            <a:r>
              <a:rPr lang="en-US" sz="2400" b="0" i="0" dirty="0">
                <a:solidFill>
                  <a:srgbClr val="444444"/>
                </a:solidFill>
                <a:effectLst/>
              </a:rPr>
              <a:t>	</a:t>
            </a:r>
            <a:endParaRPr lang="en-US" dirty="0"/>
          </a:p>
        </p:txBody>
      </p:sp>
      <p:sp>
        <p:nvSpPr>
          <p:cNvPr id="4" name="Slide Number Placeholder 3">
            <a:extLst>
              <a:ext uri="{FF2B5EF4-FFF2-40B4-BE49-F238E27FC236}">
                <a16:creationId xmlns:a16="http://schemas.microsoft.com/office/drawing/2014/main" id="{A46FC8D3-A362-E87E-5355-DE0C8D9E6FD2}"/>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6</a:t>
            </a:fld>
            <a:endParaRPr lang="en-US">
              <a:solidFill>
                <a:prstClr val="black">
                  <a:tint val="75000"/>
                </a:prstClr>
              </a:solidFill>
            </a:endParaRPr>
          </a:p>
        </p:txBody>
      </p:sp>
    </p:spTree>
    <p:extLst>
      <p:ext uri="{BB962C8B-B14F-4D97-AF65-F5344CB8AC3E}">
        <p14:creationId xmlns:p14="http://schemas.microsoft.com/office/powerpoint/2010/main" val="75326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35DE-AEF9-3977-3174-913DBF470028}"/>
              </a:ext>
            </a:extLst>
          </p:cNvPr>
          <p:cNvSpPr>
            <a:spLocks noGrp="1"/>
          </p:cNvSpPr>
          <p:nvPr>
            <p:ph type="title"/>
          </p:nvPr>
        </p:nvSpPr>
        <p:spPr/>
        <p:txBody>
          <a:bodyPr/>
          <a:lstStyle/>
          <a:p>
            <a:r>
              <a:rPr lang="en-US" dirty="0"/>
              <a:t>Syntax Analysis (Parser)</a:t>
            </a:r>
          </a:p>
        </p:txBody>
      </p:sp>
      <p:sp>
        <p:nvSpPr>
          <p:cNvPr id="3" name="Content Placeholder 2">
            <a:extLst>
              <a:ext uri="{FF2B5EF4-FFF2-40B4-BE49-F238E27FC236}">
                <a16:creationId xmlns:a16="http://schemas.microsoft.com/office/drawing/2014/main" id="{30F85C9B-AE05-D90A-CB18-BF5FD7292339}"/>
              </a:ext>
            </a:extLst>
          </p:cNvPr>
          <p:cNvSpPr>
            <a:spLocks noGrp="1"/>
          </p:cNvSpPr>
          <p:nvPr>
            <p:ph idx="1"/>
          </p:nvPr>
        </p:nvSpPr>
        <p:spPr/>
        <p:txBody>
          <a:bodyPr>
            <a:normAutofit lnSpcReduction="10000"/>
          </a:bodyPr>
          <a:lstStyle/>
          <a:p>
            <a:r>
              <a:rPr lang="en-US" sz="2400" dirty="0">
                <a:latin typeface="+mj-lt"/>
              </a:rPr>
              <a:t>Analyzes the structure of the source code based on the grammar rules of the programming language.</a:t>
            </a:r>
          </a:p>
          <a:p>
            <a:pPr marL="0" indent="0">
              <a:buNone/>
            </a:pPr>
            <a:endParaRPr lang="en-US" sz="2400" dirty="0">
              <a:latin typeface="+mj-lt"/>
            </a:endParaRPr>
          </a:p>
          <a:p>
            <a:r>
              <a:rPr lang="en-US" sz="2400" dirty="0">
                <a:latin typeface="+mj-lt"/>
              </a:rPr>
              <a:t>It accepts tokens as input and provides a parse tree as output. It is also known as parsing in a compiler.</a:t>
            </a:r>
          </a:p>
          <a:p>
            <a:pPr marL="0" indent="0">
              <a:buNone/>
            </a:pPr>
            <a:endParaRPr lang="en-US" sz="2400" dirty="0">
              <a:latin typeface="+mj-lt"/>
            </a:endParaRPr>
          </a:p>
          <a:p>
            <a:r>
              <a:rPr lang="en-US" sz="2400" dirty="0">
                <a:latin typeface="+mj-lt"/>
              </a:rPr>
              <a:t>Roles and Responsibilities of Syntax Analyzer</a:t>
            </a:r>
          </a:p>
          <a:p>
            <a:pPr lvl="1"/>
            <a:r>
              <a:rPr lang="en-US" sz="2400" dirty="0">
                <a:latin typeface="+mj-lt"/>
              </a:rPr>
              <a:t>Note syntax errors.</a:t>
            </a:r>
          </a:p>
          <a:p>
            <a:pPr lvl="1"/>
            <a:r>
              <a:rPr lang="en-US" sz="2400" dirty="0">
                <a:latin typeface="+mj-lt"/>
              </a:rPr>
              <a:t>Helps in building a parse tree.</a:t>
            </a:r>
          </a:p>
          <a:p>
            <a:pPr lvl="1"/>
            <a:r>
              <a:rPr lang="en-US" sz="2400" dirty="0">
                <a:latin typeface="+mj-lt"/>
              </a:rPr>
              <a:t>Acquire tokens from the lexical analyzer.</a:t>
            </a:r>
          </a:p>
          <a:p>
            <a:pPr lvl="1"/>
            <a:r>
              <a:rPr lang="en-US" sz="2400" dirty="0">
                <a:latin typeface="+mj-lt"/>
              </a:rPr>
              <a:t>Scan the syntax errors, if any.</a:t>
            </a:r>
          </a:p>
        </p:txBody>
      </p:sp>
      <p:sp>
        <p:nvSpPr>
          <p:cNvPr id="4" name="Slide Number Placeholder 3">
            <a:extLst>
              <a:ext uri="{FF2B5EF4-FFF2-40B4-BE49-F238E27FC236}">
                <a16:creationId xmlns:a16="http://schemas.microsoft.com/office/drawing/2014/main" id="{B457996B-BB38-9FC2-D6F8-B60E334F6890}"/>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7</a:t>
            </a:fld>
            <a:endParaRPr lang="en-US">
              <a:solidFill>
                <a:prstClr val="black">
                  <a:tint val="75000"/>
                </a:prstClr>
              </a:solidFill>
            </a:endParaRPr>
          </a:p>
        </p:txBody>
      </p:sp>
    </p:spTree>
    <p:extLst>
      <p:ext uri="{BB962C8B-B14F-4D97-AF65-F5344CB8AC3E}">
        <p14:creationId xmlns:p14="http://schemas.microsoft.com/office/powerpoint/2010/main" val="1371062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39BD-1248-C1EF-921B-99B955F53DC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6446796-CFA5-4D99-D5A4-C3F0DC091A5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83FD3FF-CC98-18A4-EB13-9B7A96667B14}"/>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8</a:t>
            </a:fld>
            <a:endParaRPr lang="en-US">
              <a:solidFill>
                <a:prstClr val="black">
                  <a:tint val="75000"/>
                </a:prstClr>
              </a:solidFill>
            </a:endParaRPr>
          </a:p>
        </p:txBody>
      </p:sp>
      <p:pic>
        <p:nvPicPr>
          <p:cNvPr id="6" name="Picture 5">
            <a:extLst>
              <a:ext uri="{FF2B5EF4-FFF2-40B4-BE49-F238E27FC236}">
                <a16:creationId xmlns:a16="http://schemas.microsoft.com/office/drawing/2014/main" id="{34C9419E-6DC0-CEF5-2A62-C2CFB17D9DBD}"/>
              </a:ext>
            </a:extLst>
          </p:cNvPr>
          <p:cNvPicPr>
            <a:picLocks noChangeAspect="1"/>
          </p:cNvPicPr>
          <p:nvPr/>
        </p:nvPicPr>
        <p:blipFill>
          <a:blip r:embed="rId2"/>
          <a:stretch>
            <a:fillRect/>
          </a:stretch>
        </p:blipFill>
        <p:spPr>
          <a:xfrm>
            <a:off x="1656730" y="2271551"/>
            <a:ext cx="8878539" cy="2314898"/>
          </a:xfrm>
          <a:prstGeom prst="rect">
            <a:avLst/>
          </a:prstGeom>
        </p:spPr>
      </p:pic>
    </p:spTree>
    <p:extLst>
      <p:ext uri="{BB962C8B-B14F-4D97-AF65-F5344CB8AC3E}">
        <p14:creationId xmlns:p14="http://schemas.microsoft.com/office/powerpoint/2010/main" val="343367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77E1-78DA-3BEB-59EC-B6FD1AD973B1}"/>
              </a:ext>
            </a:extLst>
          </p:cNvPr>
          <p:cNvSpPr>
            <a:spLocks noGrp="1"/>
          </p:cNvSpPr>
          <p:nvPr>
            <p:ph type="title"/>
          </p:nvPr>
        </p:nvSpPr>
        <p:spPr/>
        <p:txBody>
          <a:bodyPr/>
          <a:lstStyle/>
          <a:p>
            <a:r>
              <a:rPr lang="en-US" dirty="0"/>
              <a:t>Semantic Analysis</a:t>
            </a:r>
          </a:p>
        </p:txBody>
      </p:sp>
      <p:sp>
        <p:nvSpPr>
          <p:cNvPr id="3" name="Content Placeholder 2">
            <a:extLst>
              <a:ext uri="{FF2B5EF4-FFF2-40B4-BE49-F238E27FC236}">
                <a16:creationId xmlns:a16="http://schemas.microsoft.com/office/drawing/2014/main" id="{31D0DBA7-1A17-3C6E-DD9F-7278F9F5649B}"/>
              </a:ext>
            </a:extLst>
          </p:cNvPr>
          <p:cNvSpPr>
            <a:spLocks noGrp="1"/>
          </p:cNvSpPr>
          <p:nvPr>
            <p:ph idx="1"/>
          </p:nvPr>
        </p:nvSpPr>
        <p:spPr/>
        <p:txBody>
          <a:bodyPr>
            <a:normAutofit fontScale="92500" lnSpcReduction="10000"/>
          </a:bodyPr>
          <a:lstStyle/>
          <a:p>
            <a:r>
              <a:rPr lang="en-US" sz="2400" dirty="0"/>
              <a:t>Semantic analyzer defines the validity of the parse tree, and the annotated syntax tree comes as an output.</a:t>
            </a:r>
          </a:p>
          <a:p>
            <a:pPr marL="0" indent="0">
              <a:buNone/>
            </a:pPr>
            <a:endParaRPr lang="en-US" sz="2400" dirty="0"/>
          </a:p>
          <a:p>
            <a:r>
              <a:rPr lang="en-US" sz="2400" dirty="0"/>
              <a:t>Checks the meaning of the code, ensuring it adheres to the semantics of the programming language.</a:t>
            </a:r>
          </a:p>
          <a:p>
            <a:pPr marL="0" indent="0">
              <a:buNone/>
            </a:pPr>
            <a:endParaRPr lang="en-US" sz="2400" dirty="0"/>
          </a:p>
          <a:p>
            <a:r>
              <a:rPr lang="en-US" sz="2400" dirty="0"/>
              <a:t>Generates a symbol table that keeps track of variables, their types, and their scopes.</a:t>
            </a:r>
          </a:p>
          <a:p>
            <a:pPr marL="0" indent="0">
              <a:buNone/>
            </a:pPr>
            <a:endParaRPr lang="en-US" sz="2400" dirty="0"/>
          </a:p>
          <a:p>
            <a:r>
              <a:rPr lang="en-US" sz="2400" dirty="0"/>
              <a:t>Roles and Responsibilities of Semantic Analyzer:</a:t>
            </a:r>
          </a:p>
          <a:p>
            <a:pPr lvl="1"/>
            <a:r>
              <a:rPr lang="en-US" sz="2400" dirty="0"/>
              <a:t>Saving collected data to symbol tables or syntax trees.</a:t>
            </a:r>
          </a:p>
          <a:p>
            <a:pPr lvl="1"/>
            <a:r>
              <a:rPr lang="en-US" sz="2400" dirty="0"/>
              <a:t>It notifies semantic errors.</a:t>
            </a:r>
          </a:p>
          <a:p>
            <a:pPr lvl="1"/>
            <a:r>
              <a:rPr lang="en-US" sz="2400" dirty="0"/>
              <a:t>Scanning for semantic errors.</a:t>
            </a:r>
          </a:p>
        </p:txBody>
      </p:sp>
      <p:sp>
        <p:nvSpPr>
          <p:cNvPr id="4" name="Slide Number Placeholder 3">
            <a:extLst>
              <a:ext uri="{FF2B5EF4-FFF2-40B4-BE49-F238E27FC236}">
                <a16:creationId xmlns:a16="http://schemas.microsoft.com/office/drawing/2014/main" id="{2D867483-D357-2D90-9924-597C84CBD6D9}"/>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9</a:t>
            </a:fld>
            <a:endParaRPr lang="en-US">
              <a:solidFill>
                <a:prstClr val="black">
                  <a:tint val="75000"/>
                </a:prstClr>
              </a:solidFill>
            </a:endParaRPr>
          </a:p>
        </p:txBody>
      </p:sp>
    </p:spTree>
    <p:extLst>
      <p:ext uri="{BB962C8B-B14F-4D97-AF65-F5344CB8AC3E}">
        <p14:creationId xmlns:p14="http://schemas.microsoft.com/office/powerpoint/2010/main" val="33182967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9449</TotalTime>
  <Words>664</Words>
  <Application>Microsoft Office PowerPoint</Application>
  <PresentationFormat>Widescreen</PresentationFormat>
  <Paragraphs>91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Söhne</vt:lpstr>
      <vt:lpstr>Times New Roman</vt:lpstr>
      <vt:lpstr>1_Office Theme</vt:lpstr>
      <vt:lpstr>CPSC 323: Compilers and Languages  Compiler Design - Architecture</vt:lpstr>
      <vt:lpstr>Phases of Compiler</vt:lpstr>
      <vt:lpstr>Analysis Phase</vt:lpstr>
      <vt:lpstr>Synthesis Phase</vt:lpstr>
      <vt:lpstr>PowerPoint Presentation</vt:lpstr>
      <vt:lpstr>Lexical Analysis (Scanner)</vt:lpstr>
      <vt:lpstr>Syntax Analysis (Parser)</vt:lpstr>
      <vt:lpstr>PowerPoint Presentation</vt:lpstr>
      <vt:lpstr>Semantic Analysis</vt:lpstr>
      <vt:lpstr>Intermediate Code Generation</vt:lpstr>
      <vt:lpstr>Code Optimization</vt:lpstr>
      <vt:lpstr>Code Generation</vt:lpstr>
      <vt:lpstr>Symbol Table</vt:lpstr>
      <vt:lpstr>Error Handler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323 Compilers and Languages</dc:title>
  <dc:creator>Kesireddy, Param Venkat Vivek</dc:creator>
  <cp:lastModifiedBy>Jain, Kavil</cp:lastModifiedBy>
  <cp:revision>15</cp:revision>
  <dcterms:created xsi:type="dcterms:W3CDTF">2022-08-22T17:37:51Z</dcterms:created>
  <dcterms:modified xsi:type="dcterms:W3CDTF">2024-02-01T01:29:58Z</dcterms:modified>
</cp:coreProperties>
</file>