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333" r:id="rId2"/>
    <p:sldId id="660" r:id="rId3"/>
    <p:sldId id="679" r:id="rId4"/>
    <p:sldId id="680" r:id="rId5"/>
    <p:sldId id="681" r:id="rId6"/>
    <p:sldId id="682" r:id="rId7"/>
    <p:sldId id="647" r:id="rId8"/>
    <p:sldId id="683" r:id="rId9"/>
    <p:sldId id="671" r:id="rId10"/>
    <p:sldId id="684" r:id="rId11"/>
    <p:sldId id="685" r:id="rId12"/>
    <p:sldId id="686" r:id="rId13"/>
    <p:sldId id="687" r:id="rId14"/>
    <p:sldId id="688" r:id="rId15"/>
    <p:sldId id="689" r:id="rId16"/>
    <p:sldId id="69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1F2C412-2A8B-9048-B81D-9B96F7DE033B}">
          <p14:sldIdLst>
            <p14:sldId id="333"/>
            <p14:sldId id="660"/>
            <p14:sldId id="679"/>
            <p14:sldId id="680"/>
            <p14:sldId id="681"/>
            <p14:sldId id="682"/>
            <p14:sldId id="647"/>
            <p14:sldId id="683"/>
            <p14:sldId id="671"/>
            <p14:sldId id="684"/>
            <p14:sldId id="685"/>
            <p14:sldId id="686"/>
            <p14:sldId id="687"/>
            <p14:sldId id="688"/>
            <p14:sldId id="689"/>
            <p14:sldId id="6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C59"/>
    <a:srgbClr val="FD5A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FAF329-8085-422D-BD2E-BA4C5516D164}" v="192" dt="2024-01-28T17:08:44.3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94" autoAdjust="0"/>
    <p:restoredTop sz="94061" autoAdjust="0"/>
  </p:normalViewPr>
  <p:slideViewPr>
    <p:cSldViewPr snapToGrid="0">
      <p:cViewPr varScale="1">
        <p:scale>
          <a:sx n="111" d="100"/>
          <a:sy n="111"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5271E-2E4F-A54A-866A-A1976F2439F4}" type="datetimeFigureOut">
              <a:rPr lang="en-US" smtClean="0"/>
              <a:t>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32D4D-D0CF-3940-B871-1D6FF0C17930}" type="slidenum">
              <a:rPr lang="en-US" smtClean="0"/>
              <a:t>‹#›</a:t>
            </a:fld>
            <a:endParaRPr lang="en-US"/>
          </a:p>
        </p:txBody>
      </p:sp>
    </p:spTree>
    <p:extLst>
      <p:ext uri="{BB962C8B-B14F-4D97-AF65-F5344CB8AC3E}">
        <p14:creationId xmlns:p14="http://schemas.microsoft.com/office/powerpoint/2010/main" val="1273202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532D4D-D0CF-3940-B871-1D6FF0C17930}" type="slidenum">
              <a:rPr lang="en-US" smtClean="0"/>
              <a:t>1</a:t>
            </a:fld>
            <a:endParaRPr lang="en-US"/>
          </a:p>
        </p:txBody>
      </p:sp>
    </p:spTree>
    <p:extLst>
      <p:ext uri="{BB962C8B-B14F-4D97-AF65-F5344CB8AC3E}">
        <p14:creationId xmlns:p14="http://schemas.microsoft.com/office/powerpoint/2010/main" val="2765743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B9D85334-650A-4DCC-8878-768E494DF62F}" type="datetime1">
              <a:rPr lang="en-US" smtClean="0">
                <a:solidFill>
                  <a:prstClr val="black">
                    <a:tint val="75000"/>
                  </a:prstClr>
                </a:solidFill>
              </a:rPr>
              <a:pPr>
                <a:defRPr/>
              </a:pPr>
              <a:t>2/2/2024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38390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6D6BF820-52C3-4A45-B01B-C780ADDC83A6}" type="datetime1">
              <a:rPr lang="en-US" smtClean="0">
                <a:solidFill>
                  <a:prstClr val="black">
                    <a:tint val="75000"/>
                  </a:prstClr>
                </a:solidFill>
              </a:rPr>
              <a:pPr>
                <a:defRPr/>
              </a:pPr>
              <a:t>2/2/2024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00527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D46C1C46-A1BA-4573-B605-C062EED53F8A}" type="datetime1">
              <a:rPr lang="en-US" smtClean="0">
                <a:solidFill>
                  <a:prstClr val="black">
                    <a:tint val="75000"/>
                  </a:prstClr>
                </a:solidFill>
              </a:rPr>
              <a:pPr>
                <a:defRPr/>
              </a:pPr>
              <a:t>2/2/2024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8367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8F04A56B-B99B-43B8-9DE0-40BC64CEDEE1}" type="datetime1">
              <a:rPr lang="en-US" smtClean="0">
                <a:solidFill>
                  <a:prstClr val="black">
                    <a:tint val="75000"/>
                  </a:prstClr>
                </a:solidFill>
              </a:rPr>
              <a:pPr>
                <a:defRPr/>
              </a:pPr>
              <a:t>2/2/2024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50D96950-646D-4C61-ACE5-9A561975C435}"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9805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C4673FC-9E5E-4A0E-8A35-092C72E712D2}" type="datetime1">
              <a:rPr lang="en-US" smtClean="0">
                <a:solidFill>
                  <a:prstClr val="black">
                    <a:tint val="75000"/>
                  </a:prstClr>
                </a:solidFill>
              </a:rPr>
              <a:pPr>
                <a:defRPr/>
              </a:pPr>
              <a:t>2/2/2024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06260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F8A6AF85-4188-4CD0-866E-283DCD2C680F}" type="datetime1">
              <a:rPr lang="en-US" smtClean="0">
                <a:solidFill>
                  <a:prstClr val="black">
                    <a:tint val="75000"/>
                  </a:prstClr>
                </a:solidFill>
              </a:rPr>
              <a:pPr>
                <a:defRPr/>
              </a:pPr>
              <a:t>2/2/2024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0798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44BFD6A7-50DA-4A1D-B074-B3AFF4774402}" type="datetime1">
              <a:rPr lang="en-US" smtClean="0">
                <a:solidFill>
                  <a:prstClr val="black">
                    <a:tint val="75000"/>
                  </a:prstClr>
                </a:solidFill>
              </a:rPr>
              <a:pPr>
                <a:defRPr/>
              </a:pPr>
              <a:t>2/2/2024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30888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FCCCF301-F548-4817-93BC-84033E4A2344}" type="datetime1">
              <a:rPr lang="en-US" smtClean="0">
                <a:solidFill>
                  <a:prstClr val="black">
                    <a:tint val="75000"/>
                  </a:prstClr>
                </a:solidFill>
              </a:rPr>
              <a:pPr>
                <a:defRPr/>
              </a:pPr>
              <a:t>2/2/2024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1150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D48F2063-4082-4C93-9879-68C454E853E9}" type="datetime1">
              <a:rPr lang="en-US" smtClean="0">
                <a:solidFill>
                  <a:prstClr val="black">
                    <a:tint val="75000"/>
                  </a:prstClr>
                </a:solidFill>
              </a:rPr>
              <a:pPr>
                <a:defRPr/>
              </a:pPr>
              <a:t>2/2/2024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2960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FAB0778-A83C-44C2-8FFA-09697FE349FD}" type="datetime1">
              <a:rPr lang="en-US" smtClean="0">
                <a:solidFill>
                  <a:prstClr val="black">
                    <a:tint val="75000"/>
                  </a:prstClr>
                </a:solidFill>
              </a:rPr>
              <a:pPr>
                <a:defRPr/>
              </a:pPr>
              <a:t>2/2/2024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93464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6816674-F2A3-47FB-977D-016AA25D4473}" type="datetime1">
              <a:rPr lang="en-US" smtClean="0">
                <a:solidFill>
                  <a:prstClr val="black">
                    <a:tint val="75000"/>
                  </a:prstClr>
                </a:solidFill>
              </a:rPr>
              <a:pPr>
                <a:defRPr/>
              </a:pPr>
              <a:t>2/2/2024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2549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0EFAD7F-99A1-4A75-B1E3-8576D067546A}" type="datetime1">
              <a:rPr lang="en-US" smtClean="0">
                <a:solidFill>
                  <a:prstClr val="black">
                    <a:tint val="75000"/>
                  </a:prstClr>
                </a:solidFill>
              </a:rPr>
              <a:pPr>
                <a:defRPr/>
              </a:pPr>
              <a:t>2/2/2024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8465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CF8CE4C-A270-4B85-B7AB-13EB9F9B6962}" type="datetime1">
              <a:rPr lang="en-US" smtClean="0">
                <a:solidFill>
                  <a:prstClr val="black">
                    <a:tint val="75000"/>
                  </a:prstClr>
                </a:solidFill>
              </a:rPr>
              <a:pPr>
                <a:defRPr/>
              </a:pPr>
              <a:t>2/2/2024</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rgbClr val="FFFF00"/>
                </a:solidFill>
              </a:defRPr>
            </a:lvl1pPr>
          </a:lstStyle>
          <a:p>
            <a:pPr>
              <a:defRPr/>
            </a:pPr>
            <a:fld id="{B9AC4270-FE70-48E2-AE33-07357F6537CD}" type="slidenum">
              <a:rPr lang="en-US" smtClean="0"/>
              <a:pPr>
                <a:defRPr/>
              </a:pPr>
              <a:t>‹#›</a:t>
            </a:fld>
            <a:endParaRPr lang="en-US" dirty="0"/>
          </a:p>
        </p:txBody>
      </p:sp>
    </p:spTree>
    <p:extLst>
      <p:ext uri="{BB962C8B-B14F-4D97-AF65-F5344CB8AC3E}">
        <p14:creationId xmlns:p14="http://schemas.microsoft.com/office/powerpoint/2010/main" val="1857435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0492"/>
            <a:ext cx="10363200" cy="1470025"/>
          </a:xfrm>
        </p:spPr>
        <p:txBody>
          <a:bodyPr>
            <a:normAutofit fontScale="90000"/>
          </a:bodyPr>
          <a:lstStyle/>
          <a:p>
            <a:r>
              <a:rPr lang="en-US" u="sng" dirty="0"/>
              <a:t>CPSC 323: Compilers and Languages</a:t>
            </a:r>
            <a:br>
              <a:rPr lang="en-US" u="sng" dirty="0"/>
            </a:br>
            <a:br>
              <a:rPr lang="en-US" u="sng" dirty="0"/>
            </a:br>
            <a:r>
              <a:rPr lang="en-US" dirty="0"/>
              <a:t>DFA &amp; NFA</a:t>
            </a:r>
          </a:p>
        </p:txBody>
      </p:sp>
      <p:sp>
        <p:nvSpPr>
          <p:cNvPr id="3" name="Subtitle 2"/>
          <p:cNvSpPr>
            <a:spLocks noGrp="1"/>
          </p:cNvSpPr>
          <p:nvPr>
            <p:ph type="subTitle" idx="1"/>
          </p:nvPr>
        </p:nvSpPr>
        <p:spPr>
          <a:xfrm>
            <a:off x="1828800" y="3222833"/>
            <a:ext cx="8534400" cy="1752600"/>
          </a:xfrm>
        </p:spPr>
        <p:txBody>
          <a:bodyPr>
            <a:normAutofit/>
          </a:bodyPr>
          <a:lstStyle/>
          <a:p>
            <a:r>
              <a:rPr lang="en-US" sz="2400" dirty="0">
                <a:solidFill>
                  <a:schemeClr val="tx1"/>
                </a:solidFill>
              </a:rPr>
              <a:t>Mr. Kavil Jain</a:t>
            </a:r>
          </a:p>
          <a:p>
            <a:r>
              <a:rPr lang="en-US" sz="2400" dirty="0">
                <a:solidFill>
                  <a:schemeClr val="tx1"/>
                </a:solidFill>
              </a:rPr>
              <a:t>Teaching Associate </a:t>
            </a:r>
          </a:p>
          <a:p>
            <a:r>
              <a:rPr lang="en-US" sz="2400" dirty="0">
                <a:solidFill>
                  <a:schemeClr val="tx1"/>
                </a:solidFill>
              </a:rPr>
              <a:t>Mail: kjain@fullerton.edu</a:t>
            </a:r>
          </a:p>
        </p:txBody>
      </p:sp>
      <p:sp>
        <p:nvSpPr>
          <p:cNvPr id="4" name="Slide Number Placeholder 3"/>
          <p:cNvSpPr>
            <a:spLocks noGrp="1"/>
          </p:cNvSpPr>
          <p:nvPr>
            <p:ph type="sldNum" sz="quarter" idx="12"/>
          </p:nvPr>
        </p:nvSpPr>
        <p:spPr/>
        <p:txBody>
          <a:bodyPr/>
          <a:lstStyle/>
          <a:p>
            <a:pPr fontAlgn="base">
              <a:spcBef>
                <a:spcPct val="0"/>
              </a:spcBef>
              <a:spcAft>
                <a:spcPct val="0"/>
              </a:spcAft>
            </a:pPr>
            <a:fld id="{AD9F33D8-5447-47F5-B4F9-489CB73D74D3}" type="slidenum">
              <a:rPr lang="en-US">
                <a:latin typeface="Times New Roman" panose="02020603050405020304" pitchFamily="18" charset="0"/>
                <a:cs typeface="Arial" panose="020B0604020202020204" pitchFamily="34" charset="0"/>
              </a:rPr>
              <a:pPr fontAlgn="base">
                <a:spcBef>
                  <a:spcPct val="0"/>
                </a:spcBef>
                <a:spcAft>
                  <a:spcPct val="0"/>
                </a:spcAft>
              </a:pPr>
              <a:t>1</a:t>
            </a:fld>
            <a:endParaRPr lang="en-US">
              <a:latin typeface="Times New Roman" panose="02020603050405020304" pitchFamily="18" charset="0"/>
              <a:cs typeface="Arial" panose="020B0604020202020204" pitchFamily="34" charset="0"/>
            </a:endParaRPr>
          </a:p>
        </p:txBody>
      </p:sp>
      <p:sp>
        <p:nvSpPr>
          <p:cNvPr id="5" name="TextBox 4">
            <a:extLst>
              <a:ext uri="{FF2B5EF4-FFF2-40B4-BE49-F238E27FC236}">
                <a16:creationId xmlns:a16="http://schemas.microsoft.com/office/drawing/2014/main" id="{DCACF7EB-BB6A-1A3D-D39B-A9B6838DC6B2}"/>
              </a:ext>
            </a:extLst>
          </p:cNvPr>
          <p:cNvSpPr txBox="1"/>
          <p:nvPr/>
        </p:nvSpPr>
        <p:spPr>
          <a:xfrm>
            <a:off x="0" y="5894686"/>
            <a:ext cx="6087692" cy="461665"/>
          </a:xfrm>
          <a:prstGeom prst="rect">
            <a:avLst/>
          </a:prstGeom>
          <a:noFill/>
        </p:spPr>
        <p:txBody>
          <a:bodyPr wrap="none" rtlCol="0">
            <a:spAutoFit/>
          </a:bodyPr>
          <a:lstStyle/>
          <a:p>
            <a:r>
              <a:rPr lang="en-US" sz="2400" dirty="0"/>
              <a:t>Reference : Prof Doina Bein &amp; Prof James Choi</a:t>
            </a:r>
          </a:p>
        </p:txBody>
      </p:sp>
    </p:spTree>
    <p:extLst>
      <p:ext uri="{BB962C8B-B14F-4D97-AF65-F5344CB8AC3E}">
        <p14:creationId xmlns:p14="http://schemas.microsoft.com/office/powerpoint/2010/main" val="1771176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9CF0-62F7-522F-F7D0-30BBC87C75F9}"/>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60AC5F5F-B77E-756C-1A0F-F5ECD59EC23A}"/>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10</a:t>
            </a:fld>
            <a:endParaRPr lang="en-US">
              <a:solidFill>
                <a:prstClr val="black">
                  <a:tint val="75000"/>
                </a:prstClr>
              </a:solidFill>
            </a:endParaRPr>
          </a:p>
        </p:txBody>
      </p:sp>
      <p:sp>
        <p:nvSpPr>
          <p:cNvPr id="11" name="Circle: Hollow 10">
            <a:extLst>
              <a:ext uri="{FF2B5EF4-FFF2-40B4-BE49-F238E27FC236}">
                <a16:creationId xmlns:a16="http://schemas.microsoft.com/office/drawing/2014/main" id="{E7F3C2BA-AA71-2C3E-8FC7-CC3600F475BC}"/>
              </a:ext>
            </a:extLst>
          </p:cNvPr>
          <p:cNvSpPr/>
          <p:nvPr/>
        </p:nvSpPr>
        <p:spPr>
          <a:xfrm>
            <a:off x="2838090" y="2044460"/>
            <a:ext cx="923026" cy="871268"/>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D69F37D4-273B-C1EB-439E-C443E2BF0768}"/>
              </a:ext>
            </a:extLst>
          </p:cNvPr>
          <p:cNvSpPr/>
          <p:nvPr/>
        </p:nvSpPr>
        <p:spPr>
          <a:xfrm>
            <a:off x="1009604" y="2044460"/>
            <a:ext cx="923026" cy="871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5" name="TextBox 14">
            <a:extLst>
              <a:ext uri="{FF2B5EF4-FFF2-40B4-BE49-F238E27FC236}">
                <a16:creationId xmlns:a16="http://schemas.microsoft.com/office/drawing/2014/main" id="{9A1B192D-F9D1-C61D-A8EB-638C44F365A1}"/>
              </a:ext>
            </a:extLst>
          </p:cNvPr>
          <p:cNvSpPr txBox="1"/>
          <p:nvPr/>
        </p:nvSpPr>
        <p:spPr>
          <a:xfrm>
            <a:off x="3090412" y="2295428"/>
            <a:ext cx="418382" cy="369332"/>
          </a:xfrm>
          <a:prstGeom prst="rect">
            <a:avLst/>
          </a:prstGeom>
          <a:noFill/>
        </p:spPr>
        <p:txBody>
          <a:bodyPr wrap="square">
            <a:spAutoFit/>
          </a:bodyPr>
          <a:lstStyle/>
          <a:p>
            <a:r>
              <a:rPr lang="en-US" dirty="0"/>
              <a:t> B</a:t>
            </a:r>
          </a:p>
        </p:txBody>
      </p:sp>
      <p:cxnSp>
        <p:nvCxnSpPr>
          <p:cNvPr id="17" name="Straight Arrow Connector 16">
            <a:extLst>
              <a:ext uri="{FF2B5EF4-FFF2-40B4-BE49-F238E27FC236}">
                <a16:creationId xmlns:a16="http://schemas.microsoft.com/office/drawing/2014/main" id="{0775FF29-1701-E76A-8371-207932AA72A8}"/>
              </a:ext>
            </a:extLst>
          </p:cNvPr>
          <p:cNvCxnSpPr>
            <a:stCxn id="13" idx="6"/>
            <a:endCxn id="11" idx="2"/>
          </p:cNvCxnSpPr>
          <p:nvPr/>
        </p:nvCxnSpPr>
        <p:spPr>
          <a:xfrm>
            <a:off x="1932630" y="2480094"/>
            <a:ext cx="9054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903E3FA6-4EEC-3365-9522-8E21EEEF636D}"/>
              </a:ext>
            </a:extLst>
          </p:cNvPr>
          <p:cNvCxnSpPr>
            <a:endCxn id="13" idx="2"/>
          </p:cNvCxnSpPr>
          <p:nvPr/>
        </p:nvCxnSpPr>
        <p:spPr>
          <a:xfrm>
            <a:off x="543464" y="2480094"/>
            <a:ext cx="4661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or: Curved 20">
            <a:extLst>
              <a:ext uri="{FF2B5EF4-FFF2-40B4-BE49-F238E27FC236}">
                <a16:creationId xmlns:a16="http://schemas.microsoft.com/office/drawing/2014/main" id="{2C86DE46-403B-E23A-C6E5-43E43146BD65}"/>
              </a:ext>
            </a:extLst>
          </p:cNvPr>
          <p:cNvCxnSpPr>
            <a:stCxn id="13" idx="1"/>
            <a:endCxn id="13" idx="7"/>
          </p:cNvCxnSpPr>
          <p:nvPr/>
        </p:nvCxnSpPr>
        <p:spPr>
          <a:xfrm rot="5400000" flipH="1" flipV="1">
            <a:off x="1471117" y="1845715"/>
            <a:ext cx="12700" cy="652678"/>
          </a:xfrm>
          <a:prstGeom prst="curvedConnector3">
            <a:avLst>
              <a:gd name="adj1" fmla="val 2804677"/>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325D6EA8-7315-2119-F85C-D70B2E3250AF}"/>
              </a:ext>
            </a:extLst>
          </p:cNvPr>
          <p:cNvSpPr txBox="1"/>
          <p:nvPr/>
        </p:nvSpPr>
        <p:spPr>
          <a:xfrm>
            <a:off x="1202500" y="1538882"/>
            <a:ext cx="549934" cy="369332"/>
          </a:xfrm>
          <a:prstGeom prst="rect">
            <a:avLst/>
          </a:prstGeom>
          <a:noFill/>
        </p:spPr>
        <p:txBody>
          <a:bodyPr wrap="square">
            <a:spAutoFit/>
          </a:bodyPr>
          <a:lstStyle/>
          <a:p>
            <a:r>
              <a:rPr lang="en-US" dirty="0"/>
              <a:t>0,1</a:t>
            </a:r>
          </a:p>
        </p:txBody>
      </p:sp>
      <p:sp>
        <p:nvSpPr>
          <p:cNvPr id="25" name="TextBox 24">
            <a:extLst>
              <a:ext uri="{FF2B5EF4-FFF2-40B4-BE49-F238E27FC236}">
                <a16:creationId xmlns:a16="http://schemas.microsoft.com/office/drawing/2014/main" id="{009FB5F5-48E3-538D-997E-BA359D7CB1BB}"/>
              </a:ext>
            </a:extLst>
          </p:cNvPr>
          <p:cNvSpPr txBox="1"/>
          <p:nvPr/>
        </p:nvSpPr>
        <p:spPr>
          <a:xfrm>
            <a:off x="2169855" y="2165704"/>
            <a:ext cx="299768" cy="369332"/>
          </a:xfrm>
          <a:prstGeom prst="rect">
            <a:avLst/>
          </a:prstGeom>
          <a:noFill/>
        </p:spPr>
        <p:txBody>
          <a:bodyPr wrap="square">
            <a:spAutoFit/>
          </a:bodyPr>
          <a:lstStyle/>
          <a:p>
            <a:r>
              <a:rPr lang="en-US" dirty="0"/>
              <a:t>0</a:t>
            </a:r>
          </a:p>
        </p:txBody>
      </p:sp>
      <mc:AlternateContent xmlns:mc="http://schemas.openxmlformats.org/markup-compatibility/2006">
        <mc:Choice xmlns:a14="http://schemas.microsoft.com/office/drawing/2010/main" Requires="a14">
          <p:sp>
            <p:nvSpPr>
              <p:cNvPr id="27" name="Content Placeholder 26">
                <a:extLst>
                  <a:ext uri="{FF2B5EF4-FFF2-40B4-BE49-F238E27FC236}">
                    <a16:creationId xmlns:a16="http://schemas.microsoft.com/office/drawing/2014/main" id="{7EBC56C0-D13F-224B-6D03-7089CCB9E7D7}"/>
                  </a:ext>
                </a:extLst>
              </p:cNvPr>
              <p:cNvSpPr>
                <a:spLocks noGrp="1"/>
              </p:cNvSpPr>
              <p:nvPr>
                <p:ph idx="1"/>
              </p:nvPr>
            </p:nvSpPr>
            <p:spPr>
              <a:xfrm>
                <a:off x="3916392" y="1669212"/>
                <a:ext cx="7666008" cy="4525963"/>
              </a:xfrm>
            </p:spPr>
            <p:txBody>
              <a:bodyPr/>
              <a:lstStyle/>
              <a:p>
                <a:r>
                  <a:rPr lang="en-US" sz="3200" dirty="0"/>
                  <a:t>L = {Set of all strings that starts with 0}</a:t>
                </a:r>
              </a:p>
              <a:p>
                <a:endParaRPr lang="en-US" dirty="0"/>
              </a:p>
              <a:p>
                <a:r>
                  <a:rPr lang="en-US" dirty="0"/>
                  <a:t>In NFA, it is perfectly legal to for a state to not have any input symbols unlike DFA.</a:t>
                </a:r>
              </a:p>
              <a:p>
                <a:r>
                  <a:rPr lang="en-US" dirty="0"/>
                  <a:t>Elements: (Q, </a:t>
                </a:r>
                <a:r>
                  <a:rPr lang="en-US" sz="3200" dirty="0"/>
                  <a:t>Σ, </a:t>
                </a:r>
                <a14:m>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𝑞</m:t>
                        </m:r>
                      </m:e>
                      <m:sub>
                        <m:r>
                          <a:rPr lang="en-US" sz="3200" b="0" i="1" smtClean="0">
                            <a:latin typeface="Cambria Math" panose="02040503050406030204" pitchFamily="18" charset="0"/>
                          </a:rPr>
                          <m:t>0</m:t>
                        </m:r>
                      </m:sub>
                    </m:sSub>
                  </m:oMath>
                </a14:m>
                <a:r>
                  <a:rPr lang="en-US" dirty="0"/>
                  <a:t>, F, δ)</a:t>
                </a:r>
              </a:p>
              <a:p>
                <a:pPr marL="457200" lvl="1" indent="0">
                  <a:buNone/>
                </a:pPr>
                <a:r>
                  <a:rPr lang="en-US" dirty="0"/>
                  <a:t>δ = Q x </a:t>
                </a:r>
                <a:r>
                  <a:rPr lang="en-US" sz="2800" dirty="0"/>
                  <a:t>Σ -&gt; </a:t>
                </a:r>
                <a14:m>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𝑄</m:t>
                        </m:r>
                      </m:sup>
                    </m:sSup>
                  </m:oMath>
                </a14:m>
                <a:endParaRPr lang="en-US" dirty="0"/>
              </a:p>
            </p:txBody>
          </p:sp>
        </mc:Choice>
        <mc:Fallback>
          <p:sp>
            <p:nvSpPr>
              <p:cNvPr id="27" name="Content Placeholder 26">
                <a:extLst>
                  <a:ext uri="{FF2B5EF4-FFF2-40B4-BE49-F238E27FC236}">
                    <a16:creationId xmlns:a16="http://schemas.microsoft.com/office/drawing/2014/main" id="{7EBC56C0-D13F-224B-6D03-7089CCB9E7D7}"/>
                  </a:ext>
                </a:extLst>
              </p:cNvPr>
              <p:cNvSpPr>
                <a:spLocks noGrp="1" noRot="1" noChangeAspect="1" noMove="1" noResize="1" noEditPoints="1" noAdjustHandles="1" noChangeArrowheads="1" noChangeShapeType="1" noTextEdit="1"/>
              </p:cNvSpPr>
              <p:nvPr>
                <p:ph idx="1"/>
              </p:nvPr>
            </p:nvSpPr>
            <p:spPr>
              <a:xfrm>
                <a:off x="3916392" y="1669212"/>
                <a:ext cx="7666008" cy="4525963"/>
              </a:xfrm>
              <a:blipFill>
                <a:blip r:embed="rId2"/>
                <a:stretch>
                  <a:fillRect l="-1828" t="-1752"/>
                </a:stretch>
              </a:blipFill>
            </p:spPr>
            <p:txBody>
              <a:bodyPr/>
              <a:lstStyle/>
              <a:p>
                <a:r>
                  <a:rPr lang="en-US">
                    <a:noFill/>
                  </a:rPr>
                  <a:t> </a:t>
                </a:r>
              </a:p>
            </p:txBody>
          </p:sp>
        </mc:Fallback>
      </mc:AlternateContent>
    </p:spTree>
    <p:extLst>
      <p:ext uri="{BB962C8B-B14F-4D97-AF65-F5344CB8AC3E}">
        <p14:creationId xmlns:p14="http://schemas.microsoft.com/office/powerpoint/2010/main" val="238608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09945-0066-98F6-0529-B689D2E3740F}"/>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920D2E2B-B5E7-22EA-76AC-CC88FE54CBDD}"/>
              </a:ext>
            </a:extLst>
          </p:cNvPr>
          <p:cNvSpPr>
            <a:spLocks noGrp="1"/>
          </p:cNvSpPr>
          <p:nvPr>
            <p:ph idx="1"/>
          </p:nvPr>
        </p:nvSpPr>
        <p:spPr>
          <a:xfrm>
            <a:off x="4129582" y="1600201"/>
            <a:ext cx="7452817" cy="4525963"/>
          </a:xfrm>
        </p:spPr>
        <p:txBody>
          <a:bodyPr/>
          <a:lstStyle/>
          <a:p>
            <a:r>
              <a:rPr lang="en-US" sz="2400" dirty="0"/>
              <a:t>L = {Set of all strings that starts with 0}</a:t>
            </a:r>
          </a:p>
          <a:p>
            <a:pPr marL="0" indent="0">
              <a:buNone/>
            </a:pPr>
            <a:r>
              <a:rPr lang="en-US" sz="2400" dirty="0"/>
              <a:t>	{0, 00, 000, 01, 010, 011 …… }</a:t>
            </a:r>
          </a:p>
          <a:p>
            <a:pPr marL="0" indent="0">
              <a:buNone/>
            </a:pPr>
            <a:endParaRPr lang="en-US" dirty="0"/>
          </a:p>
          <a:p>
            <a:r>
              <a:rPr lang="en-US" sz="2400" dirty="0"/>
              <a:t>L = {Set of all strings over {0,1} of length 2}</a:t>
            </a:r>
          </a:p>
          <a:p>
            <a:pPr marL="457200" lvl="1" indent="0">
              <a:buNone/>
            </a:pPr>
            <a:r>
              <a:rPr lang="en-US" sz="2800" dirty="0"/>
              <a:t>Σ = {0, 1}</a:t>
            </a:r>
          </a:p>
          <a:p>
            <a:pPr marL="457200" lvl="1" indent="0">
              <a:buNone/>
            </a:pPr>
            <a:r>
              <a:rPr lang="en-US" dirty="0"/>
              <a:t>L = {00, 01, 10, 11} </a:t>
            </a:r>
          </a:p>
        </p:txBody>
      </p:sp>
      <p:sp>
        <p:nvSpPr>
          <p:cNvPr id="4" name="Slide Number Placeholder 3">
            <a:extLst>
              <a:ext uri="{FF2B5EF4-FFF2-40B4-BE49-F238E27FC236}">
                <a16:creationId xmlns:a16="http://schemas.microsoft.com/office/drawing/2014/main" id="{73DE887E-B388-7E95-D025-15C796CE4B33}"/>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11</a:t>
            </a:fld>
            <a:endParaRPr lang="en-US">
              <a:solidFill>
                <a:prstClr val="black">
                  <a:tint val="75000"/>
                </a:prstClr>
              </a:solidFill>
            </a:endParaRPr>
          </a:p>
        </p:txBody>
      </p:sp>
      <p:sp>
        <p:nvSpPr>
          <p:cNvPr id="5" name="Circle: Hollow 4">
            <a:extLst>
              <a:ext uri="{FF2B5EF4-FFF2-40B4-BE49-F238E27FC236}">
                <a16:creationId xmlns:a16="http://schemas.microsoft.com/office/drawing/2014/main" id="{DC465E6E-3FAB-1E21-4DF1-A291C18F3209}"/>
              </a:ext>
            </a:extLst>
          </p:cNvPr>
          <p:cNvSpPr/>
          <p:nvPr/>
        </p:nvSpPr>
        <p:spPr>
          <a:xfrm>
            <a:off x="2838090" y="2044460"/>
            <a:ext cx="923026" cy="871268"/>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 name="Oval 5">
            <a:extLst>
              <a:ext uri="{FF2B5EF4-FFF2-40B4-BE49-F238E27FC236}">
                <a16:creationId xmlns:a16="http://schemas.microsoft.com/office/drawing/2014/main" id="{93397B28-353C-B92A-5828-BBC1F3572BCE}"/>
              </a:ext>
            </a:extLst>
          </p:cNvPr>
          <p:cNvSpPr/>
          <p:nvPr/>
        </p:nvSpPr>
        <p:spPr>
          <a:xfrm>
            <a:off x="1009604" y="2044460"/>
            <a:ext cx="923026" cy="871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TextBox 6">
            <a:extLst>
              <a:ext uri="{FF2B5EF4-FFF2-40B4-BE49-F238E27FC236}">
                <a16:creationId xmlns:a16="http://schemas.microsoft.com/office/drawing/2014/main" id="{BB48EE1A-E35B-44E8-C2E0-4E083C170E8E}"/>
              </a:ext>
            </a:extLst>
          </p:cNvPr>
          <p:cNvSpPr txBox="1"/>
          <p:nvPr/>
        </p:nvSpPr>
        <p:spPr>
          <a:xfrm>
            <a:off x="3090412" y="2295428"/>
            <a:ext cx="418382" cy="369332"/>
          </a:xfrm>
          <a:prstGeom prst="rect">
            <a:avLst/>
          </a:prstGeom>
          <a:noFill/>
        </p:spPr>
        <p:txBody>
          <a:bodyPr wrap="square">
            <a:spAutoFit/>
          </a:bodyPr>
          <a:lstStyle/>
          <a:p>
            <a:r>
              <a:rPr lang="en-US" dirty="0"/>
              <a:t> B</a:t>
            </a:r>
          </a:p>
        </p:txBody>
      </p:sp>
      <p:cxnSp>
        <p:nvCxnSpPr>
          <p:cNvPr id="8" name="Straight Arrow Connector 7">
            <a:extLst>
              <a:ext uri="{FF2B5EF4-FFF2-40B4-BE49-F238E27FC236}">
                <a16:creationId xmlns:a16="http://schemas.microsoft.com/office/drawing/2014/main" id="{57F12388-1D14-6799-15B2-78CE05904FF4}"/>
              </a:ext>
            </a:extLst>
          </p:cNvPr>
          <p:cNvCxnSpPr>
            <a:stCxn id="6" idx="6"/>
            <a:endCxn id="5" idx="2"/>
          </p:cNvCxnSpPr>
          <p:nvPr/>
        </p:nvCxnSpPr>
        <p:spPr>
          <a:xfrm>
            <a:off x="1932630" y="2480094"/>
            <a:ext cx="9054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3CC5CE5-3A5D-D34C-38DB-9E7881C008B2}"/>
              </a:ext>
            </a:extLst>
          </p:cNvPr>
          <p:cNvCxnSpPr>
            <a:endCxn id="6" idx="2"/>
          </p:cNvCxnSpPr>
          <p:nvPr/>
        </p:nvCxnSpPr>
        <p:spPr>
          <a:xfrm>
            <a:off x="543464" y="2480094"/>
            <a:ext cx="4661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9923B5F5-1285-AE2D-064C-B08CD755C52F}"/>
              </a:ext>
            </a:extLst>
          </p:cNvPr>
          <p:cNvSpPr txBox="1"/>
          <p:nvPr/>
        </p:nvSpPr>
        <p:spPr>
          <a:xfrm>
            <a:off x="3156068" y="1498539"/>
            <a:ext cx="476223" cy="369332"/>
          </a:xfrm>
          <a:prstGeom prst="rect">
            <a:avLst/>
          </a:prstGeom>
          <a:noFill/>
        </p:spPr>
        <p:txBody>
          <a:bodyPr wrap="square">
            <a:spAutoFit/>
          </a:bodyPr>
          <a:lstStyle/>
          <a:p>
            <a:r>
              <a:rPr lang="en-US" dirty="0"/>
              <a:t>0,1</a:t>
            </a:r>
          </a:p>
        </p:txBody>
      </p:sp>
      <p:cxnSp>
        <p:nvCxnSpPr>
          <p:cNvPr id="14" name="Connector: Curved 13">
            <a:extLst>
              <a:ext uri="{FF2B5EF4-FFF2-40B4-BE49-F238E27FC236}">
                <a16:creationId xmlns:a16="http://schemas.microsoft.com/office/drawing/2014/main" id="{D22AB9AC-F67E-1229-FCA5-ECA841A4D4B4}"/>
              </a:ext>
            </a:extLst>
          </p:cNvPr>
          <p:cNvCxnSpPr>
            <a:stCxn id="5" idx="1"/>
            <a:endCxn id="5" idx="7"/>
          </p:cNvCxnSpPr>
          <p:nvPr/>
        </p:nvCxnSpPr>
        <p:spPr>
          <a:xfrm rot="5400000" flipH="1" flipV="1">
            <a:off x="3299603" y="1845715"/>
            <a:ext cx="12700" cy="652678"/>
          </a:xfrm>
          <a:prstGeom prst="curvedConnector3">
            <a:avLst>
              <a:gd name="adj1" fmla="val 2804677"/>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3809A66-EF44-37A8-606A-7F451EED097A}"/>
              </a:ext>
            </a:extLst>
          </p:cNvPr>
          <p:cNvSpPr txBox="1"/>
          <p:nvPr/>
        </p:nvSpPr>
        <p:spPr>
          <a:xfrm>
            <a:off x="2184952" y="2110762"/>
            <a:ext cx="299768" cy="369332"/>
          </a:xfrm>
          <a:prstGeom prst="rect">
            <a:avLst/>
          </a:prstGeom>
          <a:noFill/>
        </p:spPr>
        <p:txBody>
          <a:bodyPr wrap="square">
            <a:spAutoFit/>
          </a:bodyPr>
          <a:lstStyle/>
          <a:p>
            <a:r>
              <a:rPr lang="en-US" dirty="0"/>
              <a:t>0</a:t>
            </a:r>
          </a:p>
        </p:txBody>
      </p:sp>
      <p:sp>
        <p:nvSpPr>
          <p:cNvPr id="34" name="Oval 33">
            <a:extLst>
              <a:ext uri="{FF2B5EF4-FFF2-40B4-BE49-F238E27FC236}">
                <a16:creationId xmlns:a16="http://schemas.microsoft.com/office/drawing/2014/main" id="{AB764F78-077A-A5F2-35D3-01FAD9E15B05}"/>
              </a:ext>
            </a:extLst>
          </p:cNvPr>
          <p:cNvSpPr/>
          <p:nvPr/>
        </p:nvSpPr>
        <p:spPr>
          <a:xfrm>
            <a:off x="1041547" y="4167712"/>
            <a:ext cx="923026" cy="871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cxnSp>
        <p:nvCxnSpPr>
          <p:cNvPr id="36" name="Straight Arrow Connector 35">
            <a:extLst>
              <a:ext uri="{FF2B5EF4-FFF2-40B4-BE49-F238E27FC236}">
                <a16:creationId xmlns:a16="http://schemas.microsoft.com/office/drawing/2014/main" id="{4381AFBE-8D85-5752-0F1F-45F1DB97EB9A}"/>
              </a:ext>
            </a:extLst>
          </p:cNvPr>
          <p:cNvCxnSpPr>
            <a:cxnSpLocks/>
            <a:stCxn id="34" idx="6"/>
          </p:cNvCxnSpPr>
          <p:nvPr/>
        </p:nvCxnSpPr>
        <p:spPr>
          <a:xfrm>
            <a:off x="1964573" y="4603346"/>
            <a:ext cx="9054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12AA9C73-78C6-FE98-3E64-CC103A33F3D0}"/>
              </a:ext>
            </a:extLst>
          </p:cNvPr>
          <p:cNvCxnSpPr>
            <a:endCxn id="34" idx="2"/>
          </p:cNvCxnSpPr>
          <p:nvPr/>
        </p:nvCxnSpPr>
        <p:spPr>
          <a:xfrm>
            <a:off x="575407" y="4603346"/>
            <a:ext cx="4661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5844E1DB-A3A7-FDF9-E65E-583A112AEE8D}"/>
              </a:ext>
            </a:extLst>
          </p:cNvPr>
          <p:cNvSpPr txBox="1"/>
          <p:nvPr/>
        </p:nvSpPr>
        <p:spPr>
          <a:xfrm>
            <a:off x="2216895" y="4234014"/>
            <a:ext cx="524314" cy="369332"/>
          </a:xfrm>
          <a:prstGeom prst="rect">
            <a:avLst/>
          </a:prstGeom>
          <a:noFill/>
        </p:spPr>
        <p:txBody>
          <a:bodyPr wrap="square">
            <a:spAutoFit/>
          </a:bodyPr>
          <a:lstStyle/>
          <a:p>
            <a:r>
              <a:rPr lang="en-US" dirty="0"/>
              <a:t>0, 1</a:t>
            </a:r>
          </a:p>
        </p:txBody>
      </p:sp>
      <p:sp>
        <p:nvSpPr>
          <p:cNvPr id="41" name="Circle: Hollow 40">
            <a:extLst>
              <a:ext uri="{FF2B5EF4-FFF2-40B4-BE49-F238E27FC236}">
                <a16:creationId xmlns:a16="http://schemas.microsoft.com/office/drawing/2014/main" id="{F04673CB-92D8-ABDB-A704-95081BE17178}"/>
              </a:ext>
            </a:extLst>
          </p:cNvPr>
          <p:cNvSpPr/>
          <p:nvPr/>
        </p:nvSpPr>
        <p:spPr>
          <a:xfrm>
            <a:off x="1952905" y="5389337"/>
            <a:ext cx="923026" cy="871268"/>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F980181A-C1E9-BC6D-798F-8C8A12DFB302}"/>
              </a:ext>
            </a:extLst>
          </p:cNvPr>
          <p:cNvSpPr/>
          <p:nvPr/>
        </p:nvSpPr>
        <p:spPr>
          <a:xfrm>
            <a:off x="2870033" y="4167712"/>
            <a:ext cx="923026" cy="87126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45" name="TextBox 44">
            <a:extLst>
              <a:ext uri="{FF2B5EF4-FFF2-40B4-BE49-F238E27FC236}">
                <a16:creationId xmlns:a16="http://schemas.microsoft.com/office/drawing/2014/main" id="{9174644C-6A20-04F0-8B90-8660BF03E9E7}"/>
              </a:ext>
            </a:extLst>
          </p:cNvPr>
          <p:cNvSpPr txBox="1"/>
          <p:nvPr/>
        </p:nvSpPr>
        <p:spPr>
          <a:xfrm>
            <a:off x="2255907" y="5640305"/>
            <a:ext cx="317021" cy="369332"/>
          </a:xfrm>
          <a:prstGeom prst="rect">
            <a:avLst/>
          </a:prstGeom>
          <a:noFill/>
        </p:spPr>
        <p:txBody>
          <a:bodyPr wrap="square">
            <a:spAutoFit/>
          </a:bodyPr>
          <a:lstStyle/>
          <a:p>
            <a:r>
              <a:rPr lang="en-US" dirty="0"/>
              <a:t>C</a:t>
            </a:r>
          </a:p>
        </p:txBody>
      </p:sp>
      <p:sp>
        <p:nvSpPr>
          <p:cNvPr id="46" name="TextBox 45">
            <a:extLst>
              <a:ext uri="{FF2B5EF4-FFF2-40B4-BE49-F238E27FC236}">
                <a16:creationId xmlns:a16="http://schemas.microsoft.com/office/drawing/2014/main" id="{44AF9C90-25EF-90F1-C046-C1EDB23E8DD1}"/>
              </a:ext>
            </a:extLst>
          </p:cNvPr>
          <p:cNvSpPr txBox="1"/>
          <p:nvPr/>
        </p:nvSpPr>
        <p:spPr>
          <a:xfrm>
            <a:off x="2344391" y="4960823"/>
            <a:ext cx="524314" cy="369332"/>
          </a:xfrm>
          <a:prstGeom prst="rect">
            <a:avLst/>
          </a:prstGeom>
          <a:noFill/>
        </p:spPr>
        <p:txBody>
          <a:bodyPr wrap="square">
            <a:spAutoFit/>
          </a:bodyPr>
          <a:lstStyle/>
          <a:p>
            <a:r>
              <a:rPr lang="en-US" dirty="0"/>
              <a:t>0, 1</a:t>
            </a:r>
          </a:p>
        </p:txBody>
      </p:sp>
      <p:cxnSp>
        <p:nvCxnSpPr>
          <p:cNvPr id="47" name="Straight Arrow Connector 46">
            <a:extLst>
              <a:ext uri="{FF2B5EF4-FFF2-40B4-BE49-F238E27FC236}">
                <a16:creationId xmlns:a16="http://schemas.microsoft.com/office/drawing/2014/main" id="{7DA4FA6C-9DFE-8117-02A5-E91CB6E90AE0}"/>
              </a:ext>
            </a:extLst>
          </p:cNvPr>
          <p:cNvCxnSpPr>
            <a:cxnSpLocks/>
            <a:endCxn id="41" idx="7"/>
          </p:cNvCxnSpPr>
          <p:nvPr/>
        </p:nvCxnSpPr>
        <p:spPr>
          <a:xfrm flipH="1">
            <a:off x="2740757" y="5038976"/>
            <a:ext cx="567629" cy="4779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4745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A4DC-D6D9-0F53-5BFE-AC4108D4E556}"/>
              </a:ext>
            </a:extLst>
          </p:cNvPr>
          <p:cNvSpPr>
            <a:spLocks noGrp="1"/>
          </p:cNvSpPr>
          <p:nvPr>
            <p:ph type="title"/>
          </p:nvPr>
        </p:nvSpPr>
        <p:spPr/>
        <p:txBody>
          <a:bodyPr/>
          <a:lstStyle/>
          <a:p>
            <a:r>
              <a:rPr lang="en-US" dirty="0"/>
              <a:t>Classwork</a:t>
            </a:r>
          </a:p>
        </p:txBody>
      </p:sp>
      <p:sp>
        <p:nvSpPr>
          <p:cNvPr id="3" name="Content Placeholder 2">
            <a:extLst>
              <a:ext uri="{FF2B5EF4-FFF2-40B4-BE49-F238E27FC236}">
                <a16:creationId xmlns:a16="http://schemas.microsoft.com/office/drawing/2014/main" id="{017EECF4-4EE4-4835-26E6-5AA041506F5C}"/>
              </a:ext>
            </a:extLst>
          </p:cNvPr>
          <p:cNvSpPr>
            <a:spLocks noGrp="1"/>
          </p:cNvSpPr>
          <p:nvPr>
            <p:ph idx="1"/>
          </p:nvPr>
        </p:nvSpPr>
        <p:spPr/>
        <p:txBody>
          <a:bodyPr/>
          <a:lstStyle/>
          <a:p>
            <a:r>
              <a:rPr lang="en-US" dirty="0"/>
              <a:t>L1 = {Set of all strings that contains ‘0’}</a:t>
            </a:r>
          </a:p>
          <a:p>
            <a:r>
              <a:rPr lang="en-US" dirty="0"/>
              <a:t>L2 = {Set of all strings that starts with ’10’}</a:t>
            </a:r>
          </a:p>
          <a:p>
            <a:r>
              <a:rPr lang="en-US" dirty="0"/>
              <a:t>L3 = {Set of all strings that contains ‘01’}</a:t>
            </a:r>
          </a:p>
          <a:p>
            <a:r>
              <a:rPr lang="en-US" dirty="0"/>
              <a:t>L4 = {Set of all strings that ends with ’11’}</a:t>
            </a:r>
          </a:p>
        </p:txBody>
      </p:sp>
      <p:sp>
        <p:nvSpPr>
          <p:cNvPr id="4" name="Slide Number Placeholder 3">
            <a:extLst>
              <a:ext uri="{FF2B5EF4-FFF2-40B4-BE49-F238E27FC236}">
                <a16:creationId xmlns:a16="http://schemas.microsoft.com/office/drawing/2014/main" id="{7B3FCC87-545F-18E9-9540-CBC46C522E14}"/>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12</a:t>
            </a:fld>
            <a:endParaRPr lang="en-US">
              <a:solidFill>
                <a:prstClr val="black">
                  <a:tint val="75000"/>
                </a:prstClr>
              </a:solidFill>
            </a:endParaRPr>
          </a:p>
        </p:txBody>
      </p:sp>
    </p:spTree>
    <p:extLst>
      <p:ext uri="{BB962C8B-B14F-4D97-AF65-F5344CB8AC3E}">
        <p14:creationId xmlns:p14="http://schemas.microsoft.com/office/powerpoint/2010/main" val="4189610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CD7EE-5A0C-FBDE-2B50-515745B708B9}"/>
              </a:ext>
            </a:extLst>
          </p:cNvPr>
          <p:cNvSpPr>
            <a:spLocks noGrp="1"/>
          </p:cNvSpPr>
          <p:nvPr>
            <p:ph type="title"/>
          </p:nvPr>
        </p:nvSpPr>
        <p:spPr/>
        <p:txBody>
          <a:bodyPr/>
          <a:lstStyle/>
          <a:p>
            <a:r>
              <a:rPr lang="en-US" dirty="0"/>
              <a:t>Conversion of NFA to DFA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DBAFA1E-CD3B-A58F-2066-52E394463C3E}"/>
                  </a:ext>
                </a:extLst>
              </p:cNvPr>
              <p:cNvSpPr>
                <a:spLocks noGrp="1"/>
              </p:cNvSpPr>
              <p:nvPr>
                <p:ph idx="1"/>
              </p:nvPr>
            </p:nvSpPr>
            <p:spPr/>
            <p:txBody>
              <a:bodyPr>
                <a:normAutofit/>
              </a:bodyPr>
              <a:lstStyle/>
              <a:p>
                <a:r>
                  <a:rPr lang="en-US" sz="2400" dirty="0"/>
                  <a:t>Transition Function in DFA δ = Q x Σ -&gt; Q</a:t>
                </a:r>
              </a:p>
              <a:p>
                <a:pPr marL="457200" lvl="1" indent="0">
                  <a:buNone/>
                </a:pPr>
                <a:r>
                  <a:rPr lang="en-US" sz="2400" dirty="0"/>
                  <a:t>                                      NFA δ = Q x Σ -&gt; </a:t>
                </a:r>
                <a14:m>
                  <m:oMath xmlns:m="http://schemas.openxmlformats.org/officeDocument/2006/math">
                    <m:sSup>
                      <m:sSupPr>
                        <m:ctrlPr>
                          <a:rPr lang="en-US" sz="2400" i="1" smtClean="0"/>
                        </m:ctrlPr>
                      </m:sSupPr>
                      <m:e>
                        <m:r>
                          <a:rPr lang="en-US" sz="2400" b="0" i="1" smtClean="0"/>
                          <m:t>2</m:t>
                        </m:r>
                      </m:e>
                      <m:sup>
                        <m:r>
                          <a:rPr lang="en-US" sz="2400" b="0" i="1" smtClean="0"/>
                          <m:t>𝑄</m:t>
                        </m:r>
                      </m:sup>
                    </m:sSup>
                  </m:oMath>
                </a14:m>
                <a:br>
                  <a:rPr lang="en-US" sz="2400" dirty="0"/>
                </a:br>
                <a:endParaRPr lang="en-US" sz="2400" dirty="0"/>
              </a:p>
              <a:p>
                <a:pPr marL="457200" lvl="1" indent="0">
                  <a:buNone/>
                </a:pPr>
                <a:r>
                  <a:rPr lang="en-US" sz="2400" dirty="0"/>
                  <a:t>Example: L={Set of all string over {0, 1} that starts with ‘0’}</a:t>
                </a:r>
              </a:p>
              <a:p>
                <a:pPr marL="457200" lvl="1" indent="0">
                  <a:buNone/>
                </a:pPr>
                <a:r>
                  <a:rPr lang="en-US" sz="2400" dirty="0"/>
                  <a:t>	 Σ = {0, 1} </a:t>
                </a:r>
              </a:p>
              <a:p>
                <a:pPr marL="457200" lvl="1" indent="0">
                  <a:buNone/>
                </a:pPr>
                <a:r>
                  <a:rPr lang="en-US" sz="2400" dirty="0"/>
                  <a:t>NFA =&gt;</a:t>
                </a:r>
              </a:p>
              <a:p>
                <a:pPr marL="457200" lvl="1" indent="0">
                  <a:buNone/>
                </a:pPr>
                <a:endParaRPr lang="en-US" sz="2400" dirty="0"/>
              </a:p>
              <a:p>
                <a:pPr marL="457200" lvl="1" indent="0">
                  <a:buNone/>
                </a:pPr>
                <a:endParaRPr lang="en-US" sz="2400" dirty="0"/>
              </a:p>
              <a:p>
                <a:pPr marL="457200" lvl="1" indent="0">
                  <a:buNone/>
                </a:pPr>
                <a:r>
                  <a:rPr lang="en-US" sz="2400" dirty="0"/>
                  <a:t>DFA =&gt; </a:t>
                </a:r>
              </a:p>
            </p:txBody>
          </p:sp>
        </mc:Choice>
        <mc:Fallback>
          <p:sp>
            <p:nvSpPr>
              <p:cNvPr id="3" name="Content Placeholder 2">
                <a:extLst>
                  <a:ext uri="{FF2B5EF4-FFF2-40B4-BE49-F238E27FC236}">
                    <a16:creationId xmlns:a16="http://schemas.microsoft.com/office/drawing/2014/main" id="{7DBAFA1E-CD3B-A58F-2066-52E394463C3E}"/>
                  </a:ext>
                </a:extLst>
              </p:cNvPr>
              <p:cNvSpPr>
                <a:spLocks noGrp="1" noRot="1" noChangeAspect="1" noMove="1" noResize="1" noEditPoints="1" noAdjustHandles="1" noChangeArrowheads="1" noChangeShapeType="1" noTextEdit="1"/>
              </p:cNvSpPr>
              <p:nvPr>
                <p:ph idx="1"/>
              </p:nvPr>
            </p:nvSpPr>
            <p:spPr>
              <a:blipFill>
                <a:blip r:embed="rId2"/>
                <a:stretch>
                  <a:fillRect l="-722" t="-107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57152E9-0078-CA4A-04C4-272D2A5C6668}"/>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13</a:t>
            </a:fld>
            <a:endParaRPr lang="en-US">
              <a:solidFill>
                <a:prstClr val="black">
                  <a:tint val="75000"/>
                </a:prstClr>
              </a:solidFill>
            </a:endParaRPr>
          </a:p>
        </p:txBody>
      </p:sp>
      <p:sp>
        <p:nvSpPr>
          <p:cNvPr id="5" name="Circle: Hollow 4">
            <a:extLst>
              <a:ext uri="{FF2B5EF4-FFF2-40B4-BE49-F238E27FC236}">
                <a16:creationId xmlns:a16="http://schemas.microsoft.com/office/drawing/2014/main" id="{2CACFC31-F399-AF3E-4F6D-9A8C235371FA}"/>
              </a:ext>
            </a:extLst>
          </p:cNvPr>
          <p:cNvSpPr/>
          <p:nvPr/>
        </p:nvSpPr>
        <p:spPr>
          <a:xfrm>
            <a:off x="4770407" y="3804249"/>
            <a:ext cx="713431" cy="697811"/>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 name="Oval 5">
            <a:extLst>
              <a:ext uri="{FF2B5EF4-FFF2-40B4-BE49-F238E27FC236}">
                <a16:creationId xmlns:a16="http://schemas.microsoft.com/office/drawing/2014/main" id="{3DD07B85-6588-395B-7429-B80A44008BBD}"/>
              </a:ext>
            </a:extLst>
          </p:cNvPr>
          <p:cNvSpPr/>
          <p:nvPr/>
        </p:nvSpPr>
        <p:spPr>
          <a:xfrm>
            <a:off x="3151515" y="3804249"/>
            <a:ext cx="713431" cy="6978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cxnSp>
        <p:nvCxnSpPr>
          <p:cNvPr id="7" name="Straight Arrow Connector 6">
            <a:extLst>
              <a:ext uri="{FF2B5EF4-FFF2-40B4-BE49-F238E27FC236}">
                <a16:creationId xmlns:a16="http://schemas.microsoft.com/office/drawing/2014/main" id="{25C13F69-A768-17DC-A6D6-C6749A8D5BEB}"/>
              </a:ext>
            </a:extLst>
          </p:cNvPr>
          <p:cNvCxnSpPr>
            <a:cxnSpLocks/>
            <a:stCxn id="6" idx="6"/>
            <a:endCxn id="5" idx="2"/>
          </p:cNvCxnSpPr>
          <p:nvPr/>
        </p:nvCxnSpPr>
        <p:spPr>
          <a:xfrm>
            <a:off x="3864946" y="4153155"/>
            <a:ext cx="9054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3B608BB3-F03E-6ED6-7A60-840BEF8786DB}"/>
              </a:ext>
            </a:extLst>
          </p:cNvPr>
          <p:cNvCxnSpPr>
            <a:cxnSpLocks/>
            <a:endCxn id="6" idx="2"/>
          </p:cNvCxnSpPr>
          <p:nvPr/>
        </p:nvCxnSpPr>
        <p:spPr>
          <a:xfrm>
            <a:off x="2794958" y="4153154"/>
            <a:ext cx="35655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450D1691-1B27-CF49-11C8-F5103CF9120E}"/>
              </a:ext>
            </a:extLst>
          </p:cNvPr>
          <p:cNvSpPr txBox="1"/>
          <p:nvPr/>
        </p:nvSpPr>
        <p:spPr>
          <a:xfrm>
            <a:off x="5088385" y="3258328"/>
            <a:ext cx="476223" cy="369332"/>
          </a:xfrm>
          <a:prstGeom prst="rect">
            <a:avLst/>
          </a:prstGeom>
          <a:noFill/>
        </p:spPr>
        <p:txBody>
          <a:bodyPr wrap="square">
            <a:spAutoFit/>
          </a:bodyPr>
          <a:lstStyle/>
          <a:p>
            <a:r>
              <a:rPr lang="en-US" dirty="0"/>
              <a:t>0,1</a:t>
            </a:r>
          </a:p>
        </p:txBody>
      </p:sp>
      <p:cxnSp>
        <p:nvCxnSpPr>
          <p:cNvPr id="10" name="Connector: Curved 9">
            <a:extLst>
              <a:ext uri="{FF2B5EF4-FFF2-40B4-BE49-F238E27FC236}">
                <a16:creationId xmlns:a16="http://schemas.microsoft.com/office/drawing/2014/main" id="{E5C2737D-ED68-1356-B2EA-0E24B2859C1B}"/>
              </a:ext>
            </a:extLst>
          </p:cNvPr>
          <p:cNvCxnSpPr>
            <a:cxnSpLocks/>
            <a:stCxn id="5" idx="1"/>
            <a:endCxn id="5" idx="7"/>
          </p:cNvCxnSpPr>
          <p:nvPr/>
        </p:nvCxnSpPr>
        <p:spPr>
          <a:xfrm rot="5400000" flipH="1" flipV="1">
            <a:off x="5127122" y="3654206"/>
            <a:ext cx="12700" cy="504471"/>
          </a:xfrm>
          <a:prstGeom prst="curvedConnector3">
            <a:avLst>
              <a:gd name="adj1" fmla="val 260466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56D5154-1D43-43D8-7D3B-9BA58E87FC70}"/>
              </a:ext>
            </a:extLst>
          </p:cNvPr>
          <p:cNvSpPr txBox="1"/>
          <p:nvPr/>
        </p:nvSpPr>
        <p:spPr>
          <a:xfrm>
            <a:off x="4117269" y="3870551"/>
            <a:ext cx="299768" cy="369332"/>
          </a:xfrm>
          <a:prstGeom prst="rect">
            <a:avLst/>
          </a:prstGeom>
          <a:noFill/>
        </p:spPr>
        <p:txBody>
          <a:bodyPr wrap="square">
            <a:spAutoFit/>
          </a:bodyPr>
          <a:lstStyle/>
          <a:p>
            <a:r>
              <a:rPr lang="en-US" dirty="0"/>
              <a:t>0</a:t>
            </a:r>
          </a:p>
        </p:txBody>
      </p:sp>
      <p:sp>
        <p:nvSpPr>
          <p:cNvPr id="12" name="TextBox 11">
            <a:extLst>
              <a:ext uri="{FF2B5EF4-FFF2-40B4-BE49-F238E27FC236}">
                <a16:creationId xmlns:a16="http://schemas.microsoft.com/office/drawing/2014/main" id="{AA9D9153-6833-3C9F-16A2-FE7A65FA1415}"/>
              </a:ext>
            </a:extLst>
          </p:cNvPr>
          <p:cNvSpPr txBox="1"/>
          <p:nvPr/>
        </p:nvSpPr>
        <p:spPr>
          <a:xfrm>
            <a:off x="4990067" y="3956761"/>
            <a:ext cx="288985" cy="369332"/>
          </a:xfrm>
          <a:prstGeom prst="rect">
            <a:avLst/>
          </a:prstGeom>
          <a:noFill/>
        </p:spPr>
        <p:txBody>
          <a:bodyPr wrap="square" rtlCol="0">
            <a:spAutoFit/>
          </a:bodyPr>
          <a:lstStyle/>
          <a:p>
            <a:r>
              <a:rPr lang="en-US" dirty="0"/>
              <a:t>B</a:t>
            </a:r>
          </a:p>
        </p:txBody>
      </p:sp>
      <p:graphicFrame>
        <p:nvGraphicFramePr>
          <p:cNvPr id="13" name="Table 12">
            <a:extLst>
              <a:ext uri="{FF2B5EF4-FFF2-40B4-BE49-F238E27FC236}">
                <a16:creationId xmlns:a16="http://schemas.microsoft.com/office/drawing/2014/main" id="{3A952BA7-0127-FF84-76E8-8A923CE0D77D}"/>
              </a:ext>
            </a:extLst>
          </p:cNvPr>
          <p:cNvGraphicFramePr>
            <a:graphicFrameLocks noGrp="1"/>
          </p:cNvGraphicFramePr>
          <p:nvPr>
            <p:extLst>
              <p:ext uri="{D42A27DB-BD31-4B8C-83A1-F6EECF244321}">
                <p14:modId xmlns:p14="http://schemas.microsoft.com/office/powerpoint/2010/main" val="548485143"/>
              </p:ext>
            </p:extLst>
          </p:nvPr>
        </p:nvGraphicFramePr>
        <p:xfrm>
          <a:off x="8013656" y="3401711"/>
          <a:ext cx="1949853" cy="1100349"/>
        </p:xfrm>
        <a:graphic>
          <a:graphicData uri="http://schemas.openxmlformats.org/drawingml/2006/table">
            <a:tbl>
              <a:tblPr firstRow="1" bandRow="1">
                <a:tableStyleId>{5C22544A-7EE6-4342-B048-85BDC9FD1C3A}</a:tableStyleId>
              </a:tblPr>
              <a:tblGrid>
                <a:gridCol w="649951">
                  <a:extLst>
                    <a:ext uri="{9D8B030D-6E8A-4147-A177-3AD203B41FA5}">
                      <a16:colId xmlns:a16="http://schemas.microsoft.com/office/drawing/2014/main" val="3581304981"/>
                    </a:ext>
                  </a:extLst>
                </a:gridCol>
                <a:gridCol w="649951">
                  <a:extLst>
                    <a:ext uri="{9D8B030D-6E8A-4147-A177-3AD203B41FA5}">
                      <a16:colId xmlns:a16="http://schemas.microsoft.com/office/drawing/2014/main" val="2524880498"/>
                    </a:ext>
                  </a:extLst>
                </a:gridCol>
                <a:gridCol w="649951">
                  <a:extLst>
                    <a:ext uri="{9D8B030D-6E8A-4147-A177-3AD203B41FA5}">
                      <a16:colId xmlns:a16="http://schemas.microsoft.com/office/drawing/2014/main" val="3930055377"/>
                    </a:ext>
                  </a:extLst>
                </a:gridCol>
              </a:tblGrid>
              <a:tr h="366783">
                <a:tc>
                  <a:txBody>
                    <a:bodyPr/>
                    <a:lstStyle/>
                    <a:p>
                      <a:endParaRPr lang="en-US" dirty="0"/>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652535043"/>
                  </a:ext>
                </a:extLst>
              </a:tr>
              <a:tr h="366783">
                <a:tc>
                  <a:txBody>
                    <a:bodyPr/>
                    <a:lstStyle/>
                    <a:p>
                      <a:r>
                        <a:rPr lang="en-US" dirty="0"/>
                        <a:t>A</a:t>
                      </a:r>
                    </a:p>
                  </a:txBody>
                  <a:tcPr/>
                </a:tc>
                <a:tc>
                  <a:txBody>
                    <a:bodyPr/>
                    <a:lstStyle/>
                    <a:p>
                      <a:r>
                        <a:rPr lang="en-US" dirty="0"/>
                        <a:t>B</a:t>
                      </a:r>
                    </a:p>
                  </a:txBody>
                  <a:tcPr/>
                </a:tc>
                <a:tc>
                  <a:txBody>
                    <a:bodyPr/>
                    <a:lstStyle/>
                    <a:p>
                      <a:r>
                        <a:rPr lang="en-US" dirty="0"/>
                        <a:t>φ</a:t>
                      </a:r>
                    </a:p>
                  </a:txBody>
                  <a:tcPr/>
                </a:tc>
                <a:extLst>
                  <a:ext uri="{0D108BD9-81ED-4DB2-BD59-A6C34878D82A}">
                    <a16:rowId xmlns:a16="http://schemas.microsoft.com/office/drawing/2014/main" val="1632933839"/>
                  </a:ext>
                </a:extLst>
              </a:tr>
              <a:tr h="366783">
                <a:tc>
                  <a:txBody>
                    <a:bodyPr/>
                    <a:lstStyle/>
                    <a:p>
                      <a:r>
                        <a:rPr lang="en-US" dirty="0"/>
                        <a:t>B</a:t>
                      </a:r>
                    </a:p>
                  </a:txBody>
                  <a:tcPr/>
                </a:tc>
                <a:tc>
                  <a:txBody>
                    <a:bodyPr/>
                    <a:lstStyle/>
                    <a:p>
                      <a:r>
                        <a:rPr lang="en-US" dirty="0"/>
                        <a:t>B</a:t>
                      </a:r>
                    </a:p>
                  </a:txBody>
                  <a:tcPr/>
                </a:tc>
                <a:tc>
                  <a:txBody>
                    <a:bodyPr/>
                    <a:lstStyle/>
                    <a:p>
                      <a:r>
                        <a:rPr lang="en-US" dirty="0"/>
                        <a:t>B</a:t>
                      </a:r>
                    </a:p>
                  </a:txBody>
                  <a:tcPr/>
                </a:tc>
                <a:extLst>
                  <a:ext uri="{0D108BD9-81ED-4DB2-BD59-A6C34878D82A}">
                    <a16:rowId xmlns:a16="http://schemas.microsoft.com/office/drawing/2014/main" val="2812130626"/>
                  </a:ext>
                </a:extLst>
              </a:tr>
            </a:tbl>
          </a:graphicData>
        </a:graphic>
      </p:graphicFrame>
      <p:graphicFrame>
        <p:nvGraphicFramePr>
          <p:cNvPr id="23" name="Table 22">
            <a:extLst>
              <a:ext uri="{FF2B5EF4-FFF2-40B4-BE49-F238E27FC236}">
                <a16:creationId xmlns:a16="http://schemas.microsoft.com/office/drawing/2014/main" id="{AC7BCB1D-6C34-742E-073A-E949ADC97E39}"/>
              </a:ext>
            </a:extLst>
          </p:cNvPr>
          <p:cNvGraphicFramePr>
            <a:graphicFrameLocks noGrp="1"/>
          </p:cNvGraphicFramePr>
          <p:nvPr>
            <p:extLst>
              <p:ext uri="{D42A27DB-BD31-4B8C-83A1-F6EECF244321}">
                <p14:modId xmlns:p14="http://schemas.microsoft.com/office/powerpoint/2010/main" val="153646216"/>
              </p:ext>
            </p:extLst>
          </p:nvPr>
        </p:nvGraphicFramePr>
        <p:xfrm>
          <a:off x="8013656" y="4732247"/>
          <a:ext cx="1949853" cy="1469154"/>
        </p:xfrm>
        <a:graphic>
          <a:graphicData uri="http://schemas.openxmlformats.org/drawingml/2006/table">
            <a:tbl>
              <a:tblPr firstRow="1" bandRow="1">
                <a:tableStyleId>{5C22544A-7EE6-4342-B048-85BDC9FD1C3A}</a:tableStyleId>
              </a:tblPr>
              <a:tblGrid>
                <a:gridCol w="649951">
                  <a:extLst>
                    <a:ext uri="{9D8B030D-6E8A-4147-A177-3AD203B41FA5}">
                      <a16:colId xmlns:a16="http://schemas.microsoft.com/office/drawing/2014/main" val="1380873081"/>
                    </a:ext>
                  </a:extLst>
                </a:gridCol>
                <a:gridCol w="649951">
                  <a:extLst>
                    <a:ext uri="{9D8B030D-6E8A-4147-A177-3AD203B41FA5}">
                      <a16:colId xmlns:a16="http://schemas.microsoft.com/office/drawing/2014/main" val="1248953141"/>
                    </a:ext>
                  </a:extLst>
                </a:gridCol>
                <a:gridCol w="649951">
                  <a:extLst>
                    <a:ext uri="{9D8B030D-6E8A-4147-A177-3AD203B41FA5}">
                      <a16:colId xmlns:a16="http://schemas.microsoft.com/office/drawing/2014/main" val="563518418"/>
                    </a:ext>
                  </a:extLst>
                </a:gridCol>
              </a:tblGrid>
              <a:tr h="0">
                <a:tc>
                  <a:txBody>
                    <a:bodyPr/>
                    <a:lstStyle/>
                    <a:p>
                      <a:endParaRPr lang="en-US" dirty="0"/>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151178404"/>
                  </a:ext>
                </a:extLst>
              </a:tr>
              <a:tr h="367798">
                <a:tc>
                  <a:txBody>
                    <a:bodyPr/>
                    <a:lstStyle/>
                    <a:p>
                      <a:r>
                        <a:rPr lang="en-US" dirty="0"/>
                        <a:t>A</a:t>
                      </a:r>
                    </a:p>
                  </a:txBody>
                  <a:tcPr/>
                </a:tc>
                <a:tc>
                  <a:txBody>
                    <a:bodyPr/>
                    <a:lstStyle/>
                    <a:p>
                      <a:r>
                        <a:rPr lang="en-US" dirty="0"/>
                        <a:t>B</a:t>
                      </a:r>
                    </a:p>
                  </a:txBody>
                  <a:tcPr/>
                </a:tc>
                <a:tc>
                  <a:txBody>
                    <a:bodyPr/>
                    <a:lstStyle/>
                    <a:p>
                      <a:r>
                        <a:rPr lang="en-US" dirty="0"/>
                        <a:t>C</a:t>
                      </a:r>
                    </a:p>
                  </a:txBody>
                  <a:tcPr/>
                </a:tc>
                <a:extLst>
                  <a:ext uri="{0D108BD9-81ED-4DB2-BD59-A6C34878D82A}">
                    <a16:rowId xmlns:a16="http://schemas.microsoft.com/office/drawing/2014/main" val="2108467642"/>
                  </a:ext>
                </a:extLst>
              </a:tr>
              <a:tr h="367798">
                <a:tc>
                  <a:txBody>
                    <a:bodyPr/>
                    <a:lstStyle/>
                    <a:p>
                      <a:r>
                        <a:rPr lang="en-US" dirty="0"/>
                        <a:t>B</a:t>
                      </a:r>
                    </a:p>
                  </a:txBody>
                  <a:tcPr/>
                </a:tc>
                <a:tc>
                  <a:txBody>
                    <a:bodyPr/>
                    <a:lstStyle/>
                    <a:p>
                      <a:r>
                        <a:rPr lang="en-US" dirty="0"/>
                        <a:t>B</a:t>
                      </a:r>
                    </a:p>
                  </a:txBody>
                  <a:tcPr/>
                </a:tc>
                <a:tc>
                  <a:txBody>
                    <a:bodyPr/>
                    <a:lstStyle/>
                    <a:p>
                      <a:r>
                        <a:rPr lang="en-US" dirty="0"/>
                        <a:t>B</a:t>
                      </a:r>
                    </a:p>
                  </a:txBody>
                  <a:tcPr/>
                </a:tc>
                <a:extLst>
                  <a:ext uri="{0D108BD9-81ED-4DB2-BD59-A6C34878D82A}">
                    <a16:rowId xmlns:a16="http://schemas.microsoft.com/office/drawing/2014/main" val="1327116450"/>
                  </a:ext>
                </a:extLst>
              </a:tr>
              <a:tr h="367798">
                <a:tc>
                  <a:txBody>
                    <a:bodyPr/>
                    <a:lstStyle/>
                    <a:p>
                      <a:r>
                        <a:rPr lang="en-US" dirty="0"/>
                        <a:t>C</a:t>
                      </a:r>
                    </a:p>
                  </a:txBody>
                  <a:tcPr/>
                </a:tc>
                <a:tc>
                  <a:txBody>
                    <a:bodyPr/>
                    <a:lstStyle/>
                    <a:p>
                      <a:r>
                        <a:rPr lang="en-US" dirty="0"/>
                        <a:t>C</a:t>
                      </a:r>
                    </a:p>
                  </a:txBody>
                  <a:tcPr/>
                </a:tc>
                <a:tc>
                  <a:txBody>
                    <a:bodyPr/>
                    <a:lstStyle/>
                    <a:p>
                      <a:r>
                        <a:rPr lang="en-US" dirty="0"/>
                        <a:t>C</a:t>
                      </a:r>
                    </a:p>
                  </a:txBody>
                  <a:tcPr/>
                </a:tc>
                <a:extLst>
                  <a:ext uri="{0D108BD9-81ED-4DB2-BD59-A6C34878D82A}">
                    <a16:rowId xmlns:a16="http://schemas.microsoft.com/office/drawing/2014/main" val="3220235742"/>
                  </a:ext>
                </a:extLst>
              </a:tr>
            </a:tbl>
          </a:graphicData>
        </a:graphic>
      </p:graphicFrame>
      <p:sp>
        <p:nvSpPr>
          <p:cNvPr id="24" name="TextBox 23">
            <a:extLst>
              <a:ext uri="{FF2B5EF4-FFF2-40B4-BE49-F238E27FC236}">
                <a16:creationId xmlns:a16="http://schemas.microsoft.com/office/drawing/2014/main" id="{70D9A36D-15DC-0F81-1354-0E877B027460}"/>
              </a:ext>
            </a:extLst>
          </p:cNvPr>
          <p:cNvSpPr txBox="1"/>
          <p:nvPr/>
        </p:nvSpPr>
        <p:spPr>
          <a:xfrm>
            <a:off x="10054086" y="5827756"/>
            <a:ext cx="1949852" cy="369332"/>
          </a:xfrm>
          <a:prstGeom prst="rect">
            <a:avLst/>
          </a:prstGeom>
          <a:noFill/>
        </p:spPr>
        <p:txBody>
          <a:bodyPr wrap="square" rtlCol="0">
            <a:spAutoFit/>
          </a:bodyPr>
          <a:lstStyle/>
          <a:p>
            <a:r>
              <a:rPr lang="en-US" dirty="0"/>
              <a:t>C is a Dead State</a:t>
            </a:r>
          </a:p>
        </p:txBody>
      </p:sp>
      <p:sp>
        <p:nvSpPr>
          <p:cNvPr id="32" name="Oval 31">
            <a:extLst>
              <a:ext uri="{FF2B5EF4-FFF2-40B4-BE49-F238E27FC236}">
                <a16:creationId xmlns:a16="http://schemas.microsoft.com/office/drawing/2014/main" id="{8829B482-5C40-CA2D-6F1C-42262F7773FF}"/>
              </a:ext>
            </a:extLst>
          </p:cNvPr>
          <p:cNvSpPr/>
          <p:nvPr/>
        </p:nvSpPr>
        <p:spPr>
          <a:xfrm>
            <a:off x="2590801" y="5156279"/>
            <a:ext cx="560872" cy="57166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cxnSp>
        <p:nvCxnSpPr>
          <p:cNvPr id="34" name="Straight Arrow Connector 33">
            <a:extLst>
              <a:ext uri="{FF2B5EF4-FFF2-40B4-BE49-F238E27FC236}">
                <a16:creationId xmlns:a16="http://schemas.microsoft.com/office/drawing/2014/main" id="{BF310655-0BD3-BB05-BC49-8378A1D83F9E}"/>
              </a:ext>
            </a:extLst>
          </p:cNvPr>
          <p:cNvCxnSpPr>
            <a:cxnSpLocks/>
            <a:endCxn id="32" idx="2"/>
          </p:cNvCxnSpPr>
          <p:nvPr/>
        </p:nvCxnSpPr>
        <p:spPr>
          <a:xfrm>
            <a:off x="2228491" y="5442110"/>
            <a:ext cx="362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D7825066-39C7-FBE5-9C86-37CE3512596E}"/>
              </a:ext>
            </a:extLst>
          </p:cNvPr>
          <p:cNvCxnSpPr>
            <a:stCxn id="32" idx="6"/>
          </p:cNvCxnSpPr>
          <p:nvPr/>
        </p:nvCxnSpPr>
        <p:spPr>
          <a:xfrm>
            <a:off x="3151673" y="5442110"/>
            <a:ext cx="11787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Circle: Hollow 48">
            <a:extLst>
              <a:ext uri="{FF2B5EF4-FFF2-40B4-BE49-F238E27FC236}">
                <a16:creationId xmlns:a16="http://schemas.microsoft.com/office/drawing/2014/main" id="{79A7D166-C3EF-2BBF-17AE-7DEDD0F2E7D0}"/>
              </a:ext>
            </a:extLst>
          </p:cNvPr>
          <p:cNvSpPr/>
          <p:nvPr/>
        </p:nvSpPr>
        <p:spPr>
          <a:xfrm>
            <a:off x="4317206" y="5076279"/>
            <a:ext cx="713431" cy="697811"/>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0" name="TextBox 49">
            <a:extLst>
              <a:ext uri="{FF2B5EF4-FFF2-40B4-BE49-F238E27FC236}">
                <a16:creationId xmlns:a16="http://schemas.microsoft.com/office/drawing/2014/main" id="{08248A10-6C57-24AD-3F6C-B94E4B558F54}"/>
              </a:ext>
            </a:extLst>
          </p:cNvPr>
          <p:cNvSpPr txBox="1"/>
          <p:nvPr/>
        </p:nvSpPr>
        <p:spPr>
          <a:xfrm>
            <a:off x="4536866" y="5228791"/>
            <a:ext cx="288985" cy="369332"/>
          </a:xfrm>
          <a:prstGeom prst="rect">
            <a:avLst/>
          </a:prstGeom>
          <a:noFill/>
        </p:spPr>
        <p:txBody>
          <a:bodyPr wrap="square" rtlCol="0">
            <a:spAutoFit/>
          </a:bodyPr>
          <a:lstStyle/>
          <a:p>
            <a:r>
              <a:rPr lang="en-US" dirty="0"/>
              <a:t>B</a:t>
            </a:r>
          </a:p>
        </p:txBody>
      </p:sp>
      <p:sp>
        <p:nvSpPr>
          <p:cNvPr id="51" name="TextBox 50">
            <a:extLst>
              <a:ext uri="{FF2B5EF4-FFF2-40B4-BE49-F238E27FC236}">
                <a16:creationId xmlns:a16="http://schemas.microsoft.com/office/drawing/2014/main" id="{3B61D543-B3A9-D7EE-E1CF-8B538228DF52}"/>
              </a:ext>
            </a:extLst>
          </p:cNvPr>
          <p:cNvSpPr txBox="1"/>
          <p:nvPr/>
        </p:nvSpPr>
        <p:spPr>
          <a:xfrm>
            <a:off x="4639085" y="4520725"/>
            <a:ext cx="476223" cy="369332"/>
          </a:xfrm>
          <a:prstGeom prst="rect">
            <a:avLst/>
          </a:prstGeom>
          <a:noFill/>
        </p:spPr>
        <p:txBody>
          <a:bodyPr wrap="square">
            <a:spAutoFit/>
          </a:bodyPr>
          <a:lstStyle/>
          <a:p>
            <a:r>
              <a:rPr lang="en-US" dirty="0"/>
              <a:t>0,1</a:t>
            </a:r>
          </a:p>
        </p:txBody>
      </p:sp>
      <p:cxnSp>
        <p:nvCxnSpPr>
          <p:cNvPr id="52" name="Connector: Curved 51">
            <a:extLst>
              <a:ext uri="{FF2B5EF4-FFF2-40B4-BE49-F238E27FC236}">
                <a16:creationId xmlns:a16="http://schemas.microsoft.com/office/drawing/2014/main" id="{54D95F9C-8A5A-1446-A8F0-1D4725AE7F1D}"/>
              </a:ext>
            </a:extLst>
          </p:cNvPr>
          <p:cNvCxnSpPr>
            <a:cxnSpLocks/>
          </p:cNvCxnSpPr>
          <p:nvPr/>
        </p:nvCxnSpPr>
        <p:spPr>
          <a:xfrm rot="5400000" flipH="1" flipV="1">
            <a:off x="4677822" y="4916603"/>
            <a:ext cx="12700" cy="504471"/>
          </a:xfrm>
          <a:prstGeom prst="curvedConnector3">
            <a:avLst>
              <a:gd name="adj1" fmla="val 260466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9D64113A-96E5-A9F9-BA4D-B11DD482E1AC}"/>
              </a:ext>
            </a:extLst>
          </p:cNvPr>
          <p:cNvSpPr txBox="1"/>
          <p:nvPr/>
        </p:nvSpPr>
        <p:spPr>
          <a:xfrm>
            <a:off x="3563260" y="5097492"/>
            <a:ext cx="301686" cy="369332"/>
          </a:xfrm>
          <a:prstGeom prst="rect">
            <a:avLst/>
          </a:prstGeom>
          <a:noFill/>
        </p:spPr>
        <p:txBody>
          <a:bodyPr wrap="none" rtlCol="0">
            <a:spAutoFit/>
          </a:bodyPr>
          <a:lstStyle/>
          <a:p>
            <a:r>
              <a:rPr lang="en-US" dirty="0"/>
              <a:t>0</a:t>
            </a:r>
          </a:p>
        </p:txBody>
      </p:sp>
      <p:sp>
        <p:nvSpPr>
          <p:cNvPr id="58" name="Oval 57">
            <a:extLst>
              <a:ext uri="{FF2B5EF4-FFF2-40B4-BE49-F238E27FC236}">
                <a16:creationId xmlns:a16="http://schemas.microsoft.com/office/drawing/2014/main" id="{7C5BEED2-69F9-CD5F-7345-14B298870D65}"/>
              </a:ext>
            </a:extLst>
          </p:cNvPr>
          <p:cNvSpPr/>
          <p:nvPr/>
        </p:nvSpPr>
        <p:spPr>
          <a:xfrm>
            <a:off x="3563260" y="5875795"/>
            <a:ext cx="473902" cy="4329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60" name="Straight Arrow Connector 59">
            <a:extLst>
              <a:ext uri="{FF2B5EF4-FFF2-40B4-BE49-F238E27FC236}">
                <a16:creationId xmlns:a16="http://schemas.microsoft.com/office/drawing/2014/main" id="{0F1438BE-E6E0-16B3-C31B-2062649A3A48}"/>
              </a:ext>
            </a:extLst>
          </p:cNvPr>
          <p:cNvCxnSpPr>
            <a:stCxn id="32" idx="4"/>
            <a:endCxn id="58" idx="2"/>
          </p:cNvCxnSpPr>
          <p:nvPr/>
        </p:nvCxnSpPr>
        <p:spPr>
          <a:xfrm>
            <a:off x="2871237" y="5727941"/>
            <a:ext cx="692023" cy="364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300639A9-7DB6-9C8C-013E-70A3808934F3}"/>
              </a:ext>
            </a:extLst>
          </p:cNvPr>
          <p:cNvSpPr txBox="1"/>
          <p:nvPr/>
        </p:nvSpPr>
        <p:spPr>
          <a:xfrm>
            <a:off x="3133987" y="5569405"/>
            <a:ext cx="263106" cy="369332"/>
          </a:xfrm>
          <a:prstGeom prst="rect">
            <a:avLst/>
          </a:prstGeom>
          <a:noFill/>
        </p:spPr>
        <p:txBody>
          <a:bodyPr wrap="square" rtlCol="0">
            <a:spAutoFit/>
          </a:bodyPr>
          <a:lstStyle/>
          <a:p>
            <a:r>
              <a:rPr lang="en-US" dirty="0"/>
              <a:t>1</a:t>
            </a:r>
          </a:p>
        </p:txBody>
      </p:sp>
      <p:cxnSp>
        <p:nvCxnSpPr>
          <p:cNvPr id="63" name="Connector: Curved 62">
            <a:extLst>
              <a:ext uri="{FF2B5EF4-FFF2-40B4-BE49-F238E27FC236}">
                <a16:creationId xmlns:a16="http://schemas.microsoft.com/office/drawing/2014/main" id="{E57AC54E-6001-026E-677B-6A5DF98AFFB7}"/>
              </a:ext>
            </a:extLst>
          </p:cNvPr>
          <p:cNvCxnSpPr>
            <a:stCxn id="58" idx="7"/>
            <a:endCxn id="58" idx="5"/>
          </p:cNvCxnSpPr>
          <p:nvPr/>
        </p:nvCxnSpPr>
        <p:spPr>
          <a:xfrm rot="16200000" flipH="1">
            <a:off x="3814701" y="6092254"/>
            <a:ext cx="306120" cy="12700"/>
          </a:xfrm>
          <a:prstGeom prst="curvedConnector5">
            <a:avLst>
              <a:gd name="adj1" fmla="val -74677"/>
              <a:gd name="adj2" fmla="val 4985047"/>
              <a:gd name="adj3" fmla="val 174677"/>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1A1B544-1206-C66C-E94C-7033853CFE34}"/>
              </a:ext>
            </a:extLst>
          </p:cNvPr>
          <p:cNvSpPr txBox="1"/>
          <p:nvPr/>
        </p:nvSpPr>
        <p:spPr>
          <a:xfrm>
            <a:off x="4587739" y="5875795"/>
            <a:ext cx="476223" cy="369332"/>
          </a:xfrm>
          <a:prstGeom prst="rect">
            <a:avLst/>
          </a:prstGeom>
          <a:noFill/>
        </p:spPr>
        <p:txBody>
          <a:bodyPr wrap="square">
            <a:spAutoFit/>
          </a:bodyPr>
          <a:lstStyle/>
          <a:p>
            <a:r>
              <a:rPr lang="en-US" dirty="0"/>
              <a:t>0,1</a:t>
            </a:r>
          </a:p>
        </p:txBody>
      </p:sp>
    </p:spTree>
    <p:extLst>
      <p:ext uri="{BB962C8B-B14F-4D97-AF65-F5344CB8AC3E}">
        <p14:creationId xmlns:p14="http://schemas.microsoft.com/office/powerpoint/2010/main" val="2371866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38A24-6AC6-9686-7FDD-9FCB8EA4D16D}"/>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id="{3B1EAD36-96B2-B337-725D-428EB84E04F6}"/>
              </a:ext>
            </a:extLst>
          </p:cNvPr>
          <p:cNvSpPr>
            <a:spLocks noGrp="1"/>
          </p:cNvSpPr>
          <p:nvPr>
            <p:ph idx="1"/>
          </p:nvPr>
        </p:nvSpPr>
        <p:spPr/>
        <p:txBody>
          <a:bodyPr/>
          <a:lstStyle/>
          <a:p>
            <a:r>
              <a:rPr lang="en-US" dirty="0"/>
              <a:t>L = {Set of all strings over {0, 1} that ends with ‘1’}</a:t>
            </a:r>
          </a:p>
          <a:p>
            <a:pPr marL="457200" lvl="1" indent="0">
              <a:buNone/>
            </a:pPr>
            <a:r>
              <a:rPr lang="en-US" sz="2800" dirty="0"/>
              <a:t>Σ = 0, 1</a:t>
            </a:r>
          </a:p>
          <a:p>
            <a:pPr marL="457200" lvl="1" indent="0">
              <a:buNone/>
            </a:pPr>
            <a:r>
              <a:rPr lang="en-US" dirty="0"/>
              <a:t>NFA =&gt;</a:t>
            </a:r>
          </a:p>
          <a:p>
            <a:pPr marL="457200" lvl="1" indent="0">
              <a:buNone/>
            </a:pPr>
            <a:endParaRPr lang="en-US" dirty="0"/>
          </a:p>
          <a:p>
            <a:pPr marL="457200" lvl="1" indent="0">
              <a:buNone/>
            </a:pPr>
            <a:endParaRPr lang="en-US" dirty="0"/>
          </a:p>
          <a:p>
            <a:pPr marL="457200" lvl="1" indent="0">
              <a:buNone/>
            </a:pPr>
            <a:r>
              <a:rPr lang="en-US" dirty="0"/>
              <a:t>DFA =&gt;</a:t>
            </a:r>
          </a:p>
        </p:txBody>
      </p:sp>
      <p:sp>
        <p:nvSpPr>
          <p:cNvPr id="4" name="Slide Number Placeholder 3">
            <a:extLst>
              <a:ext uri="{FF2B5EF4-FFF2-40B4-BE49-F238E27FC236}">
                <a16:creationId xmlns:a16="http://schemas.microsoft.com/office/drawing/2014/main" id="{069276F9-048F-6CC9-C661-BB75BE13D3E6}"/>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14</a:t>
            </a:fld>
            <a:endParaRPr lang="en-US">
              <a:solidFill>
                <a:prstClr val="black">
                  <a:tint val="75000"/>
                </a:prstClr>
              </a:solidFill>
            </a:endParaRPr>
          </a:p>
        </p:txBody>
      </p:sp>
      <p:sp>
        <p:nvSpPr>
          <p:cNvPr id="5" name="Circle: Hollow 4">
            <a:extLst>
              <a:ext uri="{FF2B5EF4-FFF2-40B4-BE49-F238E27FC236}">
                <a16:creationId xmlns:a16="http://schemas.microsoft.com/office/drawing/2014/main" id="{0C916B6C-A6D1-19AE-75A8-086892FF3527}"/>
              </a:ext>
            </a:extLst>
          </p:cNvPr>
          <p:cNvSpPr/>
          <p:nvPr/>
        </p:nvSpPr>
        <p:spPr>
          <a:xfrm>
            <a:off x="4399471" y="2889848"/>
            <a:ext cx="923026" cy="871268"/>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 name="Oval 5">
            <a:extLst>
              <a:ext uri="{FF2B5EF4-FFF2-40B4-BE49-F238E27FC236}">
                <a16:creationId xmlns:a16="http://schemas.microsoft.com/office/drawing/2014/main" id="{EDC57E29-D6B6-99A1-175E-6DBFD176044C}"/>
              </a:ext>
            </a:extLst>
          </p:cNvPr>
          <p:cNvSpPr/>
          <p:nvPr/>
        </p:nvSpPr>
        <p:spPr>
          <a:xfrm>
            <a:off x="2570985" y="2889848"/>
            <a:ext cx="923026" cy="871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TextBox 6">
            <a:extLst>
              <a:ext uri="{FF2B5EF4-FFF2-40B4-BE49-F238E27FC236}">
                <a16:creationId xmlns:a16="http://schemas.microsoft.com/office/drawing/2014/main" id="{C2BD995F-751B-8231-AFFA-2B731858A848}"/>
              </a:ext>
            </a:extLst>
          </p:cNvPr>
          <p:cNvSpPr txBox="1"/>
          <p:nvPr/>
        </p:nvSpPr>
        <p:spPr>
          <a:xfrm>
            <a:off x="4651793" y="3140816"/>
            <a:ext cx="418382" cy="369332"/>
          </a:xfrm>
          <a:prstGeom prst="rect">
            <a:avLst/>
          </a:prstGeom>
          <a:noFill/>
        </p:spPr>
        <p:txBody>
          <a:bodyPr wrap="square">
            <a:spAutoFit/>
          </a:bodyPr>
          <a:lstStyle/>
          <a:p>
            <a:r>
              <a:rPr lang="en-US" dirty="0"/>
              <a:t> B</a:t>
            </a:r>
          </a:p>
        </p:txBody>
      </p:sp>
      <p:cxnSp>
        <p:nvCxnSpPr>
          <p:cNvPr id="8" name="Straight Arrow Connector 7">
            <a:extLst>
              <a:ext uri="{FF2B5EF4-FFF2-40B4-BE49-F238E27FC236}">
                <a16:creationId xmlns:a16="http://schemas.microsoft.com/office/drawing/2014/main" id="{E60F67D4-9363-596F-9310-3E05142D53A4}"/>
              </a:ext>
            </a:extLst>
          </p:cNvPr>
          <p:cNvCxnSpPr>
            <a:stCxn id="6" idx="6"/>
            <a:endCxn id="5" idx="2"/>
          </p:cNvCxnSpPr>
          <p:nvPr/>
        </p:nvCxnSpPr>
        <p:spPr>
          <a:xfrm>
            <a:off x="3494011" y="3325482"/>
            <a:ext cx="9054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7674F7A-40AC-EE12-68DB-F43AD1C34412}"/>
              </a:ext>
            </a:extLst>
          </p:cNvPr>
          <p:cNvCxnSpPr>
            <a:endCxn id="6" idx="2"/>
          </p:cNvCxnSpPr>
          <p:nvPr/>
        </p:nvCxnSpPr>
        <p:spPr>
          <a:xfrm>
            <a:off x="2104845" y="3325482"/>
            <a:ext cx="4661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1AEA2C9-E0AD-7895-FD27-94CF676A090E}"/>
              </a:ext>
            </a:extLst>
          </p:cNvPr>
          <p:cNvSpPr txBox="1"/>
          <p:nvPr/>
        </p:nvSpPr>
        <p:spPr>
          <a:xfrm>
            <a:off x="2794386" y="2287801"/>
            <a:ext cx="476223" cy="369332"/>
          </a:xfrm>
          <a:prstGeom prst="rect">
            <a:avLst/>
          </a:prstGeom>
          <a:noFill/>
        </p:spPr>
        <p:txBody>
          <a:bodyPr wrap="square">
            <a:spAutoFit/>
          </a:bodyPr>
          <a:lstStyle/>
          <a:p>
            <a:r>
              <a:rPr lang="en-US" dirty="0"/>
              <a:t>0,1</a:t>
            </a:r>
          </a:p>
        </p:txBody>
      </p:sp>
      <p:cxnSp>
        <p:nvCxnSpPr>
          <p:cNvPr id="11" name="Connector: Curved 10">
            <a:extLst>
              <a:ext uri="{FF2B5EF4-FFF2-40B4-BE49-F238E27FC236}">
                <a16:creationId xmlns:a16="http://schemas.microsoft.com/office/drawing/2014/main" id="{F662B944-A74B-BCEB-87C9-EC8863492C75}"/>
              </a:ext>
            </a:extLst>
          </p:cNvPr>
          <p:cNvCxnSpPr>
            <a:cxnSpLocks/>
          </p:cNvCxnSpPr>
          <p:nvPr/>
        </p:nvCxnSpPr>
        <p:spPr>
          <a:xfrm rot="5400000" flipH="1" flipV="1">
            <a:off x="3011668" y="2636161"/>
            <a:ext cx="12700" cy="652678"/>
          </a:xfrm>
          <a:prstGeom prst="curvedConnector3">
            <a:avLst>
              <a:gd name="adj1" fmla="val 2804677"/>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7D80F4D-62BF-779F-590C-9B808AA4796D}"/>
              </a:ext>
            </a:extLst>
          </p:cNvPr>
          <p:cNvSpPr txBox="1"/>
          <p:nvPr/>
        </p:nvSpPr>
        <p:spPr>
          <a:xfrm>
            <a:off x="3746333" y="2956150"/>
            <a:ext cx="299768" cy="369332"/>
          </a:xfrm>
          <a:prstGeom prst="rect">
            <a:avLst/>
          </a:prstGeom>
          <a:noFill/>
        </p:spPr>
        <p:txBody>
          <a:bodyPr wrap="square">
            <a:spAutoFit/>
          </a:bodyPr>
          <a:lstStyle/>
          <a:p>
            <a:r>
              <a:rPr lang="en-US" dirty="0"/>
              <a:t>1</a:t>
            </a:r>
          </a:p>
        </p:txBody>
      </p:sp>
      <p:graphicFrame>
        <p:nvGraphicFramePr>
          <p:cNvPr id="14" name="Table 13">
            <a:extLst>
              <a:ext uri="{FF2B5EF4-FFF2-40B4-BE49-F238E27FC236}">
                <a16:creationId xmlns:a16="http://schemas.microsoft.com/office/drawing/2014/main" id="{FB104334-99DF-8687-E4AC-9D3D8D8F1932}"/>
              </a:ext>
            </a:extLst>
          </p:cNvPr>
          <p:cNvGraphicFramePr>
            <a:graphicFrameLocks noGrp="1"/>
          </p:cNvGraphicFramePr>
          <p:nvPr>
            <p:extLst>
              <p:ext uri="{D42A27DB-BD31-4B8C-83A1-F6EECF244321}">
                <p14:modId xmlns:p14="http://schemas.microsoft.com/office/powerpoint/2010/main" val="725502958"/>
              </p:ext>
            </p:extLst>
          </p:nvPr>
        </p:nvGraphicFramePr>
        <p:xfrm>
          <a:off x="7453223" y="2590641"/>
          <a:ext cx="2706777" cy="1100349"/>
        </p:xfrm>
        <a:graphic>
          <a:graphicData uri="http://schemas.openxmlformats.org/drawingml/2006/table">
            <a:tbl>
              <a:tblPr firstRow="1" bandRow="1">
                <a:tableStyleId>{5C22544A-7EE6-4342-B048-85BDC9FD1C3A}</a:tableStyleId>
              </a:tblPr>
              <a:tblGrid>
                <a:gridCol w="902259">
                  <a:extLst>
                    <a:ext uri="{9D8B030D-6E8A-4147-A177-3AD203B41FA5}">
                      <a16:colId xmlns:a16="http://schemas.microsoft.com/office/drawing/2014/main" val="3934479450"/>
                    </a:ext>
                  </a:extLst>
                </a:gridCol>
                <a:gridCol w="902259">
                  <a:extLst>
                    <a:ext uri="{9D8B030D-6E8A-4147-A177-3AD203B41FA5}">
                      <a16:colId xmlns:a16="http://schemas.microsoft.com/office/drawing/2014/main" val="2282701879"/>
                    </a:ext>
                  </a:extLst>
                </a:gridCol>
                <a:gridCol w="902259">
                  <a:extLst>
                    <a:ext uri="{9D8B030D-6E8A-4147-A177-3AD203B41FA5}">
                      <a16:colId xmlns:a16="http://schemas.microsoft.com/office/drawing/2014/main" val="3439506279"/>
                    </a:ext>
                  </a:extLst>
                </a:gridCol>
              </a:tblGrid>
              <a:tr h="366783">
                <a:tc>
                  <a:txBody>
                    <a:bodyPr/>
                    <a:lstStyle/>
                    <a:p>
                      <a:endParaRPr lang="en-US" dirty="0"/>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829300693"/>
                  </a:ext>
                </a:extLst>
              </a:tr>
              <a:tr h="366783">
                <a:tc>
                  <a:txBody>
                    <a:bodyPr/>
                    <a:lstStyle/>
                    <a:p>
                      <a:r>
                        <a:rPr lang="en-US" dirty="0"/>
                        <a:t>A</a:t>
                      </a:r>
                    </a:p>
                  </a:txBody>
                  <a:tcPr/>
                </a:tc>
                <a:tc>
                  <a:txBody>
                    <a:bodyPr/>
                    <a:lstStyle/>
                    <a:p>
                      <a:r>
                        <a:rPr lang="en-US" dirty="0"/>
                        <a:t>{A}</a:t>
                      </a:r>
                    </a:p>
                  </a:txBody>
                  <a:tcPr/>
                </a:tc>
                <a:tc>
                  <a:txBody>
                    <a:bodyPr/>
                    <a:lstStyle/>
                    <a:p>
                      <a:r>
                        <a:rPr lang="en-US" dirty="0"/>
                        <a:t>{A, B}</a:t>
                      </a:r>
                    </a:p>
                  </a:txBody>
                  <a:tcPr/>
                </a:tc>
                <a:extLst>
                  <a:ext uri="{0D108BD9-81ED-4DB2-BD59-A6C34878D82A}">
                    <a16:rowId xmlns:a16="http://schemas.microsoft.com/office/drawing/2014/main" val="4005902042"/>
                  </a:ext>
                </a:extLst>
              </a:tr>
              <a:tr h="366783">
                <a:tc>
                  <a:txBody>
                    <a:bodyPr/>
                    <a:lstStyle/>
                    <a:p>
                      <a:r>
                        <a:rPr lang="en-US"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φ</a:t>
                      </a:r>
                      <a:endParaRPr lang="en-US" dirty="0"/>
                    </a:p>
                  </a:txBody>
                  <a:tcPr/>
                </a:tc>
                <a:tc>
                  <a:txBody>
                    <a:bodyPr/>
                    <a:lstStyle/>
                    <a:p>
                      <a:r>
                        <a:rPr lang="el-GR" dirty="0"/>
                        <a:t>φ</a:t>
                      </a:r>
                      <a:endParaRPr lang="en-US" dirty="0"/>
                    </a:p>
                  </a:txBody>
                  <a:tcPr/>
                </a:tc>
                <a:extLst>
                  <a:ext uri="{0D108BD9-81ED-4DB2-BD59-A6C34878D82A}">
                    <a16:rowId xmlns:a16="http://schemas.microsoft.com/office/drawing/2014/main" val="3383593115"/>
                  </a:ext>
                </a:extLst>
              </a:tr>
            </a:tbl>
          </a:graphicData>
        </a:graphic>
      </p:graphicFrame>
      <p:graphicFrame>
        <p:nvGraphicFramePr>
          <p:cNvPr id="15" name="Table 14">
            <a:extLst>
              <a:ext uri="{FF2B5EF4-FFF2-40B4-BE49-F238E27FC236}">
                <a16:creationId xmlns:a16="http://schemas.microsoft.com/office/drawing/2014/main" id="{4C64FAE0-C54B-7A53-DC21-6F6ED3A8D4FC}"/>
              </a:ext>
            </a:extLst>
          </p:cNvPr>
          <p:cNvGraphicFramePr>
            <a:graphicFrameLocks noGrp="1"/>
          </p:cNvGraphicFramePr>
          <p:nvPr>
            <p:extLst>
              <p:ext uri="{D42A27DB-BD31-4B8C-83A1-F6EECF244321}">
                <p14:modId xmlns:p14="http://schemas.microsoft.com/office/powerpoint/2010/main" val="2173621139"/>
              </p:ext>
            </p:extLst>
          </p:nvPr>
        </p:nvGraphicFramePr>
        <p:xfrm>
          <a:off x="7461536" y="4171120"/>
          <a:ext cx="2706777" cy="1099326"/>
        </p:xfrm>
        <a:graphic>
          <a:graphicData uri="http://schemas.openxmlformats.org/drawingml/2006/table">
            <a:tbl>
              <a:tblPr firstRow="1" bandRow="1">
                <a:tableStyleId>{5C22544A-7EE6-4342-B048-85BDC9FD1C3A}</a:tableStyleId>
              </a:tblPr>
              <a:tblGrid>
                <a:gridCol w="902259">
                  <a:extLst>
                    <a:ext uri="{9D8B030D-6E8A-4147-A177-3AD203B41FA5}">
                      <a16:colId xmlns:a16="http://schemas.microsoft.com/office/drawing/2014/main" val="3934479450"/>
                    </a:ext>
                  </a:extLst>
                </a:gridCol>
                <a:gridCol w="902259">
                  <a:extLst>
                    <a:ext uri="{9D8B030D-6E8A-4147-A177-3AD203B41FA5}">
                      <a16:colId xmlns:a16="http://schemas.microsoft.com/office/drawing/2014/main" val="2282701879"/>
                    </a:ext>
                  </a:extLst>
                </a:gridCol>
                <a:gridCol w="902259">
                  <a:extLst>
                    <a:ext uri="{9D8B030D-6E8A-4147-A177-3AD203B41FA5}">
                      <a16:colId xmlns:a16="http://schemas.microsoft.com/office/drawing/2014/main" val="3439506279"/>
                    </a:ext>
                  </a:extLst>
                </a:gridCol>
              </a:tblGrid>
              <a:tr h="0">
                <a:tc>
                  <a:txBody>
                    <a:bodyPr/>
                    <a:lstStyle/>
                    <a:p>
                      <a:endParaRPr lang="en-US" dirty="0"/>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829300693"/>
                  </a:ext>
                </a:extLst>
              </a:tr>
              <a:tr h="366783">
                <a:tc>
                  <a:txBody>
                    <a:bodyPr/>
                    <a:lstStyle/>
                    <a:p>
                      <a:r>
                        <a:rPr lang="en-US" dirty="0"/>
                        <a:t>A</a:t>
                      </a:r>
                    </a:p>
                  </a:txBody>
                  <a:tcPr/>
                </a:tc>
                <a:tc>
                  <a:txBody>
                    <a:bodyPr/>
                    <a:lstStyle/>
                    <a:p>
                      <a:r>
                        <a:rPr lang="en-US" dirty="0"/>
                        <a:t>A</a:t>
                      </a:r>
                    </a:p>
                  </a:txBody>
                  <a:tcPr/>
                </a:tc>
                <a:tc>
                  <a:txBody>
                    <a:bodyPr/>
                    <a:lstStyle/>
                    <a:p>
                      <a:r>
                        <a:rPr lang="en-US" dirty="0"/>
                        <a:t>AB</a:t>
                      </a:r>
                    </a:p>
                  </a:txBody>
                  <a:tcPr/>
                </a:tc>
                <a:extLst>
                  <a:ext uri="{0D108BD9-81ED-4DB2-BD59-A6C34878D82A}">
                    <a16:rowId xmlns:a16="http://schemas.microsoft.com/office/drawing/2014/main" val="4005902042"/>
                  </a:ext>
                </a:extLst>
              </a:tr>
              <a:tr h="366783">
                <a:tc>
                  <a:txBody>
                    <a:bodyPr/>
                    <a:lstStyle/>
                    <a:p>
                      <a:r>
                        <a:rPr lang="en-US" dirty="0"/>
                        <a:t>AB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t>
                      </a:r>
                    </a:p>
                  </a:txBody>
                  <a:tcPr/>
                </a:tc>
                <a:tc>
                  <a:txBody>
                    <a:bodyPr/>
                    <a:lstStyle/>
                    <a:p>
                      <a:r>
                        <a:rPr lang="en-US" dirty="0"/>
                        <a:t>AB</a:t>
                      </a:r>
                    </a:p>
                  </a:txBody>
                  <a:tcPr/>
                </a:tc>
                <a:extLst>
                  <a:ext uri="{0D108BD9-81ED-4DB2-BD59-A6C34878D82A}">
                    <a16:rowId xmlns:a16="http://schemas.microsoft.com/office/drawing/2014/main" val="3383593115"/>
                  </a:ext>
                </a:extLst>
              </a:tr>
            </a:tbl>
          </a:graphicData>
        </a:graphic>
      </p:graphicFrame>
      <p:sp>
        <p:nvSpPr>
          <p:cNvPr id="16" name="TextBox 15">
            <a:extLst>
              <a:ext uri="{FF2B5EF4-FFF2-40B4-BE49-F238E27FC236}">
                <a16:creationId xmlns:a16="http://schemas.microsoft.com/office/drawing/2014/main" id="{547985A3-F6FC-9F0D-46A2-92CBB2C88DFC}"/>
              </a:ext>
            </a:extLst>
          </p:cNvPr>
          <p:cNvSpPr txBox="1"/>
          <p:nvPr/>
        </p:nvSpPr>
        <p:spPr>
          <a:xfrm>
            <a:off x="7938434" y="5441363"/>
            <a:ext cx="1752980" cy="369332"/>
          </a:xfrm>
          <a:prstGeom prst="rect">
            <a:avLst/>
          </a:prstGeom>
          <a:noFill/>
        </p:spPr>
        <p:txBody>
          <a:bodyPr wrap="none" rtlCol="0">
            <a:spAutoFit/>
          </a:bodyPr>
          <a:lstStyle/>
          <a:p>
            <a:r>
              <a:rPr lang="en-US" dirty="0"/>
              <a:t>AB – Single State</a:t>
            </a:r>
          </a:p>
        </p:txBody>
      </p:sp>
      <p:sp>
        <p:nvSpPr>
          <p:cNvPr id="25" name="Circle: Hollow 24">
            <a:extLst>
              <a:ext uri="{FF2B5EF4-FFF2-40B4-BE49-F238E27FC236}">
                <a16:creationId xmlns:a16="http://schemas.microsoft.com/office/drawing/2014/main" id="{B3C39708-B857-1DDE-DC14-80B2B8A25D52}"/>
              </a:ext>
            </a:extLst>
          </p:cNvPr>
          <p:cNvSpPr/>
          <p:nvPr/>
        </p:nvSpPr>
        <p:spPr>
          <a:xfrm>
            <a:off x="4399471" y="4725822"/>
            <a:ext cx="923026" cy="871268"/>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6" name="Oval 25">
            <a:extLst>
              <a:ext uri="{FF2B5EF4-FFF2-40B4-BE49-F238E27FC236}">
                <a16:creationId xmlns:a16="http://schemas.microsoft.com/office/drawing/2014/main" id="{82DD48F7-F3C1-60BA-9560-0C1DD2E57387}"/>
              </a:ext>
            </a:extLst>
          </p:cNvPr>
          <p:cNvSpPr/>
          <p:nvPr/>
        </p:nvSpPr>
        <p:spPr>
          <a:xfrm>
            <a:off x="2570985" y="4725822"/>
            <a:ext cx="923026" cy="871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cxnSp>
        <p:nvCxnSpPr>
          <p:cNvPr id="27" name="Straight Arrow Connector 26">
            <a:extLst>
              <a:ext uri="{FF2B5EF4-FFF2-40B4-BE49-F238E27FC236}">
                <a16:creationId xmlns:a16="http://schemas.microsoft.com/office/drawing/2014/main" id="{6684E1A0-2179-5ECE-80F8-D444F5958B5C}"/>
              </a:ext>
            </a:extLst>
          </p:cNvPr>
          <p:cNvCxnSpPr>
            <a:stCxn id="26" idx="6"/>
            <a:endCxn id="25" idx="2"/>
          </p:cNvCxnSpPr>
          <p:nvPr/>
        </p:nvCxnSpPr>
        <p:spPr>
          <a:xfrm>
            <a:off x="3494011" y="5161456"/>
            <a:ext cx="9054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07D50A24-29E1-0482-5081-C6737D5CEA04}"/>
              </a:ext>
            </a:extLst>
          </p:cNvPr>
          <p:cNvCxnSpPr>
            <a:endCxn id="26" idx="2"/>
          </p:cNvCxnSpPr>
          <p:nvPr/>
        </p:nvCxnSpPr>
        <p:spPr>
          <a:xfrm>
            <a:off x="2104845" y="5161456"/>
            <a:ext cx="4661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Connector: Curved 28">
            <a:extLst>
              <a:ext uri="{FF2B5EF4-FFF2-40B4-BE49-F238E27FC236}">
                <a16:creationId xmlns:a16="http://schemas.microsoft.com/office/drawing/2014/main" id="{40A86A3B-0939-5E42-6076-558A966D90E2}"/>
              </a:ext>
            </a:extLst>
          </p:cNvPr>
          <p:cNvCxnSpPr>
            <a:cxnSpLocks/>
          </p:cNvCxnSpPr>
          <p:nvPr/>
        </p:nvCxnSpPr>
        <p:spPr>
          <a:xfrm rot="5400000" flipH="1" flipV="1">
            <a:off x="3011668" y="4472135"/>
            <a:ext cx="12700" cy="652678"/>
          </a:xfrm>
          <a:prstGeom prst="curvedConnector3">
            <a:avLst>
              <a:gd name="adj1" fmla="val 2804677"/>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40433F3-2654-3BBD-4A25-148DB6001568}"/>
              </a:ext>
            </a:extLst>
          </p:cNvPr>
          <p:cNvSpPr txBox="1"/>
          <p:nvPr/>
        </p:nvSpPr>
        <p:spPr>
          <a:xfrm>
            <a:off x="3746333" y="4792124"/>
            <a:ext cx="299768" cy="369332"/>
          </a:xfrm>
          <a:prstGeom prst="rect">
            <a:avLst/>
          </a:prstGeom>
          <a:noFill/>
        </p:spPr>
        <p:txBody>
          <a:bodyPr wrap="square">
            <a:spAutoFit/>
          </a:bodyPr>
          <a:lstStyle/>
          <a:p>
            <a:r>
              <a:rPr lang="en-US" dirty="0"/>
              <a:t>1</a:t>
            </a:r>
          </a:p>
        </p:txBody>
      </p:sp>
      <p:sp>
        <p:nvSpPr>
          <p:cNvPr id="31" name="TextBox 30">
            <a:extLst>
              <a:ext uri="{FF2B5EF4-FFF2-40B4-BE49-F238E27FC236}">
                <a16:creationId xmlns:a16="http://schemas.microsoft.com/office/drawing/2014/main" id="{879BCC99-52A8-4166-52C6-43203F7D5804}"/>
              </a:ext>
            </a:extLst>
          </p:cNvPr>
          <p:cNvSpPr txBox="1"/>
          <p:nvPr/>
        </p:nvSpPr>
        <p:spPr>
          <a:xfrm>
            <a:off x="4666112" y="4976790"/>
            <a:ext cx="458638" cy="369332"/>
          </a:xfrm>
          <a:prstGeom prst="rect">
            <a:avLst/>
          </a:prstGeom>
          <a:noFill/>
        </p:spPr>
        <p:txBody>
          <a:bodyPr wrap="square" rtlCol="0">
            <a:spAutoFit/>
          </a:bodyPr>
          <a:lstStyle/>
          <a:p>
            <a:r>
              <a:rPr lang="en-US" dirty="0"/>
              <a:t>AB</a:t>
            </a:r>
          </a:p>
        </p:txBody>
      </p:sp>
      <p:sp>
        <p:nvSpPr>
          <p:cNvPr id="32" name="TextBox 31">
            <a:extLst>
              <a:ext uri="{FF2B5EF4-FFF2-40B4-BE49-F238E27FC236}">
                <a16:creationId xmlns:a16="http://schemas.microsoft.com/office/drawing/2014/main" id="{36B9A1B2-FD68-3E4E-F610-35F118C8380E}"/>
              </a:ext>
            </a:extLst>
          </p:cNvPr>
          <p:cNvSpPr txBox="1"/>
          <p:nvPr/>
        </p:nvSpPr>
        <p:spPr>
          <a:xfrm>
            <a:off x="2882152" y="4171120"/>
            <a:ext cx="271732" cy="369332"/>
          </a:xfrm>
          <a:prstGeom prst="rect">
            <a:avLst/>
          </a:prstGeom>
          <a:noFill/>
        </p:spPr>
        <p:txBody>
          <a:bodyPr wrap="square" rtlCol="0">
            <a:spAutoFit/>
          </a:bodyPr>
          <a:lstStyle/>
          <a:p>
            <a:r>
              <a:rPr lang="en-US" dirty="0"/>
              <a:t>0</a:t>
            </a:r>
          </a:p>
        </p:txBody>
      </p:sp>
    </p:spTree>
    <p:extLst>
      <p:ext uri="{BB962C8B-B14F-4D97-AF65-F5344CB8AC3E}">
        <p14:creationId xmlns:p14="http://schemas.microsoft.com/office/powerpoint/2010/main" val="4084177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0B928-7058-A523-0BB8-A691670D152B}"/>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EC98A4B6-0810-033D-4484-A90AB8423A31}"/>
              </a:ext>
            </a:extLst>
          </p:cNvPr>
          <p:cNvSpPr>
            <a:spLocks noGrp="1"/>
          </p:cNvSpPr>
          <p:nvPr>
            <p:ph idx="1"/>
          </p:nvPr>
        </p:nvSpPr>
        <p:spPr/>
        <p:txBody>
          <a:bodyPr>
            <a:normAutofit/>
          </a:bodyPr>
          <a:lstStyle/>
          <a:p>
            <a:r>
              <a:rPr lang="en-US" sz="2400" dirty="0"/>
              <a:t>Find the equivalent DFA for the NFA given by M = [{A, B, C}, (</a:t>
            </a:r>
            <a:r>
              <a:rPr lang="en-US" sz="2400" dirty="0" err="1"/>
              <a:t>a,b</a:t>
            </a:r>
            <a:r>
              <a:rPr lang="en-US" sz="2400" dirty="0"/>
              <a:t>), δ, A, {C}] where δ is given by:</a:t>
            </a:r>
          </a:p>
          <a:p>
            <a:endParaRPr lang="en-US" sz="2400" dirty="0"/>
          </a:p>
        </p:txBody>
      </p:sp>
      <p:sp>
        <p:nvSpPr>
          <p:cNvPr id="4" name="Slide Number Placeholder 3">
            <a:extLst>
              <a:ext uri="{FF2B5EF4-FFF2-40B4-BE49-F238E27FC236}">
                <a16:creationId xmlns:a16="http://schemas.microsoft.com/office/drawing/2014/main" id="{59BA65F4-4491-0496-4EBB-90B2F95D73F0}"/>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15</a:t>
            </a:fld>
            <a:endParaRPr lang="en-US">
              <a:solidFill>
                <a:prstClr val="black">
                  <a:tint val="75000"/>
                </a:prstClr>
              </a:solidFill>
            </a:endParaRPr>
          </a:p>
        </p:txBody>
      </p:sp>
      <p:graphicFrame>
        <p:nvGraphicFramePr>
          <p:cNvPr id="5" name="Table 4">
            <a:extLst>
              <a:ext uri="{FF2B5EF4-FFF2-40B4-BE49-F238E27FC236}">
                <a16:creationId xmlns:a16="http://schemas.microsoft.com/office/drawing/2014/main" id="{3AF426E4-AF16-2CDC-5A3D-C98A49DE90FE}"/>
              </a:ext>
            </a:extLst>
          </p:cNvPr>
          <p:cNvGraphicFramePr>
            <a:graphicFrameLocks noGrp="1"/>
          </p:cNvGraphicFramePr>
          <p:nvPr>
            <p:extLst>
              <p:ext uri="{D42A27DB-BD31-4B8C-83A1-F6EECF244321}">
                <p14:modId xmlns:p14="http://schemas.microsoft.com/office/powerpoint/2010/main" val="290536842"/>
              </p:ext>
            </p:extLst>
          </p:nvPr>
        </p:nvGraphicFramePr>
        <p:xfrm>
          <a:off x="4738299" y="2172447"/>
          <a:ext cx="2715402" cy="1467132"/>
        </p:xfrm>
        <a:graphic>
          <a:graphicData uri="http://schemas.openxmlformats.org/drawingml/2006/table">
            <a:tbl>
              <a:tblPr firstRow="1" bandRow="1">
                <a:tableStyleId>{5C22544A-7EE6-4342-B048-85BDC9FD1C3A}</a:tableStyleId>
              </a:tblPr>
              <a:tblGrid>
                <a:gridCol w="905134">
                  <a:extLst>
                    <a:ext uri="{9D8B030D-6E8A-4147-A177-3AD203B41FA5}">
                      <a16:colId xmlns:a16="http://schemas.microsoft.com/office/drawing/2014/main" val="921984041"/>
                    </a:ext>
                  </a:extLst>
                </a:gridCol>
                <a:gridCol w="905134">
                  <a:extLst>
                    <a:ext uri="{9D8B030D-6E8A-4147-A177-3AD203B41FA5}">
                      <a16:colId xmlns:a16="http://schemas.microsoft.com/office/drawing/2014/main" val="3735532304"/>
                    </a:ext>
                  </a:extLst>
                </a:gridCol>
                <a:gridCol w="905134">
                  <a:extLst>
                    <a:ext uri="{9D8B030D-6E8A-4147-A177-3AD203B41FA5}">
                      <a16:colId xmlns:a16="http://schemas.microsoft.com/office/drawing/2014/main" val="1244174516"/>
                    </a:ext>
                  </a:extLst>
                </a:gridCol>
              </a:tblGrid>
              <a:tr h="366783">
                <a:tc>
                  <a:txBody>
                    <a:bodyPr/>
                    <a:lstStyle/>
                    <a:p>
                      <a:endParaRPr lang="en-US" dirty="0"/>
                    </a:p>
                  </a:txBody>
                  <a:tcPr/>
                </a:tc>
                <a:tc>
                  <a:txBody>
                    <a:bodyPr/>
                    <a:lstStyle/>
                    <a:p>
                      <a:r>
                        <a:rPr lang="en-US" dirty="0"/>
                        <a:t>a</a:t>
                      </a:r>
                    </a:p>
                  </a:txBody>
                  <a:tcPr/>
                </a:tc>
                <a:tc>
                  <a:txBody>
                    <a:bodyPr/>
                    <a:lstStyle/>
                    <a:p>
                      <a:r>
                        <a:rPr lang="en-US" dirty="0"/>
                        <a:t>b</a:t>
                      </a:r>
                    </a:p>
                  </a:txBody>
                  <a:tcPr/>
                </a:tc>
                <a:extLst>
                  <a:ext uri="{0D108BD9-81ED-4DB2-BD59-A6C34878D82A}">
                    <a16:rowId xmlns:a16="http://schemas.microsoft.com/office/drawing/2014/main" val="816620643"/>
                  </a:ext>
                </a:extLst>
              </a:tr>
              <a:tr h="366783">
                <a:tc>
                  <a:txBody>
                    <a:bodyPr/>
                    <a:lstStyle/>
                    <a:p>
                      <a:r>
                        <a:rPr lang="en-US" dirty="0"/>
                        <a:t>A</a:t>
                      </a:r>
                    </a:p>
                  </a:txBody>
                  <a:tcPr/>
                </a:tc>
                <a:tc>
                  <a:txBody>
                    <a:bodyPr/>
                    <a:lstStyle/>
                    <a:p>
                      <a:r>
                        <a:rPr lang="en-US" dirty="0"/>
                        <a:t>A, B</a:t>
                      </a:r>
                    </a:p>
                  </a:txBody>
                  <a:tcPr/>
                </a:tc>
                <a:tc>
                  <a:txBody>
                    <a:bodyPr/>
                    <a:lstStyle/>
                    <a:p>
                      <a:r>
                        <a:rPr lang="en-US" dirty="0"/>
                        <a:t>C</a:t>
                      </a:r>
                    </a:p>
                  </a:txBody>
                  <a:tcPr/>
                </a:tc>
                <a:extLst>
                  <a:ext uri="{0D108BD9-81ED-4DB2-BD59-A6C34878D82A}">
                    <a16:rowId xmlns:a16="http://schemas.microsoft.com/office/drawing/2014/main" val="1011801660"/>
                  </a:ext>
                </a:extLst>
              </a:tr>
              <a:tr h="366783">
                <a:tc>
                  <a:txBody>
                    <a:bodyPr/>
                    <a:lstStyle/>
                    <a:p>
                      <a:r>
                        <a:rPr lang="en-US" dirty="0"/>
                        <a:t>B</a:t>
                      </a:r>
                    </a:p>
                  </a:txBody>
                  <a:tcPr/>
                </a:tc>
                <a:tc>
                  <a:txBody>
                    <a:bodyPr/>
                    <a:lstStyle/>
                    <a:p>
                      <a:r>
                        <a:rPr lang="en-US" dirty="0"/>
                        <a:t>A</a:t>
                      </a:r>
                    </a:p>
                  </a:txBody>
                  <a:tcPr/>
                </a:tc>
                <a:tc>
                  <a:txBody>
                    <a:bodyPr/>
                    <a:lstStyle/>
                    <a:p>
                      <a:r>
                        <a:rPr lang="en-US" dirty="0"/>
                        <a:t>B</a:t>
                      </a:r>
                    </a:p>
                  </a:txBody>
                  <a:tcPr/>
                </a:tc>
                <a:extLst>
                  <a:ext uri="{0D108BD9-81ED-4DB2-BD59-A6C34878D82A}">
                    <a16:rowId xmlns:a16="http://schemas.microsoft.com/office/drawing/2014/main" val="2737462676"/>
                  </a:ext>
                </a:extLst>
              </a:tr>
              <a:tr h="366783">
                <a:tc>
                  <a:txBody>
                    <a:bodyPr/>
                    <a:lstStyle/>
                    <a:p>
                      <a:r>
                        <a:rPr lang="en-US" dirty="0"/>
                        <a:t>C</a:t>
                      </a:r>
                    </a:p>
                  </a:txBody>
                  <a:tcPr/>
                </a:tc>
                <a:tc>
                  <a:txBody>
                    <a:bodyPr/>
                    <a:lstStyle/>
                    <a:p>
                      <a:r>
                        <a:rPr lang="en-US" dirty="0"/>
                        <a:t>-</a:t>
                      </a:r>
                    </a:p>
                  </a:txBody>
                  <a:tcPr/>
                </a:tc>
                <a:tc>
                  <a:txBody>
                    <a:bodyPr/>
                    <a:lstStyle/>
                    <a:p>
                      <a:r>
                        <a:rPr lang="en-US" dirty="0"/>
                        <a:t>A, B</a:t>
                      </a:r>
                    </a:p>
                  </a:txBody>
                  <a:tcPr/>
                </a:tc>
                <a:extLst>
                  <a:ext uri="{0D108BD9-81ED-4DB2-BD59-A6C34878D82A}">
                    <a16:rowId xmlns:a16="http://schemas.microsoft.com/office/drawing/2014/main" val="2539491517"/>
                  </a:ext>
                </a:extLst>
              </a:tr>
            </a:tbl>
          </a:graphicData>
        </a:graphic>
      </p:graphicFrame>
      <p:graphicFrame>
        <p:nvGraphicFramePr>
          <p:cNvPr id="6" name="Table 5">
            <a:extLst>
              <a:ext uri="{FF2B5EF4-FFF2-40B4-BE49-F238E27FC236}">
                <a16:creationId xmlns:a16="http://schemas.microsoft.com/office/drawing/2014/main" id="{03CC02CF-2F23-213C-421C-D93FC59255FC}"/>
              </a:ext>
            </a:extLst>
          </p:cNvPr>
          <p:cNvGraphicFramePr>
            <a:graphicFrameLocks noGrp="1"/>
          </p:cNvGraphicFramePr>
          <p:nvPr>
            <p:extLst>
              <p:ext uri="{D42A27DB-BD31-4B8C-83A1-F6EECF244321}">
                <p14:modId xmlns:p14="http://schemas.microsoft.com/office/powerpoint/2010/main" val="3029681242"/>
              </p:ext>
            </p:extLst>
          </p:nvPr>
        </p:nvGraphicFramePr>
        <p:xfrm>
          <a:off x="1423358" y="4042094"/>
          <a:ext cx="2740804" cy="2199675"/>
        </p:xfrm>
        <a:graphic>
          <a:graphicData uri="http://schemas.openxmlformats.org/drawingml/2006/table">
            <a:tbl>
              <a:tblPr firstRow="1" bandRow="1">
                <a:tableStyleId>{5C22544A-7EE6-4342-B048-85BDC9FD1C3A}</a:tableStyleId>
              </a:tblPr>
              <a:tblGrid>
                <a:gridCol w="930536">
                  <a:extLst>
                    <a:ext uri="{9D8B030D-6E8A-4147-A177-3AD203B41FA5}">
                      <a16:colId xmlns:a16="http://schemas.microsoft.com/office/drawing/2014/main" val="921984041"/>
                    </a:ext>
                  </a:extLst>
                </a:gridCol>
                <a:gridCol w="905134">
                  <a:extLst>
                    <a:ext uri="{9D8B030D-6E8A-4147-A177-3AD203B41FA5}">
                      <a16:colId xmlns:a16="http://schemas.microsoft.com/office/drawing/2014/main" val="3735532304"/>
                    </a:ext>
                  </a:extLst>
                </a:gridCol>
                <a:gridCol w="905134">
                  <a:extLst>
                    <a:ext uri="{9D8B030D-6E8A-4147-A177-3AD203B41FA5}">
                      <a16:colId xmlns:a16="http://schemas.microsoft.com/office/drawing/2014/main" val="1244174516"/>
                    </a:ext>
                  </a:extLst>
                </a:gridCol>
              </a:tblGrid>
              <a:tr h="0">
                <a:tc>
                  <a:txBody>
                    <a:bodyPr/>
                    <a:lstStyle/>
                    <a:p>
                      <a:endParaRPr lang="en-US" dirty="0"/>
                    </a:p>
                  </a:txBody>
                  <a:tcPr/>
                </a:tc>
                <a:tc>
                  <a:txBody>
                    <a:bodyPr/>
                    <a:lstStyle/>
                    <a:p>
                      <a:r>
                        <a:rPr lang="en-US" dirty="0"/>
                        <a:t>a</a:t>
                      </a:r>
                    </a:p>
                  </a:txBody>
                  <a:tcPr/>
                </a:tc>
                <a:tc>
                  <a:txBody>
                    <a:bodyPr/>
                    <a:lstStyle/>
                    <a:p>
                      <a:r>
                        <a:rPr lang="en-US" dirty="0"/>
                        <a:t>b</a:t>
                      </a:r>
                    </a:p>
                  </a:txBody>
                  <a:tcPr/>
                </a:tc>
                <a:extLst>
                  <a:ext uri="{0D108BD9-81ED-4DB2-BD59-A6C34878D82A}">
                    <a16:rowId xmlns:a16="http://schemas.microsoft.com/office/drawing/2014/main" val="816620643"/>
                  </a:ext>
                </a:extLst>
              </a:tr>
              <a:tr h="366783">
                <a:tc>
                  <a:txBody>
                    <a:bodyPr/>
                    <a:lstStyle/>
                    <a:p>
                      <a:r>
                        <a:rPr lang="en-US" dirty="0"/>
                        <a:t>A</a:t>
                      </a:r>
                    </a:p>
                  </a:txBody>
                  <a:tcPr/>
                </a:tc>
                <a:tc>
                  <a:txBody>
                    <a:bodyPr/>
                    <a:lstStyle/>
                    <a:p>
                      <a:r>
                        <a:rPr lang="en-US" dirty="0"/>
                        <a:t>AB</a:t>
                      </a:r>
                    </a:p>
                  </a:txBody>
                  <a:tcPr/>
                </a:tc>
                <a:tc>
                  <a:txBody>
                    <a:bodyPr/>
                    <a:lstStyle/>
                    <a:p>
                      <a:r>
                        <a:rPr lang="en-US" dirty="0"/>
                        <a:t>C</a:t>
                      </a:r>
                    </a:p>
                  </a:txBody>
                  <a:tcPr/>
                </a:tc>
                <a:extLst>
                  <a:ext uri="{0D108BD9-81ED-4DB2-BD59-A6C34878D82A}">
                    <a16:rowId xmlns:a16="http://schemas.microsoft.com/office/drawing/2014/main" val="1011801660"/>
                  </a:ext>
                </a:extLst>
              </a:tr>
              <a:tr h="366783">
                <a:tc>
                  <a:txBody>
                    <a:bodyPr/>
                    <a:lstStyle/>
                    <a:p>
                      <a:r>
                        <a:rPr lang="en-US" dirty="0"/>
                        <a:t>AB</a:t>
                      </a:r>
                    </a:p>
                  </a:txBody>
                  <a:tcPr/>
                </a:tc>
                <a:tc>
                  <a:txBody>
                    <a:bodyPr/>
                    <a:lstStyle/>
                    <a:p>
                      <a:r>
                        <a:rPr lang="en-US" dirty="0"/>
                        <a:t>AB</a:t>
                      </a:r>
                    </a:p>
                  </a:txBody>
                  <a:tcPr/>
                </a:tc>
                <a:tc>
                  <a:txBody>
                    <a:bodyPr/>
                    <a:lstStyle/>
                    <a:p>
                      <a:r>
                        <a:rPr lang="en-US" dirty="0"/>
                        <a:t>CB</a:t>
                      </a:r>
                    </a:p>
                  </a:txBody>
                  <a:tcPr/>
                </a:tc>
                <a:extLst>
                  <a:ext uri="{0D108BD9-81ED-4DB2-BD59-A6C34878D82A}">
                    <a16:rowId xmlns:a16="http://schemas.microsoft.com/office/drawing/2014/main" val="2737462676"/>
                  </a:ext>
                </a:extLst>
              </a:tr>
              <a:tr h="366783">
                <a:tc>
                  <a:txBody>
                    <a:bodyPr/>
                    <a:lstStyle/>
                    <a:p>
                      <a:r>
                        <a:rPr lang="en-US" dirty="0"/>
                        <a:t>CB</a:t>
                      </a:r>
                    </a:p>
                  </a:txBody>
                  <a:tcPr/>
                </a:tc>
                <a:tc>
                  <a:txBody>
                    <a:bodyPr/>
                    <a:lstStyle/>
                    <a:p>
                      <a:r>
                        <a:rPr lang="en-US" dirty="0"/>
                        <a:t>A</a:t>
                      </a:r>
                    </a:p>
                  </a:txBody>
                  <a:tcPr/>
                </a:tc>
                <a:tc>
                  <a:txBody>
                    <a:bodyPr/>
                    <a:lstStyle/>
                    <a:p>
                      <a:r>
                        <a:rPr lang="en-US" dirty="0"/>
                        <a:t>AB</a:t>
                      </a:r>
                    </a:p>
                  </a:txBody>
                  <a:tcPr/>
                </a:tc>
                <a:extLst>
                  <a:ext uri="{0D108BD9-81ED-4DB2-BD59-A6C34878D82A}">
                    <a16:rowId xmlns:a16="http://schemas.microsoft.com/office/drawing/2014/main" val="2539491517"/>
                  </a:ext>
                </a:extLst>
              </a:tr>
              <a:tr h="366783">
                <a:tc>
                  <a:txBody>
                    <a:bodyPr/>
                    <a:lstStyle/>
                    <a:p>
                      <a:r>
                        <a:rPr lang="en-US" dirty="0"/>
                        <a:t>C</a:t>
                      </a:r>
                    </a:p>
                  </a:txBody>
                  <a:tcPr/>
                </a:tc>
                <a:tc>
                  <a:txBody>
                    <a:bodyPr/>
                    <a:lstStyle/>
                    <a:p>
                      <a:r>
                        <a:rPr lang="en-US" dirty="0"/>
                        <a:t>D</a:t>
                      </a:r>
                    </a:p>
                  </a:txBody>
                  <a:tcPr/>
                </a:tc>
                <a:tc>
                  <a:txBody>
                    <a:bodyPr/>
                    <a:lstStyle/>
                    <a:p>
                      <a:r>
                        <a:rPr lang="en-US" dirty="0"/>
                        <a:t>AB</a:t>
                      </a:r>
                    </a:p>
                  </a:txBody>
                  <a:tcPr/>
                </a:tc>
                <a:extLst>
                  <a:ext uri="{0D108BD9-81ED-4DB2-BD59-A6C34878D82A}">
                    <a16:rowId xmlns:a16="http://schemas.microsoft.com/office/drawing/2014/main" val="2447572737"/>
                  </a:ext>
                </a:extLst>
              </a:tr>
              <a:tr h="366783">
                <a:tc>
                  <a:txBody>
                    <a:bodyPr/>
                    <a:lstStyle/>
                    <a:p>
                      <a:r>
                        <a:rPr lang="en-US" dirty="0"/>
                        <a:t>D</a:t>
                      </a:r>
                    </a:p>
                  </a:txBody>
                  <a:tcPr/>
                </a:tc>
                <a:tc>
                  <a:txBody>
                    <a:bodyPr/>
                    <a:lstStyle/>
                    <a:p>
                      <a:r>
                        <a:rPr lang="en-US" dirty="0"/>
                        <a:t>D</a:t>
                      </a:r>
                    </a:p>
                  </a:txBody>
                  <a:tcPr/>
                </a:tc>
                <a:tc>
                  <a:txBody>
                    <a:bodyPr/>
                    <a:lstStyle/>
                    <a:p>
                      <a:r>
                        <a:rPr lang="en-US" dirty="0"/>
                        <a:t>D</a:t>
                      </a:r>
                    </a:p>
                  </a:txBody>
                  <a:tcPr/>
                </a:tc>
                <a:extLst>
                  <a:ext uri="{0D108BD9-81ED-4DB2-BD59-A6C34878D82A}">
                    <a16:rowId xmlns:a16="http://schemas.microsoft.com/office/drawing/2014/main" val="2170170394"/>
                  </a:ext>
                </a:extLst>
              </a:tr>
            </a:tbl>
          </a:graphicData>
        </a:graphic>
      </p:graphicFrame>
      <p:sp>
        <p:nvSpPr>
          <p:cNvPr id="7" name="Oval 6">
            <a:extLst>
              <a:ext uri="{FF2B5EF4-FFF2-40B4-BE49-F238E27FC236}">
                <a16:creationId xmlns:a16="http://schemas.microsoft.com/office/drawing/2014/main" id="{4934EBE9-5496-BF1F-5B94-197CB6234205}"/>
              </a:ext>
            </a:extLst>
          </p:cNvPr>
          <p:cNvSpPr/>
          <p:nvPr/>
        </p:nvSpPr>
        <p:spPr>
          <a:xfrm>
            <a:off x="5384320" y="4088218"/>
            <a:ext cx="474453" cy="431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8" name="Oval 7">
            <a:extLst>
              <a:ext uri="{FF2B5EF4-FFF2-40B4-BE49-F238E27FC236}">
                <a16:creationId xmlns:a16="http://schemas.microsoft.com/office/drawing/2014/main" id="{AB85E640-30FE-46E3-8C3C-12D29133BFA4}"/>
              </a:ext>
            </a:extLst>
          </p:cNvPr>
          <p:cNvSpPr/>
          <p:nvPr/>
        </p:nvSpPr>
        <p:spPr>
          <a:xfrm>
            <a:off x="5384320" y="4865298"/>
            <a:ext cx="681487" cy="53419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AB</a:t>
            </a:r>
          </a:p>
        </p:txBody>
      </p:sp>
      <p:sp>
        <p:nvSpPr>
          <p:cNvPr id="9" name="Oval 8">
            <a:extLst>
              <a:ext uri="{FF2B5EF4-FFF2-40B4-BE49-F238E27FC236}">
                <a16:creationId xmlns:a16="http://schemas.microsoft.com/office/drawing/2014/main" id="{4B4FBA08-C898-447C-DE54-2E8E2BCBB85C}"/>
              </a:ext>
            </a:extLst>
          </p:cNvPr>
          <p:cNvSpPr/>
          <p:nvPr/>
        </p:nvSpPr>
        <p:spPr>
          <a:xfrm>
            <a:off x="4804913" y="5694844"/>
            <a:ext cx="474453" cy="431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0" name="Circle: Hollow 9">
            <a:extLst>
              <a:ext uri="{FF2B5EF4-FFF2-40B4-BE49-F238E27FC236}">
                <a16:creationId xmlns:a16="http://schemas.microsoft.com/office/drawing/2014/main" id="{4E8AE6CE-240B-3078-0ED2-1236F20AD8C0}"/>
              </a:ext>
            </a:extLst>
          </p:cNvPr>
          <p:cNvSpPr/>
          <p:nvPr/>
        </p:nvSpPr>
        <p:spPr>
          <a:xfrm>
            <a:off x="7000813" y="4088218"/>
            <a:ext cx="681487" cy="656356"/>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 name="Circle: Hollow 11">
            <a:extLst>
              <a:ext uri="{FF2B5EF4-FFF2-40B4-BE49-F238E27FC236}">
                <a16:creationId xmlns:a16="http://schemas.microsoft.com/office/drawing/2014/main" id="{E1BDCE66-E840-E639-9402-1FBE273F890B}"/>
              </a:ext>
            </a:extLst>
          </p:cNvPr>
          <p:cNvSpPr/>
          <p:nvPr/>
        </p:nvSpPr>
        <p:spPr>
          <a:xfrm>
            <a:off x="7000814" y="5257799"/>
            <a:ext cx="681487" cy="656356"/>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14" name="Straight Arrow Connector 13">
            <a:extLst>
              <a:ext uri="{FF2B5EF4-FFF2-40B4-BE49-F238E27FC236}">
                <a16:creationId xmlns:a16="http://schemas.microsoft.com/office/drawing/2014/main" id="{4C458277-24E9-C197-1DD9-D554A7436293}"/>
              </a:ext>
            </a:extLst>
          </p:cNvPr>
          <p:cNvCxnSpPr>
            <a:endCxn id="7" idx="2"/>
          </p:cNvCxnSpPr>
          <p:nvPr/>
        </p:nvCxnSpPr>
        <p:spPr>
          <a:xfrm>
            <a:off x="4951562" y="4303878"/>
            <a:ext cx="4327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BCA29938-D513-C834-51E5-22B24C8D26AB}"/>
              </a:ext>
            </a:extLst>
          </p:cNvPr>
          <p:cNvSpPr txBox="1"/>
          <p:nvPr/>
        </p:nvSpPr>
        <p:spPr>
          <a:xfrm>
            <a:off x="7120866" y="4231730"/>
            <a:ext cx="458638" cy="369332"/>
          </a:xfrm>
          <a:prstGeom prst="rect">
            <a:avLst/>
          </a:prstGeom>
          <a:noFill/>
        </p:spPr>
        <p:txBody>
          <a:bodyPr wrap="square" rtlCol="0">
            <a:spAutoFit/>
          </a:bodyPr>
          <a:lstStyle/>
          <a:p>
            <a:r>
              <a:rPr lang="en-US" dirty="0"/>
              <a:t>CB</a:t>
            </a:r>
          </a:p>
        </p:txBody>
      </p:sp>
      <p:sp>
        <p:nvSpPr>
          <p:cNvPr id="16" name="TextBox 15">
            <a:extLst>
              <a:ext uri="{FF2B5EF4-FFF2-40B4-BE49-F238E27FC236}">
                <a16:creationId xmlns:a16="http://schemas.microsoft.com/office/drawing/2014/main" id="{485164B9-2878-ADCA-5BED-9CE13C80CD33}"/>
              </a:ext>
            </a:extLst>
          </p:cNvPr>
          <p:cNvSpPr txBox="1"/>
          <p:nvPr/>
        </p:nvSpPr>
        <p:spPr>
          <a:xfrm>
            <a:off x="7196136" y="5399497"/>
            <a:ext cx="308098" cy="369332"/>
          </a:xfrm>
          <a:prstGeom prst="rect">
            <a:avLst/>
          </a:prstGeom>
          <a:noFill/>
        </p:spPr>
        <p:txBody>
          <a:bodyPr wrap="none" rtlCol="0">
            <a:spAutoFit/>
          </a:bodyPr>
          <a:lstStyle/>
          <a:p>
            <a:r>
              <a:rPr lang="en-US" dirty="0"/>
              <a:t>C</a:t>
            </a:r>
          </a:p>
        </p:txBody>
      </p:sp>
      <p:cxnSp>
        <p:nvCxnSpPr>
          <p:cNvPr id="18" name="Straight Arrow Connector 17">
            <a:extLst>
              <a:ext uri="{FF2B5EF4-FFF2-40B4-BE49-F238E27FC236}">
                <a16:creationId xmlns:a16="http://schemas.microsoft.com/office/drawing/2014/main" id="{EBEFCE22-3B12-D7D9-E603-5F01943B312D}"/>
              </a:ext>
            </a:extLst>
          </p:cNvPr>
          <p:cNvCxnSpPr>
            <a:stCxn id="7" idx="4"/>
            <a:endCxn id="8" idx="0"/>
          </p:cNvCxnSpPr>
          <p:nvPr/>
        </p:nvCxnSpPr>
        <p:spPr>
          <a:xfrm>
            <a:off x="5621547" y="4519538"/>
            <a:ext cx="103517" cy="345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DF256870-9E8C-80E9-BA3D-5D86CE661296}"/>
              </a:ext>
            </a:extLst>
          </p:cNvPr>
          <p:cNvCxnSpPr>
            <a:stCxn id="7" idx="5"/>
            <a:endCxn id="12" idx="1"/>
          </p:cNvCxnSpPr>
          <p:nvPr/>
        </p:nvCxnSpPr>
        <p:spPr>
          <a:xfrm>
            <a:off x="5789291" y="4456373"/>
            <a:ext cx="1311324" cy="8975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53D4B9AC-B3FF-183C-E381-6387D26A4B38}"/>
              </a:ext>
            </a:extLst>
          </p:cNvPr>
          <p:cNvCxnSpPr>
            <a:stCxn id="8" idx="7"/>
            <a:endCxn id="10" idx="2"/>
          </p:cNvCxnSpPr>
          <p:nvPr/>
        </p:nvCxnSpPr>
        <p:spPr>
          <a:xfrm flipV="1">
            <a:off x="5966006" y="4416396"/>
            <a:ext cx="1034807" cy="5271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CAEDB5A4-052E-00DF-500E-E3B5F1A080FE}"/>
              </a:ext>
            </a:extLst>
          </p:cNvPr>
          <p:cNvCxnSpPr>
            <a:stCxn id="10" idx="1"/>
            <a:endCxn id="7" idx="6"/>
          </p:cNvCxnSpPr>
          <p:nvPr/>
        </p:nvCxnSpPr>
        <p:spPr>
          <a:xfrm flipH="1">
            <a:off x="5858773" y="4184339"/>
            <a:ext cx="1241841" cy="1195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3EE7D71D-5A6A-775B-D2F2-49A3F350A16E}"/>
              </a:ext>
            </a:extLst>
          </p:cNvPr>
          <p:cNvCxnSpPr>
            <a:endCxn id="8" idx="6"/>
          </p:cNvCxnSpPr>
          <p:nvPr/>
        </p:nvCxnSpPr>
        <p:spPr>
          <a:xfrm flipH="1">
            <a:off x="6065807" y="4664963"/>
            <a:ext cx="1013124" cy="4674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370905CD-B9CD-F431-FD87-E67B6957E5AB}"/>
              </a:ext>
            </a:extLst>
          </p:cNvPr>
          <p:cNvCxnSpPr>
            <a:stCxn id="12" idx="2"/>
            <a:endCxn id="9" idx="6"/>
          </p:cNvCxnSpPr>
          <p:nvPr/>
        </p:nvCxnSpPr>
        <p:spPr>
          <a:xfrm flipH="1">
            <a:off x="5279366" y="5585977"/>
            <a:ext cx="1721448" cy="3245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C441BCB5-6F09-240B-9CAC-931DC77033EF}"/>
              </a:ext>
            </a:extLst>
          </p:cNvPr>
          <p:cNvCxnSpPr>
            <a:cxnSpLocks/>
            <a:endCxn id="8" idx="5"/>
          </p:cNvCxnSpPr>
          <p:nvPr/>
        </p:nvCxnSpPr>
        <p:spPr>
          <a:xfrm flipH="1" flipV="1">
            <a:off x="5966006" y="5321265"/>
            <a:ext cx="1023184" cy="2516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nector: Curved 32">
            <a:extLst>
              <a:ext uri="{FF2B5EF4-FFF2-40B4-BE49-F238E27FC236}">
                <a16:creationId xmlns:a16="http://schemas.microsoft.com/office/drawing/2014/main" id="{343948E7-5AD9-75FE-6824-4B684F585FE2}"/>
              </a:ext>
            </a:extLst>
          </p:cNvPr>
          <p:cNvCxnSpPr>
            <a:stCxn id="9" idx="2"/>
            <a:endCxn id="9" idx="7"/>
          </p:cNvCxnSpPr>
          <p:nvPr/>
        </p:nvCxnSpPr>
        <p:spPr>
          <a:xfrm rot="10800000" flipH="1">
            <a:off x="4804912" y="5758010"/>
            <a:ext cx="404971" cy="152495"/>
          </a:xfrm>
          <a:prstGeom prst="curvedConnector4">
            <a:avLst>
              <a:gd name="adj1" fmla="val -56448"/>
              <a:gd name="adj2" fmla="val 291328"/>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255BC063-F725-E6F2-B54D-0B8B3B9ED0D2}"/>
              </a:ext>
            </a:extLst>
          </p:cNvPr>
          <p:cNvSpPr txBox="1"/>
          <p:nvPr/>
        </p:nvSpPr>
        <p:spPr>
          <a:xfrm>
            <a:off x="5469479" y="4507752"/>
            <a:ext cx="295274" cy="369332"/>
          </a:xfrm>
          <a:prstGeom prst="rect">
            <a:avLst/>
          </a:prstGeom>
          <a:noFill/>
        </p:spPr>
        <p:txBody>
          <a:bodyPr wrap="none" rtlCol="0">
            <a:spAutoFit/>
          </a:bodyPr>
          <a:lstStyle/>
          <a:p>
            <a:r>
              <a:rPr lang="en-US" dirty="0"/>
              <a:t>a</a:t>
            </a:r>
          </a:p>
        </p:txBody>
      </p:sp>
      <p:sp>
        <p:nvSpPr>
          <p:cNvPr id="35" name="TextBox 34">
            <a:extLst>
              <a:ext uri="{FF2B5EF4-FFF2-40B4-BE49-F238E27FC236}">
                <a16:creationId xmlns:a16="http://schemas.microsoft.com/office/drawing/2014/main" id="{DED5AA84-AC82-D020-5C1F-CE70E9E0FBCC}"/>
              </a:ext>
            </a:extLst>
          </p:cNvPr>
          <p:cNvSpPr txBox="1"/>
          <p:nvPr/>
        </p:nvSpPr>
        <p:spPr>
          <a:xfrm>
            <a:off x="6690775" y="4842890"/>
            <a:ext cx="306494" cy="369332"/>
          </a:xfrm>
          <a:prstGeom prst="rect">
            <a:avLst/>
          </a:prstGeom>
          <a:noFill/>
        </p:spPr>
        <p:txBody>
          <a:bodyPr wrap="none" rtlCol="0">
            <a:spAutoFit/>
          </a:bodyPr>
          <a:lstStyle/>
          <a:p>
            <a:r>
              <a:rPr lang="en-US" dirty="0"/>
              <a:t>b</a:t>
            </a:r>
          </a:p>
        </p:txBody>
      </p:sp>
      <p:sp>
        <p:nvSpPr>
          <p:cNvPr id="36" name="TextBox 35">
            <a:extLst>
              <a:ext uri="{FF2B5EF4-FFF2-40B4-BE49-F238E27FC236}">
                <a16:creationId xmlns:a16="http://schemas.microsoft.com/office/drawing/2014/main" id="{ADF6A3EA-A490-9CA3-82D3-8A1692DE471E}"/>
              </a:ext>
            </a:extLst>
          </p:cNvPr>
          <p:cNvSpPr txBox="1"/>
          <p:nvPr/>
        </p:nvSpPr>
        <p:spPr>
          <a:xfrm>
            <a:off x="6526360" y="4276464"/>
            <a:ext cx="306494" cy="369332"/>
          </a:xfrm>
          <a:prstGeom prst="rect">
            <a:avLst/>
          </a:prstGeom>
          <a:noFill/>
        </p:spPr>
        <p:txBody>
          <a:bodyPr wrap="none" rtlCol="0">
            <a:spAutoFit/>
          </a:bodyPr>
          <a:lstStyle/>
          <a:p>
            <a:r>
              <a:rPr lang="en-US" dirty="0"/>
              <a:t>b</a:t>
            </a:r>
          </a:p>
        </p:txBody>
      </p:sp>
      <p:sp>
        <p:nvSpPr>
          <p:cNvPr id="37" name="TextBox 36">
            <a:extLst>
              <a:ext uri="{FF2B5EF4-FFF2-40B4-BE49-F238E27FC236}">
                <a16:creationId xmlns:a16="http://schemas.microsoft.com/office/drawing/2014/main" id="{A96FA579-7C7F-1DC1-1849-72E9713DE12F}"/>
              </a:ext>
            </a:extLst>
          </p:cNvPr>
          <p:cNvSpPr txBox="1"/>
          <p:nvPr/>
        </p:nvSpPr>
        <p:spPr>
          <a:xfrm>
            <a:off x="6421243" y="4596987"/>
            <a:ext cx="306494" cy="369332"/>
          </a:xfrm>
          <a:prstGeom prst="rect">
            <a:avLst/>
          </a:prstGeom>
          <a:noFill/>
        </p:spPr>
        <p:txBody>
          <a:bodyPr wrap="none" rtlCol="0">
            <a:spAutoFit/>
          </a:bodyPr>
          <a:lstStyle/>
          <a:p>
            <a:r>
              <a:rPr lang="en-US" dirty="0"/>
              <a:t>b</a:t>
            </a:r>
          </a:p>
        </p:txBody>
      </p:sp>
      <p:sp>
        <p:nvSpPr>
          <p:cNvPr id="38" name="TextBox 37">
            <a:extLst>
              <a:ext uri="{FF2B5EF4-FFF2-40B4-BE49-F238E27FC236}">
                <a16:creationId xmlns:a16="http://schemas.microsoft.com/office/drawing/2014/main" id="{EBEEB303-C9F9-191B-14E9-610838EF6A89}"/>
              </a:ext>
            </a:extLst>
          </p:cNvPr>
          <p:cNvSpPr txBox="1"/>
          <p:nvPr/>
        </p:nvSpPr>
        <p:spPr>
          <a:xfrm>
            <a:off x="6515403" y="5222965"/>
            <a:ext cx="306494" cy="369332"/>
          </a:xfrm>
          <a:prstGeom prst="rect">
            <a:avLst/>
          </a:prstGeom>
          <a:noFill/>
        </p:spPr>
        <p:txBody>
          <a:bodyPr wrap="none" rtlCol="0">
            <a:spAutoFit/>
          </a:bodyPr>
          <a:lstStyle/>
          <a:p>
            <a:r>
              <a:rPr lang="en-US" dirty="0"/>
              <a:t>b</a:t>
            </a:r>
          </a:p>
        </p:txBody>
      </p:sp>
      <p:sp>
        <p:nvSpPr>
          <p:cNvPr id="40" name="TextBox 39">
            <a:extLst>
              <a:ext uri="{FF2B5EF4-FFF2-40B4-BE49-F238E27FC236}">
                <a16:creationId xmlns:a16="http://schemas.microsoft.com/office/drawing/2014/main" id="{CFB8D4CD-EB66-1DED-1233-1BBAC33C2C9A}"/>
              </a:ext>
            </a:extLst>
          </p:cNvPr>
          <p:cNvSpPr txBox="1"/>
          <p:nvPr/>
        </p:nvSpPr>
        <p:spPr>
          <a:xfrm>
            <a:off x="6272518" y="3972003"/>
            <a:ext cx="295274" cy="369332"/>
          </a:xfrm>
          <a:prstGeom prst="rect">
            <a:avLst/>
          </a:prstGeom>
          <a:noFill/>
        </p:spPr>
        <p:txBody>
          <a:bodyPr wrap="none" rtlCol="0">
            <a:spAutoFit/>
          </a:bodyPr>
          <a:lstStyle/>
          <a:p>
            <a:r>
              <a:rPr lang="en-US" dirty="0"/>
              <a:t>a</a:t>
            </a:r>
          </a:p>
        </p:txBody>
      </p:sp>
      <p:sp>
        <p:nvSpPr>
          <p:cNvPr id="41" name="TextBox 40">
            <a:extLst>
              <a:ext uri="{FF2B5EF4-FFF2-40B4-BE49-F238E27FC236}">
                <a16:creationId xmlns:a16="http://schemas.microsoft.com/office/drawing/2014/main" id="{01917252-152A-2E59-4A18-6631183935B9}"/>
              </a:ext>
            </a:extLst>
          </p:cNvPr>
          <p:cNvSpPr txBox="1"/>
          <p:nvPr/>
        </p:nvSpPr>
        <p:spPr>
          <a:xfrm>
            <a:off x="5986843" y="5738378"/>
            <a:ext cx="295274" cy="369332"/>
          </a:xfrm>
          <a:prstGeom prst="rect">
            <a:avLst/>
          </a:prstGeom>
          <a:noFill/>
        </p:spPr>
        <p:txBody>
          <a:bodyPr wrap="none" rtlCol="0">
            <a:spAutoFit/>
          </a:bodyPr>
          <a:lstStyle/>
          <a:p>
            <a:r>
              <a:rPr lang="en-US" dirty="0"/>
              <a:t>a</a:t>
            </a:r>
          </a:p>
        </p:txBody>
      </p:sp>
      <p:cxnSp>
        <p:nvCxnSpPr>
          <p:cNvPr id="43" name="Connector: Curved 42">
            <a:extLst>
              <a:ext uri="{FF2B5EF4-FFF2-40B4-BE49-F238E27FC236}">
                <a16:creationId xmlns:a16="http://schemas.microsoft.com/office/drawing/2014/main" id="{678CBE1D-3B07-6B34-7C32-A19D3EC0A63D}"/>
              </a:ext>
            </a:extLst>
          </p:cNvPr>
          <p:cNvCxnSpPr>
            <a:stCxn id="8" idx="4"/>
            <a:endCxn id="8" idx="1"/>
          </p:cNvCxnSpPr>
          <p:nvPr/>
        </p:nvCxnSpPr>
        <p:spPr>
          <a:xfrm rot="5400000" flipH="1">
            <a:off x="5376609" y="5051043"/>
            <a:ext cx="455967" cy="240943"/>
          </a:xfrm>
          <a:prstGeom prst="curvedConnector5">
            <a:avLst>
              <a:gd name="adj1" fmla="val -50135"/>
              <a:gd name="adj2" fmla="val 236298"/>
              <a:gd name="adj3" fmla="val 150135"/>
            </a:avLst>
          </a:prstGeom>
          <a:ln>
            <a:tailEnd type="triangle"/>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3F4825E8-69C7-19BF-F11C-B0B5848C317D}"/>
              </a:ext>
            </a:extLst>
          </p:cNvPr>
          <p:cNvSpPr txBox="1"/>
          <p:nvPr/>
        </p:nvSpPr>
        <p:spPr>
          <a:xfrm>
            <a:off x="4902435" y="4887400"/>
            <a:ext cx="295274" cy="369332"/>
          </a:xfrm>
          <a:prstGeom prst="rect">
            <a:avLst/>
          </a:prstGeom>
          <a:noFill/>
        </p:spPr>
        <p:txBody>
          <a:bodyPr wrap="none" rtlCol="0">
            <a:spAutoFit/>
          </a:bodyPr>
          <a:lstStyle/>
          <a:p>
            <a:r>
              <a:rPr lang="en-US" dirty="0"/>
              <a:t>a</a:t>
            </a:r>
          </a:p>
        </p:txBody>
      </p:sp>
      <p:sp>
        <p:nvSpPr>
          <p:cNvPr id="45" name="TextBox 44">
            <a:extLst>
              <a:ext uri="{FF2B5EF4-FFF2-40B4-BE49-F238E27FC236}">
                <a16:creationId xmlns:a16="http://schemas.microsoft.com/office/drawing/2014/main" id="{B5F8C3B7-997F-D27E-6A43-5058B1968F4D}"/>
              </a:ext>
            </a:extLst>
          </p:cNvPr>
          <p:cNvSpPr txBox="1"/>
          <p:nvPr/>
        </p:nvSpPr>
        <p:spPr>
          <a:xfrm>
            <a:off x="4298650" y="5222965"/>
            <a:ext cx="542591" cy="369332"/>
          </a:xfrm>
          <a:prstGeom prst="rect">
            <a:avLst/>
          </a:prstGeom>
          <a:noFill/>
        </p:spPr>
        <p:txBody>
          <a:bodyPr wrap="square" rtlCol="0">
            <a:spAutoFit/>
          </a:bodyPr>
          <a:lstStyle/>
          <a:p>
            <a:r>
              <a:rPr lang="en-US" dirty="0"/>
              <a:t>a, b</a:t>
            </a:r>
          </a:p>
        </p:txBody>
      </p:sp>
    </p:spTree>
    <p:extLst>
      <p:ext uri="{BB962C8B-B14F-4D97-AF65-F5344CB8AC3E}">
        <p14:creationId xmlns:p14="http://schemas.microsoft.com/office/powerpoint/2010/main" val="3949549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1A3CC-7886-4104-CAEE-EFEDAFF8B040}"/>
              </a:ext>
            </a:extLst>
          </p:cNvPr>
          <p:cNvSpPr>
            <a:spLocks noGrp="1"/>
          </p:cNvSpPr>
          <p:nvPr>
            <p:ph type="title"/>
          </p:nvPr>
        </p:nvSpPr>
        <p:spPr/>
        <p:txBody>
          <a:bodyPr/>
          <a:lstStyle/>
          <a:p>
            <a:r>
              <a:rPr lang="en-US" dirty="0"/>
              <a:t>Classwork</a:t>
            </a:r>
          </a:p>
        </p:txBody>
      </p:sp>
      <p:sp>
        <p:nvSpPr>
          <p:cNvPr id="3" name="Content Placeholder 2">
            <a:extLst>
              <a:ext uri="{FF2B5EF4-FFF2-40B4-BE49-F238E27FC236}">
                <a16:creationId xmlns:a16="http://schemas.microsoft.com/office/drawing/2014/main" id="{BC2B5453-C3A8-8566-7D28-58447509714A}"/>
              </a:ext>
            </a:extLst>
          </p:cNvPr>
          <p:cNvSpPr>
            <a:spLocks noGrp="1"/>
          </p:cNvSpPr>
          <p:nvPr>
            <p:ph idx="1"/>
          </p:nvPr>
        </p:nvSpPr>
        <p:spPr/>
        <p:txBody>
          <a:bodyPr/>
          <a:lstStyle/>
          <a:p>
            <a:r>
              <a:rPr lang="en-US" sz="2400" dirty="0"/>
              <a:t>L = {Set of all strings over (0,1) that ends with ‘01’}</a:t>
            </a:r>
          </a:p>
          <a:p>
            <a:endParaRPr lang="en-US" sz="2400" dirty="0"/>
          </a:p>
          <a:p>
            <a:endParaRPr lang="en-US" sz="2400" dirty="0"/>
          </a:p>
          <a:p>
            <a:endParaRPr lang="en-US" sz="2400" dirty="0"/>
          </a:p>
          <a:p>
            <a:endParaRPr lang="en-US" sz="2400" dirty="0"/>
          </a:p>
          <a:p>
            <a:r>
              <a:rPr lang="en-US" sz="2400" dirty="0"/>
              <a:t>L = {Set of all strings over {0,1} in which the second last symbol is ‘1’}</a:t>
            </a:r>
          </a:p>
        </p:txBody>
      </p:sp>
      <p:sp>
        <p:nvSpPr>
          <p:cNvPr id="4" name="Slide Number Placeholder 3">
            <a:extLst>
              <a:ext uri="{FF2B5EF4-FFF2-40B4-BE49-F238E27FC236}">
                <a16:creationId xmlns:a16="http://schemas.microsoft.com/office/drawing/2014/main" id="{942781D9-5205-8957-8B27-1E72BF97FA7F}"/>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16</a:t>
            </a:fld>
            <a:endParaRPr lang="en-US">
              <a:solidFill>
                <a:prstClr val="black">
                  <a:tint val="75000"/>
                </a:prstClr>
              </a:solidFill>
            </a:endParaRPr>
          </a:p>
        </p:txBody>
      </p:sp>
      <p:graphicFrame>
        <p:nvGraphicFramePr>
          <p:cNvPr id="5" name="Table 4">
            <a:extLst>
              <a:ext uri="{FF2B5EF4-FFF2-40B4-BE49-F238E27FC236}">
                <a16:creationId xmlns:a16="http://schemas.microsoft.com/office/drawing/2014/main" id="{B6C4E593-7A7D-BFC9-7064-5DEE2481D08C}"/>
              </a:ext>
            </a:extLst>
          </p:cNvPr>
          <p:cNvGraphicFramePr>
            <a:graphicFrameLocks noGrp="1"/>
          </p:cNvGraphicFramePr>
          <p:nvPr>
            <p:extLst>
              <p:ext uri="{D42A27DB-BD31-4B8C-83A1-F6EECF244321}">
                <p14:modId xmlns:p14="http://schemas.microsoft.com/office/powerpoint/2010/main" val="3911137096"/>
              </p:ext>
            </p:extLst>
          </p:nvPr>
        </p:nvGraphicFramePr>
        <p:xfrm>
          <a:off x="4742611" y="2181074"/>
          <a:ext cx="1822092" cy="1463040"/>
        </p:xfrm>
        <a:graphic>
          <a:graphicData uri="http://schemas.openxmlformats.org/drawingml/2006/table">
            <a:tbl>
              <a:tblPr firstRow="1" bandRow="1">
                <a:tableStyleId>{5C22544A-7EE6-4342-B048-85BDC9FD1C3A}</a:tableStyleId>
              </a:tblPr>
              <a:tblGrid>
                <a:gridCol w="607364">
                  <a:extLst>
                    <a:ext uri="{9D8B030D-6E8A-4147-A177-3AD203B41FA5}">
                      <a16:colId xmlns:a16="http://schemas.microsoft.com/office/drawing/2014/main" val="1265894031"/>
                    </a:ext>
                  </a:extLst>
                </a:gridCol>
                <a:gridCol w="607364">
                  <a:extLst>
                    <a:ext uri="{9D8B030D-6E8A-4147-A177-3AD203B41FA5}">
                      <a16:colId xmlns:a16="http://schemas.microsoft.com/office/drawing/2014/main" val="2132231643"/>
                    </a:ext>
                  </a:extLst>
                </a:gridCol>
                <a:gridCol w="607364">
                  <a:extLst>
                    <a:ext uri="{9D8B030D-6E8A-4147-A177-3AD203B41FA5}">
                      <a16:colId xmlns:a16="http://schemas.microsoft.com/office/drawing/2014/main" val="3297406047"/>
                    </a:ext>
                  </a:extLst>
                </a:gridCol>
              </a:tblGrid>
              <a:tr h="269928">
                <a:tc>
                  <a:txBody>
                    <a:bodyPr/>
                    <a:lstStyle/>
                    <a:p>
                      <a:endParaRPr lang="en-US" dirty="0"/>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973719285"/>
                  </a:ext>
                </a:extLst>
              </a:tr>
              <a:tr h="269928">
                <a:tc>
                  <a:txBody>
                    <a:bodyPr/>
                    <a:lstStyle/>
                    <a:p>
                      <a:r>
                        <a:rPr lang="en-US" dirty="0"/>
                        <a:t>A</a:t>
                      </a:r>
                    </a:p>
                  </a:txBody>
                  <a:tcPr/>
                </a:tc>
                <a:tc>
                  <a:txBody>
                    <a:bodyPr/>
                    <a:lstStyle/>
                    <a:p>
                      <a:r>
                        <a:rPr lang="en-US" dirty="0"/>
                        <a:t>A, B</a:t>
                      </a:r>
                    </a:p>
                  </a:txBody>
                  <a:tcPr/>
                </a:tc>
                <a:tc>
                  <a:txBody>
                    <a:bodyPr/>
                    <a:lstStyle/>
                    <a:p>
                      <a:r>
                        <a:rPr lang="en-US" dirty="0"/>
                        <a:t>A</a:t>
                      </a:r>
                    </a:p>
                  </a:txBody>
                  <a:tcPr/>
                </a:tc>
                <a:extLst>
                  <a:ext uri="{0D108BD9-81ED-4DB2-BD59-A6C34878D82A}">
                    <a16:rowId xmlns:a16="http://schemas.microsoft.com/office/drawing/2014/main" val="3165874509"/>
                  </a:ext>
                </a:extLst>
              </a:tr>
              <a:tr h="269928">
                <a:tc>
                  <a:txBody>
                    <a:bodyPr/>
                    <a:lstStyle/>
                    <a:p>
                      <a:r>
                        <a:rPr lang="en-US" dirty="0"/>
                        <a:t>B</a:t>
                      </a:r>
                    </a:p>
                  </a:txBody>
                  <a:tcPr/>
                </a:tc>
                <a:tc>
                  <a:txBody>
                    <a:bodyPr/>
                    <a:lstStyle/>
                    <a:p>
                      <a:r>
                        <a:rPr lang="en-US" dirty="0"/>
                        <a:t>-</a:t>
                      </a:r>
                    </a:p>
                  </a:txBody>
                  <a:tcPr/>
                </a:tc>
                <a:tc>
                  <a:txBody>
                    <a:bodyPr/>
                    <a:lstStyle/>
                    <a:p>
                      <a:r>
                        <a:rPr lang="en-US" dirty="0"/>
                        <a:t>C</a:t>
                      </a:r>
                    </a:p>
                  </a:txBody>
                  <a:tcPr/>
                </a:tc>
                <a:extLst>
                  <a:ext uri="{0D108BD9-81ED-4DB2-BD59-A6C34878D82A}">
                    <a16:rowId xmlns:a16="http://schemas.microsoft.com/office/drawing/2014/main" val="3587564822"/>
                  </a:ext>
                </a:extLst>
              </a:tr>
              <a:tr h="269928">
                <a:tc>
                  <a:txBody>
                    <a:bodyPr/>
                    <a:lstStyle/>
                    <a:p>
                      <a:endParaRPr lang="en-US" b="0" u="none" dirty="0"/>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75711598"/>
                  </a:ext>
                </a:extLst>
              </a:tr>
            </a:tbl>
          </a:graphicData>
        </a:graphic>
      </p:graphicFrame>
      <p:sp>
        <p:nvSpPr>
          <p:cNvPr id="6" name="Oval 5">
            <a:extLst>
              <a:ext uri="{FF2B5EF4-FFF2-40B4-BE49-F238E27FC236}">
                <a16:creationId xmlns:a16="http://schemas.microsoft.com/office/drawing/2014/main" id="{2C9284B6-36D8-C827-9BC9-EB9EF2187E3C}"/>
              </a:ext>
            </a:extLst>
          </p:cNvPr>
          <p:cNvSpPr/>
          <p:nvPr/>
        </p:nvSpPr>
        <p:spPr>
          <a:xfrm>
            <a:off x="4810664" y="3303917"/>
            <a:ext cx="261668" cy="2501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Tree>
    <p:extLst>
      <p:ext uri="{BB962C8B-B14F-4D97-AF65-F5344CB8AC3E}">
        <p14:creationId xmlns:p14="http://schemas.microsoft.com/office/powerpoint/2010/main" val="1128243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12AFC-4F3C-5BB8-95EB-1E53E06A6762}"/>
              </a:ext>
            </a:extLst>
          </p:cNvPr>
          <p:cNvSpPr>
            <a:spLocks noGrp="1"/>
          </p:cNvSpPr>
          <p:nvPr>
            <p:ph type="title"/>
          </p:nvPr>
        </p:nvSpPr>
        <p:spPr/>
        <p:txBody>
          <a:bodyPr/>
          <a:lstStyle/>
          <a:p>
            <a:r>
              <a:rPr lang="en-US" dirty="0"/>
              <a:t>Finite Automata</a:t>
            </a:r>
          </a:p>
        </p:txBody>
      </p:sp>
      <p:sp>
        <p:nvSpPr>
          <p:cNvPr id="4" name="Slide Number Placeholder 3">
            <a:extLst>
              <a:ext uri="{FF2B5EF4-FFF2-40B4-BE49-F238E27FC236}">
                <a16:creationId xmlns:a16="http://schemas.microsoft.com/office/drawing/2014/main" id="{19DD999C-5035-5CBB-32AE-8BA46BA05F8C}"/>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2</a:t>
            </a:fld>
            <a:endParaRPr lang="en-US">
              <a:solidFill>
                <a:prstClr val="black">
                  <a:tint val="75000"/>
                </a:prstClr>
              </a:solidFill>
            </a:endParaRPr>
          </a:p>
        </p:txBody>
      </p:sp>
      <p:sp>
        <p:nvSpPr>
          <p:cNvPr id="5" name="Content Placeholder 4">
            <a:extLst>
              <a:ext uri="{FF2B5EF4-FFF2-40B4-BE49-F238E27FC236}">
                <a16:creationId xmlns:a16="http://schemas.microsoft.com/office/drawing/2014/main" id="{6399DEC7-6902-8ED0-97E5-63F84AD17BCF}"/>
              </a:ext>
            </a:extLst>
          </p:cNvPr>
          <p:cNvSpPr>
            <a:spLocks noGrp="1"/>
          </p:cNvSpPr>
          <p:nvPr>
            <p:ph idx="1"/>
          </p:nvPr>
        </p:nvSpPr>
        <p:spPr/>
        <p:txBody>
          <a:bodyPr>
            <a:normAutofit fontScale="77500" lnSpcReduction="20000"/>
          </a:bodyPr>
          <a:lstStyle/>
          <a:p>
            <a:pPr>
              <a:buFont typeface="Arial" panose="020B0604020202020204" pitchFamily="34" charset="0"/>
              <a:buChar char="•"/>
            </a:pPr>
            <a:r>
              <a:rPr lang="en-US" sz="2400" b="0" i="0" dirty="0">
                <a:effectLst/>
                <a:latin typeface="Söhne"/>
              </a:rPr>
              <a:t>Finite Automata, or Finite State Machines (FSMs), are theoretical models of computation used to recognize patterns in strings.</a:t>
            </a:r>
          </a:p>
          <a:p>
            <a:pPr>
              <a:buFont typeface="Arial" panose="020B0604020202020204" pitchFamily="34" charset="0"/>
              <a:buChar char="•"/>
            </a:pPr>
            <a:r>
              <a:rPr lang="en-US" sz="2400" dirty="0">
                <a:latin typeface="Söhne"/>
              </a:rPr>
              <a:t> </a:t>
            </a:r>
            <a:r>
              <a:rPr lang="en-US" sz="2600" dirty="0"/>
              <a:t>A finite automaton has five elements or tuples:</a:t>
            </a:r>
          </a:p>
          <a:p>
            <a:pPr lvl="1">
              <a:buFont typeface="Arial" panose="020B0604020202020204" pitchFamily="34" charset="0"/>
              <a:buChar char="•"/>
            </a:pPr>
            <a:r>
              <a:rPr lang="en-US" sz="2600" dirty="0"/>
              <a:t>States (Q):</a:t>
            </a:r>
          </a:p>
          <a:p>
            <a:pPr marL="457200" lvl="1" indent="0">
              <a:buNone/>
            </a:pPr>
            <a:r>
              <a:rPr lang="en-US" sz="2600" dirty="0"/>
              <a:t>	Finite set of states representing the different situations the automaton can be in.</a:t>
            </a:r>
          </a:p>
          <a:p>
            <a:pPr lvl="1">
              <a:buFont typeface="Arial" panose="020B0604020202020204" pitchFamily="34" charset="0"/>
              <a:buChar char="•"/>
            </a:pPr>
            <a:r>
              <a:rPr lang="en-US" sz="2600" dirty="0"/>
              <a:t>Alphabet (Σ):</a:t>
            </a:r>
          </a:p>
          <a:p>
            <a:pPr marL="457200" lvl="1" indent="0">
              <a:buNone/>
            </a:pPr>
            <a:r>
              <a:rPr lang="en-US" sz="2600" dirty="0"/>
              <a:t>	A finite set of input symbols.</a:t>
            </a:r>
          </a:p>
          <a:p>
            <a:pPr lvl="1">
              <a:buFont typeface="Arial" panose="020B0604020202020204" pitchFamily="34" charset="0"/>
              <a:buChar char="•"/>
            </a:pPr>
            <a:r>
              <a:rPr lang="en-US" sz="2600" dirty="0"/>
              <a:t>Transition Function (δ):</a:t>
            </a:r>
          </a:p>
          <a:p>
            <a:pPr marL="457200" lvl="1" indent="0">
              <a:buNone/>
            </a:pPr>
            <a:r>
              <a:rPr lang="en-US" sz="2600" dirty="0"/>
              <a:t>	Defines how the automaton transitions from one state to another based on the current state and input symbol. Q x Σ -&gt; Q</a:t>
            </a:r>
          </a:p>
          <a:p>
            <a:pPr lvl="1">
              <a:buFont typeface="Arial" panose="020B0604020202020204" pitchFamily="34" charset="0"/>
              <a:buChar char="•"/>
            </a:pPr>
            <a:r>
              <a:rPr lang="en-US" sz="2600" dirty="0"/>
              <a:t>Start State (q₀):</a:t>
            </a:r>
          </a:p>
          <a:p>
            <a:pPr marL="457200" lvl="1" indent="0">
              <a:buNone/>
            </a:pPr>
            <a:r>
              <a:rPr lang="en-US" sz="2600" dirty="0"/>
              <a:t>	The initial state where the automaton begins processing.</a:t>
            </a:r>
          </a:p>
          <a:p>
            <a:pPr lvl="1">
              <a:buFont typeface="Arial" panose="020B0604020202020204" pitchFamily="34" charset="0"/>
              <a:buChar char="•"/>
            </a:pPr>
            <a:r>
              <a:rPr lang="en-US" sz="2600" dirty="0"/>
              <a:t>Accepting States (F):</a:t>
            </a:r>
          </a:p>
          <a:p>
            <a:pPr marL="457200" lvl="1" indent="0">
              <a:buNone/>
            </a:pPr>
            <a:r>
              <a:rPr lang="en-US" sz="2600" dirty="0"/>
              <a:t>	Set of states that, if reached, signify the input is accepted.</a:t>
            </a:r>
          </a:p>
          <a:p>
            <a:pPr>
              <a:buFont typeface="Arial" panose="020B0604020202020204" pitchFamily="34" charset="0"/>
              <a:buChar char="•"/>
            </a:pPr>
            <a:endParaRPr lang="en-US" sz="2400" b="0" i="0" dirty="0">
              <a:effectLst/>
              <a:latin typeface="Söhne"/>
            </a:endParaRPr>
          </a:p>
          <a:p>
            <a:pPr>
              <a:buFont typeface="Arial" panose="020B0604020202020204" pitchFamily="34" charset="0"/>
              <a:buChar char="•"/>
            </a:pPr>
            <a:endParaRPr lang="en-US" sz="2400" b="0" i="0" dirty="0">
              <a:effectLst/>
              <a:latin typeface="Söhne"/>
            </a:endParaRPr>
          </a:p>
          <a:p>
            <a:pPr>
              <a:buFont typeface="Arial" panose="020B0604020202020204" pitchFamily="34" charset="0"/>
              <a:buChar char="•"/>
            </a:pPr>
            <a:endParaRPr lang="en-US" sz="2400" b="0" i="0" dirty="0">
              <a:effectLst/>
              <a:latin typeface="Söhne"/>
            </a:endParaRPr>
          </a:p>
          <a:p>
            <a:endParaRPr lang="en-US" dirty="0"/>
          </a:p>
        </p:txBody>
      </p:sp>
    </p:spTree>
    <p:extLst>
      <p:ext uri="{BB962C8B-B14F-4D97-AF65-F5344CB8AC3E}">
        <p14:creationId xmlns:p14="http://schemas.microsoft.com/office/powerpoint/2010/main" val="1689524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8A3D-0793-4D78-46D0-4752855CBF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2AC1CC-00D9-48F4-5427-A245C84BADC6}"/>
              </a:ext>
            </a:extLst>
          </p:cNvPr>
          <p:cNvSpPr>
            <a:spLocks noGrp="1"/>
          </p:cNvSpPr>
          <p:nvPr>
            <p:ph idx="1"/>
          </p:nvPr>
        </p:nvSpPr>
        <p:spPr/>
        <p:txBody>
          <a:bodyPr/>
          <a:lstStyle/>
          <a:p>
            <a:r>
              <a:rPr lang="en-US" dirty="0"/>
              <a:t> </a:t>
            </a:r>
            <a:r>
              <a:rPr lang="en-US" sz="2400" dirty="0"/>
              <a:t>Basically, it is an abstract model of a digital computer which reads an input string and changes its internal state depending on the current input symbol.</a:t>
            </a:r>
          </a:p>
        </p:txBody>
      </p:sp>
      <p:sp>
        <p:nvSpPr>
          <p:cNvPr id="4" name="Slide Number Placeholder 3">
            <a:extLst>
              <a:ext uri="{FF2B5EF4-FFF2-40B4-BE49-F238E27FC236}">
                <a16:creationId xmlns:a16="http://schemas.microsoft.com/office/drawing/2014/main" id="{19B5204E-FA41-BBEF-E19E-1DF57BA742D3}"/>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3</a:t>
            </a:fld>
            <a:endParaRPr lang="en-US">
              <a:solidFill>
                <a:prstClr val="black">
                  <a:tint val="75000"/>
                </a:prstClr>
              </a:solidFill>
            </a:endParaRPr>
          </a:p>
        </p:txBody>
      </p:sp>
      <p:pic>
        <p:nvPicPr>
          <p:cNvPr id="5" name="Picture 4">
            <a:extLst>
              <a:ext uri="{FF2B5EF4-FFF2-40B4-BE49-F238E27FC236}">
                <a16:creationId xmlns:a16="http://schemas.microsoft.com/office/drawing/2014/main" id="{E5654D14-648E-5E7E-21AB-E832A2FD381A}"/>
              </a:ext>
            </a:extLst>
          </p:cNvPr>
          <p:cNvPicPr>
            <a:picLocks noChangeAspect="1"/>
          </p:cNvPicPr>
          <p:nvPr/>
        </p:nvPicPr>
        <p:blipFill>
          <a:blip r:embed="rId2"/>
          <a:stretch>
            <a:fillRect/>
          </a:stretch>
        </p:blipFill>
        <p:spPr>
          <a:xfrm>
            <a:off x="4667250" y="3036498"/>
            <a:ext cx="2857500" cy="2286000"/>
          </a:xfrm>
          <a:prstGeom prst="rect">
            <a:avLst/>
          </a:prstGeom>
        </p:spPr>
      </p:pic>
      <p:sp>
        <p:nvSpPr>
          <p:cNvPr id="6" name="TextBox 5">
            <a:extLst>
              <a:ext uri="{FF2B5EF4-FFF2-40B4-BE49-F238E27FC236}">
                <a16:creationId xmlns:a16="http://schemas.microsoft.com/office/drawing/2014/main" id="{0F575C64-A475-68B8-4C03-FA71AFA2B430}"/>
              </a:ext>
            </a:extLst>
          </p:cNvPr>
          <p:cNvSpPr txBox="1"/>
          <p:nvPr/>
        </p:nvSpPr>
        <p:spPr>
          <a:xfrm>
            <a:off x="9347200" y="6054488"/>
            <a:ext cx="2844800" cy="369332"/>
          </a:xfrm>
          <a:prstGeom prst="rect">
            <a:avLst/>
          </a:prstGeom>
          <a:noFill/>
        </p:spPr>
        <p:txBody>
          <a:bodyPr wrap="square" rtlCol="0">
            <a:spAutoFit/>
          </a:bodyPr>
          <a:lstStyle/>
          <a:p>
            <a:r>
              <a:rPr lang="en-US" dirty="0"/>
              <a:t>Reference: GeeksForGeeks</a:t>
            </a:r>
          </a:p>
        </p:txBody>
      </p:sp>
    </p:spTree>
    <p:extLst>
      <p:ext uri="{BB962C8B-B14F-4D97-AF65-F5344CB8AC3E}">
        <p14:creationId xmlns:p14="http://schemas.microsoft.com/office/powerpoint/2010/main" val="959817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5E961-3AA4-1D70-493E-38929E168052}"/>
              </a:ext>
            </a:extLst>
          </p:cNvPr>
          <p:cNvSpPr>
            <a:spLocks noGrp="1"/>
          </p:cNvSpPr>
          <p:nvPr>
            <p:ph type="title"/>
          </p:nvPr>
        </p:nvSpPr>
        <p:spPr/>
        <p:txBody>
          <a:bodyPr/>
          <a:lstStyle/>
          <a:p>
            <a:r>
              <a:rPr lang="en-US" dirty="0"/>
              <a:t>Deterministic Finite Automaton (DFA)</a:t>
            </a:r>
          </a:p>
        </p:txBody>
      </p:sp>
      <p:sp>
        <p:nvSpPr>
          <p:cNvPr id="3" name="Content Placeholder 2">
            <a:extLst>
              <a:ext uri="{FF2B5EF4-FFF2-40B4-BE49-F238E27FC236}">
                <a16:creationId xmlns:a16="http://schemas.microsoft.com/office/drawing/2014/main" id="{2E00C543-A51E-1323-BECC-DF34713D078A}"/>
              </a:ext>
            </a:extLst>
          </p:cNvPr>
          <p:cNvSpPr>
            <a:spLocks noGrp="1"/>
          </p:cNvSpPr>
          <p:nvPr>
            <p:ph idx="1"/>
          </p:nvPr>
        </p:nvSpPr>
        <p:spPr/>
        <p:txBody>
          <a:bodyPr>
            <a:normAutofit/>
          </a:bodyPr>
          <a:lstStyle/>
          <a:p>
            <a:r>
              <a:rPr lang="en-US" sz="2400" dirty="0"/>
              <a:t>A DFA is a type of finite automaton where, for each state and input symbol, there is exactly one next state. It's deterministic because there is no ambiguity in the transition from one state to another.</a:t>
            </a:r>
          </a:p>
          <a:p>
            <a:r>
              <a:rPr lang="en-US" sz="2400" dirty="0"/>
              <a:t> Null (or epsilon(</a:t>
            </a:r>
            <a:r>
              <a:rPr lang="el-GR" sz="2400" dirty="0"/>
              <a:t>ε</a:t>
            </a:r>
            <a:r>
              <a:rPr lang="en-US" sz="2400" dirty="0"/>
              <a:t>)) move is not allowed, i.e., DFA cannot change state without any input character. </a:t>
            </a:r>
          </a:p>
          <a:p>
            <a:endParaRPr lang="en-US" sz="2400" dirty="0"/>
          </a:p>
          <a:p>
            <a:endParaRPr lang="en-US" sz="2400" dirty="0"/>
          </a:p>
        </p:txBody>
      </p:sp>
      <p:sp>
        <p:nvSpPr>
          <p:cNvPr id="4" name="Slide Number Placeholder 3">
            <a:extLst>
              <a:ext uri="{FF2B5EF4-FFF2-40B4-BE49-F238E27FC236}">
                <a16:creationId xmlns:a16="http://schemas.microsoft.com/office/drawing/2014/main" id="{11DF8157-3A47-4DE1-713A-CAE1657E8F1F}"/>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4</a:t>
            </a:fld>
            <a:endParaRPr lang="en-US">
              <a:solidFill>
                <a:prstClr val="black">
                  <a:tint val="75000"/>
                </a:prstClr>
              </a:solidFill>
            </a:endParaRPr>
          </a:p>
        </p:txBody>
      </p:sp>
    </p:spTree>
    <p:extLst>
      <p:ext uri="{BB962C8B-B14F-4D97-AF65-F5344CB8AC3E}">
        <p14:creationId xmlns:p14="http://schemas.microsoft.com/office/powerpoint/2010/main" val="2500473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775C-FE59-47BA-E832-373BF3D5462F}"/>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id="{EE060E57-3C1F-A871-CEDC-B0AD20606B16}"/>
              </a:ext>
            </a:extLst>
          </p:cNvPr>
          <p:cNvSpPr>
            <a:spLocks noGrp="1"/>
          </p:cNvSpPr>
          <p:nvPr>
            <p:ph idx="1"/>
          </p:nvPr>
        </p:nvSpPr>
        <p:spPr/>
        <p:txBody>
          <a:bodyPr/>
          <a:lstStyle/>
          <a:p>
            <a:r>
              <a:rPr lang="en-US" sz="2400" dirty="0"/>
              <a:t>For example, construct a DFA which accept a language of all strings ending with ‘a’.</a:t>
            </a:r>
          </a:p>
          <a:p>
            <a:r>
              <a:rPr lang="en-US" sz="2400" dirty="0"/>
              <a:t>Given:  </a:t>
            </a:r>
            <a:r>
              <a:rPr lang="el-GR" sz="2400" dirty="0"/>
              <a:t>Σ</a:t>
            </a:r>
            <a:r>
              <a:rPr lang="en-US" sz="2400" dirty="0"/>
              <a:t> = {</a:t>
            </a:r>
            <a:r>
              <a:rPr lang="en-US" sz="2400" dirty="0" err="1"/>
              <a:t>a,b</a:t>
            </a:r>
            <a:r>
              <a:rPr lang="en-US" sz="2400" dirty="0"/>
              <a:t>}, q = {q0}, F={q1}, Q = {q0, q1}</a:t>
            </a:r>
            <a:br>
              <a:rPr lang="en-US" sz="2400" dirty="0"/>
            </a:br>
            <a:r>
              <a:rPr lang="en-US" sz="2400" dirty="0"/>
              <a:t>List of acceptable strings</a:t>
            </a:r>
          </a:p>
          <a:p>
            <a:pPr marL="457200" lvl="1" indent="0">
              <a:buNone/>
            </a:pPr>
            <a:r>
              <a:rPr lang="en-US" sz="2400" dirty="0"/>
              <a:t>L = {a, aa, </a:t>
            </a:r>
            <a:r>
              <a:rPr lang="en-US" sz="2400" dirty="0" err="1"/>
              <a:t>aaa</a:t>
            </a:r>
            <a:r>
              <a:rPr lang="en-US" sz="2400" dirty="0"/>
              <a:t>, </a:t>
            </a:r>
            <a:r>
              <a:rPr lang="en-US" sz="2400" dirty="0" err="1"/>
              <a:t>aaaa</a:t>
            </a:r>
            <a:r>
              <a:rPr lang="en-US" sz="2400" dirty="0"/>
              <a:t>, </a:t>
            </a:r>
            <a:r>
              <a:rPr lang="en-US" sz="2400" dirty="0" err="1"/>
              <a:t>aaaaa</a:t>
            </a:r>
            <a:r>
              <a:rPr lang="en-US" sz="2400" dirty="0"/>
              <a:t>, </a:t>
            </a:r>
            <a:r>
              <a:rPr lang="en-US" sz="2400" dirty="0" err="1"/>
              <a:t>ba</a:t>
            </a:r>
            <a:r>
              <a:rPr lang="en-US" sz="2400" dirty="0"/>
              <a:t>, </a:t>
            </a:r>
            <a:r>
              <a:rPr lang="en-US" sz="2400" dirty="0" err="1"/>
              <a:t>bba</a:t>
            </a:r>
            <a:r>
              <a:rPr lang="en-US" sz="2400" dirty="0"/>
              <a:t>, </a:t>
            </a:r>
            <a:r>
              <a:rPr lang="en-US" sz="2400" dirty="0" err="1"/>
              <a:t>bbbaa</a:t>
            </a:r>
            <a:r>
              <a:rPr lang="en-US" sz="2400" dirty="0"/>
              <a:t>, aba, abba, </a:t>
            </a:r>
            <a:r>
              <a:rPr lang="en-US" sz="2400" dirty="0" err="1"/>
              <a:t>aaba</a:t>
            </a:r>
            <a:r>
              <a:rPr lang="en-US" sz="2400" dirty="0"/>
              <a:t>, </a:t>
            </a:r>
            <a:r>
              <a:rPr lang="en-US" sz="2400" dirty="0" err="1"/>
              <a:t>abaa</a:t>
            </a:r>
            <a:r>
              <a:rPr lang="en-US" sz="2400" dirty="0"/>
              <a:t>}</a:t>
            </a:r>
          </a:p>
          <a:p>
            <a:pPr marL="457200" lvl="1" indent="0">
              <a:buNone/>
            </a:pPr>
            <a:r>
              <a:rPr lang="en-US" sz="2400" dirty="0"/>
              <a:t>Strings not accepted are,</a:t>
            </a:r>
          </a:p>
          <a:p>
            <a:pPr marL="457200" lvl="1" indent="0">
              <a:buNone/>
            </a:pPr>
            <a:r>
              <a:rPr lang="en-US" sz="2400" dirty="0"/>
              <a:t>ab, bb, </a:t>
            </a:r>
            <a:r>
              <a:rPr lang="en-US" sz="2400" dirty="0" err="1"/>
              <a:t>aab</a:t>
            </a:r>
            <a:r>
              <a:rPr lang="en-US" sz="2400" dirty="0"/>
              <a:t>, </a:t>
            </a:r>
            <a:r>
              <a:rPr lang="en-US" sz="2400" dirty="0" err="1"/>
              <a:t>abbb</a:t>
            </a:r>
            <a:r>
              <a:rPr lang="en-US" sz="2400" dirty="0"/>
              <a:t>, etc.</a:t>
            </a:r>
          </a:p>
        </p:txBody>
      </p:sp>
      <p:sp>
        <p:nvSpPr>
          <p:cNvPr id="4" name="Slide Number Placeholder 3">
            <a:extLst>
              <a:ext uri="{FF2B5EF4-FFF2-40B4-BE49-F238E27FC236}">
                <a16:creationId xmlns:a16="http://schemas.microsoft.com/office/drawing/2014/main" id="{9CA894FE-6719-CBBA-8AE1-3CAC54577DBD}"/>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5</a:t>
            </a:fld>
            <a:endParaRPr lang="en-US">
              <a:solidFill>
                <a:prstClr val="black">
                  <a:tint val="75000"/>
                </a:prstClr>
              </a:solidFill>
            </a:endParaRPr>
          </a:p>
        </p:txBody>
      </p:sp>
      <p:graphicFrame>
        <p:nvGraphicFramePr>
          <p:cNvPr id="5" name="Table 4">
            <a:extLst>
              <a:ext uri="{FF2B5EF4-FFF2-40B4-BE49-F238E27FC236}">
                <a16:creationId xmlns:a16="http://schemas.microsoft.com/office/drawing/2014/main" id="{F4C28C1F-F52A-E193-982E-B3241714B4E9}"/>
              </a:ext>
            </a:extLst>
          </p:cNvPr>
          <p:cNvGraphicFramePr>
            <a:graphicFrameLocks noGrp="1"/>
          </p:cNvGraphicFramePr>
          <p:nvPr>
            <p:extLst>
              <p:ext uri="{D42A27DB-BD31-4B8C-83A1-F6EECF244321}">
                <p14:modId xmlns:p14="http://schemas.microsoft.com/office/powerpoint/2010/main" val="3623679210"/>
              </p:ext>
            </p:extLst>
          </p:nvPr>
        </p:nvGraphicFramePr>
        <p:xfrm>
          <a:off x="4037163" y="4463530"/>
          <a:ext cx="3856008" cy="1318260"/>
        </p:xfrm>
        <a:graphic>
          <a:graphicData uri="http://schemas.openxmlformats.org/drawingml/2006/table">
            <a:tbl>
              <a:tblPr firstRow="1" bandRow="1">
                <a:tableStyleId>{5C22544A-7EE6-4342-B048-85BDC9FD1C3A}</a:tableStyleId>
              </a:tblPr>
              <a:tblGrid>
                <a:gridCol w="1285336">
                  <a:extLst>
                    <a:ext uri="{9D8B030D-6E8A-4147-A177-3AD203B41FA5}">
                      <a16:colId xmlns:a16="http://schemas.microsoft.com/office/drawing/2014/main" val="2314969001"/>
                    </a:ext>
                  </a:extLst>
                </a:gridCol>
                <a:gridCol w="1285336">
                  <a:extLst>
                    <a:ext uri="{9D8B030D-6E8A-4147-A177-3AD203B41FA5}">
                      <a16:colId xmlns:a16="http://schemas.microsoft.com/office/drawing/2014/main" val="279419409"/>
                    </a:ext>
                  </a:extLst>
                </a:gridCol>
                <a:gridCol w="1285336">
                  <a:extLst>
                    <a:ext uri="{9D8B030D-6E8A-4147-A177-3AD203B41FA5}">
                      <a16:colId xmlns:a16="http://schemas.microsoft.com/office/drawing/2014/main" val="1914540760"/>
                    </a:ext>
                  </a:extLst>
                </a:gridCol>
              </a:tblGrid>
              <a:tr h="370840">
                <a:tc>
                  <a:txBody>
                    <a:bodyPr/>
                    <a:lstStyle/>
                    <a:p>
                      <a:pPr algn="ctr" fontAlgn="base"/>
                      <a:r>
                        <a:rPr lang="en-US" sz="1400" b="1" baseline="-25000" dirty="0">
                          <a:effectLst/>
                        </a:rPr>
                        <a:t>State</a:t>
                      </a:r>
                      <a:r>
                        <a:rPr lang="en-US" sz="1400" b="1" dirty="0">
                          <a:effectLst/>
                        </a:rPr>
                        <a:t>\</a:t>
                      </a:r>
                      <a:r>
                        <a:rPr lang="en-US" sz="1400" b="1" baseline="30000" dirty="0">
                          <a:effectLst/>
                        </a:rPr>
                        <a:t>Symbol?</a:t>
                      </a:r>
                      <a:endParaRPr lang="en-US" sz="1400" b="1" dirty="0">
                        <a:effectLst/>
                      </a:endParaRPr>
                    </a:p>
                  </a:txBody>
                  <a:tcPr marL="38100" marR="38100" marT="95250" marB="95250" anchor="ctr"/>
                </a:tc>
                <a:tc>
                  <a:txBody>
                    <a:bodyPr/>
                    <a:lstStyle/>
                    <a:p>
                      <a:pPr algn="ctr" fontAlgn="base"/>
                      <a:r>
                        <a:rPr lang="en-US" sz="1400" b="1">
                          <a:effectLst/>
                        </a:rPr>
                        <a:t>a</a:t>
                      </a:r>
                    </a:p>
                  </a:txBody>
                  <a:tcPr marL="95250" marR="95250" marT="95250" marB="95250" anchor="ctr"/>
                </a:tc>
                <a:tc>
                  <a:txBody>
                    <a:bodyPr/>
                    <a:lstStyle/>
                    <a:p>
                      <a:pPr algn="ctr" fontAlgn="base"/>
                      <a:r>
                        <a:rPr lang="en-US" sz="1400" b="1">
                          <a:effectLst/>
                        </a:rPr>
                        <a:t>b</a:t>
                      </a:r>
                    </a:p>
                  </a:txBody>
                  <a:tcPr marL="95250" marR="95250" marT="95250" marB="95250" anchor="ctr"/>
                </a:tc>
                <a:extLst>
                  <a:ext uri="{0D108BD9-81ED-4DB2-BD59-A6C34878D82A}">
                    <a16:rowId xmlns:a16="http://schemas.microsoft.com/office/drawing/2014/main" val="2737664314"/>
                  </a:ext>
                </a:extLst>
              </a:tr>
              <a:tr h="370840">
                <a:tc>
                  <a:txBody>
                    <a:bodyPr/>
                    <a:lstStyle/>
                    <a:p>
                      <a:pPr algn="ctr" fontAlgn="base"/>
                      <a:r>
                        <a:rPr lang="en-US" b="1">
                          <a:effectLst/>
                        </a:rPr>
                        <a:t>q</a:t>
                      </a:r>
                      <a:r>
                        <a:rPr lang="en-US" b="1" baseline="-25000">
                          <a:effectLst/>
                        </a:rPr>
                        <a:t>0</a:t>
                      </a:r>
                      <a:endParaRPr lang="en-US" b="1">
                        <a:effectLst/>
                      </a:endParaRPr>
                    </a:p>
                  </a:txBody>
                  <a:tcPr marL="38100" marR="38100" marT="18450" marB="18450" anchor="ctr"/>
                </a:tc>
                <a:tc>
                  <a:txBody>
                    <a:bodyPr/>
                    <a:lstStyle/>
                    <a:p>
                      <a:pPr algn="ctr" fontAlgn="ctr"/>
                      <a:r>
                        <a:rPr lang="en-US" sz="1250" b="0">
                          <a:effectLst/>
                        </a:rPr>
                        <a:t>q</a:t>
                      </a:r>
                      <a:r>
                        <a:rPr lang="en-US" sz="1250" b="0" baseline="-25000">
                          <a:effectLst/>
                        </a:rPr>
                        <a:t>1</a:t>
                      </a:r>
                      <a:endParaRPr lang="en-US" sz="1250" b="0">
                        <a:effectLst/>
                      </a:endParaRPr>
                    </a:p>
                  </a:txBody>
                  <a:tcPr marL="95250" marR="95250" marT="133350" marB="133350" anchor="ctr"/>
                </a:tc>
                <a:tc>
                  <a:txBody>
                    <a:bodyPr/>
                    <a:lstStyle/>
                    <a:p>
                      <a:pPr algn="ctr" fontAlgn="ctr"/>
                      <a:r>
                        <a:rPr lang="en-US" sz="1250" b="0">
                          <a:effectLst/>
                        </a:rPr>
                        <a:t>q</a:t>
                      </a:r>
                      <a:r>
                        <a:rPr lang="en-US" sz="1250" b="0" baseline="-25000">
                          <a:effectLst/>
                        </a:rPr>
                        <a:t>0</a:t>
                      </a:r>
                      <a:endParaRPr lang="en-US" sz="1250" b="0">
                        <a:effectLst/>
                      </a:endParaRPr>
                    </a:p>
                  </a:txBody>
                  <a:tcPr marL="95250" marR="95250" marT="133350" marB="133350" anchor="ctr"/>
                </a:tc>
                <a:extLst>
                  <a:ext uri="{0D108BD9-81ED-4DB2-BD59-A6C34878D82A}">
                    <a16:rowId xmlns:a16="http://schemas.microsoft.com/office/drawing/2014/main" val="1355793584"/>
                  </a:ext>
                </a:extLst>
              </a:tr>
              <a:tr h="370840">
                <a:tc>
                  <a:txBody>
                    <a:bodyPr/>
                    <a:lstStyle/>
                    <a:p>
                      <a:pPr algn="ctr" fontAlgn="base"/>
                      <a:r>
                        <a:rPr lang="en-US" b="1">
                          <a:effectLst/>
                        </a:rPr>
                        <a:t>q</a:t>
                      </a:r>
                      <a:r>
                        <a:rPr lang="en-US" b="1" baseline="-25000">
                          <a:effectLst/>
                        </a:rPr>
                        <a:t>1</a:t>
                      </a:r>
                      <a:endParaRPr lang="en-US" b="1">
                        <a:effectLst/>
                      </a:endParaRPr>
                    </a:p>
                  </a:txBody>
                  <a:tcPr marL="38100" marR="38100" marT="18450" marB="18450" anchor="ctr"/>
                </a:tc>
                <a:tc>
                  <a:txBody>
                    <a:bodyPr/>
                    <a:lstStyle/>
                    <a:p>
                      <a:pPr algn="ctr" fontAlgn="ctr"/>
                      <a:r>
                        <a:rPr lang="en-US" sz="1250" b="0">
                          <a:effectLst/>
                        </a:rPr>
                        <a:t>q</a:t>
                      </a:r>
                      <a:r>
                        <a:rPr lang="en-US" sz="1250" b="0" baseline="-25000">
                          <a:effectLst/>
                        </a:rPr>
                        <a:t>1</a:t>
                      </a:r>
                      <a:endParaRPr lang="en-US" sz="1250" b="0">
                        <a:effectLst/>
                      </a:endParaRPr>
                    </a:p>
                  </a:txBody>
                  <a:tcPr marL="95250" marR="95250" marT="133350" marB="133350" anchor="ctr"/>
                </a:tc>
                <a:tc>
                  <a:txBody>
                    <a:bodyPr/>
                    <a:lstStyle/>
                    <a:p>
                      <a:pPr algn="ctr" fontAlgn="ctr"/>
                      <a:r>
                        <a:rPr lang="en-US" sz="1250" b="0" dirty="0">
                          <a:effectLst/>
                        </a:rPr>
                        <a:t>q</a:t>
                      </a:r>
                      <a:r>
                        <a:rPr lang="en-US" sz="1250" b="0" baseline="-25000" dirty="0">
                          <a:effectLst/>
                        </a:rPr>
                        <a:t>0</a:t>
                      </a:r>
                      <a:endParaRPr lang="en-US" sz="1250" b="0" dirty="0">
                        <a:effectLst/>
                      </a:endParaRPr>
                    </a:p>
                  </a:txBody>
                  <a:tcPr marL="95250" marR="95250" marT="133350" marB="133350" anchor="ctr"/>
                </a:tc>
                <a:extLst>
                  <a:ext uri="{0D108BD9-81ED-4DB2-BD59-A6C34878D82A}">
                    <a16:rowId xmlns:a16="http://schemas.microsoft.com/office/drawing/2014/main" val="1931991591"/>
                  </a:ext>
                </a:extLst>
              </a:tr>
            </a:tbl>
          </a:graphicData>
        </a:graphic>
      </p:graphicFrame>
    </p:spTree>
    <p:extLst>
      <p:ext uri="{BB962C8B-B14F-4D97-AF65-F5344CB8AC3E}">
        <p14:creationId xmlns:p14="http://schemas.microsoft.com/office/powerpoint/2010/main" val="3786781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9B9EC-9F51-6572-08A7-0127706BE0C0}"/>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7471D1B3-5D44-56D6-4E83-EE2AA0151751}"/>
              </a:ext>
            </a:extLst>
          </p:cNvPr>
          <p:cNvPicPr>
            <a:picLocks noGrp="1" noChangeAspect="1"/>
          </p:cNvPicPr>
          <p:nvPr>
            <p:ph idx="1"/>
          </p:nvPr>
        </p:nvPicPr>
        <p:blipFill>
          <a:blip r:embed="rId2"/>
          <a:stretch>
            <a:fillRect/>
          </a:stretch>
        </p:blipFill>
        <p:spPr>
          <a:xfrm>
            <a:off x="4263677" y="2266045"/>
            <a:ext cx="3342035" cy="1876230"/>
          </a:xfrm>
          <a:prstGeom prst="rect">
            <a:avLst/>
          </a:prstGeom>
        </p:spPr>
      </p:pic>
      <p:sp>
        <p:nvSpPr>
          <p:cNvPr id="4" name="Slide Number Placeholder 3">
            <a:extLst>
              <a:ext uri="{FF2B5EF4-FFF2-40B4-BE49-F238E27FC236}">
                <a16:creationId xmlns:a16="http://schemas.microsoft.com/office/drawing/2014/main" id="{6C4B149F-E286-F35E-CC9D-66E660BBCB75}"/>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6</a:t>
            </a:fld>
            <a:endParaRPr lang="en-US">
              <a:solidFill>
                <a:prstClr val="black">
                  <a:tint val="75000"/>
                </a:prstClr>
              </a:solidFill>
            </a:endParaRPr>
          </a:p>
        </p:txBody>
      </p:sp>
      <p:sp>
        <p:nvSpPr>
          <p:cNvPr id="9" name="TextBox 8">
            <a:extLst>
              <a:ext uri="{FF2B5EF4-FFF2-40B4-BE49-F238E27FC236}">
                <a16:creationId xmlns:a16="http://schemas.microsoft.com/office/drawing/2014/main" id="{562EB2F4-9236-92D5-82B3-FD8DD4EFC6C2}"/>
              </a:ext>
            </a:extLst>
          </p:cNvPr>
          <p:cNvSpPr txBox="1"/>
          <p:nvPr/>
        </p:nvSpPr>
        <p:spPr>
          <a:xfrm>
            <a:off x="3832284" y="4142275"/>
            <a:ext cx="6094562" cy="369332"/>
          </a:xfrm>
          <a:prstGeom prst="rect">
            <a:avLst/>
          </a:prstGeom>
          <a:noFill/>
        </p:spPr>
        <p:txBody>
          <a:bodyPr wrap="square">
            <a:spAutoFit/>
          </a:bodyPr>
          <a:lstStyle/>
          <a:p>
            <a:r>
              <a:rPr lang="en-US" dirty="0"/>
              <a:t>State Transition Diagram for DFA with ? = {a, b} </a:t>
            </a:r>
          </a:p>
        </p:txBody>
      </p:sp>
    </p:spTree>
    <p:extLst>
      <p:ext uri="{BB962C8B-B14F-4D97-AF65-F5344CB8AC3E}">
        <p14:creationId xmlns:p14="http://schemas.microsoft.com/office/powerpoint/2010/main" val="1773908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688706"/>
            <a:ext cx="10972800" cy="1143000"/>
          </a:xfrm>
        </p:spPr>
        <p:txBody>
          <a:bodyPr>
            <a:normAutofit/>
          </a:bodyPr>
          <a:lstStyle/>
          <a:p>
            <a:r>
              <a:rPr lang="en-US" dirty="0">
                <a:latin typeface="Söhne"/>
              </a:rPr>
              <a:t>Example 2 </a:t>
            </a:r>
            <a:endParaRPr lang="en-US" dirty="0"/>
          </a:p>
        </p:txBody>
      </p:sp>
      <p:sp>
        <p:nvSpPr>
          <p:cNvPr id="3" name="Slide Number Placeholder 2"/>
          <p:cNvSpPr>
            <a:spLocks noGrp="1"/>
          </p:cNvSpPr>
          <p:nvPr>
            <p:ph type="sldNum" sz="quarter" idx="12"/>
          </p:nvPr>
        </p:nvSpPr>
        <p:spPr/>
        <p:txBody>
          <a:bodyPr/>
          <a:lstStyle/>
          <a:p>
            <a:pPr lvl="0"/>
            <a:fld id="{AD9F33D8-5447-47F5-B4F9-489CB73D74D3}" type="slidenum">
              <a:rPr lang="en-US" noProof="0" smtClean="0"/>
              <a:pPr lvl="0"/>
              <a:t>7</a:t>
            </a:fld>
            <a:endParaRPr lang="en-US" noProof="0"/>
          </a:p>
        </p:txBody>
      </p:sp>
      <p:sp>
        <p:nvSpPr>
          <p:cNvPr id="4" name="Content Placeholder 3">
            <a:extLst>
              <a:ext uri="{FF2B5EF4-FFF2-40B4-BE49-F238E27FC236}">
                <a16:creationId xmlns:a16="http://schemas.microsoft.com/office/drawing/2014/main" id="{05EEB79E-9E4E-2B1F-0F87-959E9EB142ED}"/>
              </a:ext>
            </a:extLst>
          </p:cNvPr>
          <p:cNvSpPr>
            <a:spLocks noGrp="1"/>
          </p:cNvSpPr>
          <p:nvPr>
            <p:ph idx="1"/>
          </p:nvPr>
        </p:nvSpPr>
        <p:spPr>
          <a:xfrm>
            <a:off x="609601" y="1759789"/>
            <a:ext cx="10738584" cy="4236750"/>
          </a:xfrm>
        </p:spPr>
        <p:txBody>
          <a:bodyPr>
            <a:normAutofit fontScale="92500" lnSpcReduction="20000"/>
          </a:bodyPr>
          <a:lstStyle/>
          <a:p>
            <a:pPr>
              <a:buFont typeface="Arial" panose="020B0604020202020204" pitchFamily="34" charset="0"/>
              <a:buChar char="•"/>
            </a:pPr>
            <a:r>
              <a:rPr lang="en-US" sz="2400" b="0" i="0" dirty="0">
                <a:effectLst/>
                <a:latin typeface="Söhne"/>
              </a:rPr>
              <a:t>DFA for Strings with an Odd Number of 0s and 1s:</a:t>
            </a:r>
          </a:p>
          <a:p>
            <a:pPr marL="0" indent="0">
              <a:buNone/>
            </a:pPr>
            <a:r>
              <a:rPr lang="en-US" sz="2400" b="0" i="0" dirty="0">
                <a:effectLst/>
                <a:latin typeface="Söhne"/>
              </a:rPr>
              <a:t>	Alphabet (</a:t>
            </a:r>
            <a:r>
              <a:rPr lang="el-GR" sz="2400" b="0" i="0" dirty="0">
                <a:effectLst/>
                <a:latin typeface="Söhne"/>
              </a:rPr>
              <a:t>Σ): {0, 1}</a:t>
            </a:r>
          </a:p>
          <a:p>
            <a:pPr marL="0" indent="0">
              <a:buNone/>
            </a:pPr>
            <a:r>
              <a:rPr lang="en-US" sz="2400" b="0" i="0" dirty="0">
                <a:effectLst/>
                <a:latin typeface="Söhne"/>
              </a:rPr>
              <a:t>	States (Q): {q₀, q₁, q₂}</a:t>
            </a:r>
          </a:p>
          <a:p>
            <a:pPr marL="0" indent="0">
              <a:buNone/>
            </a:pPr>
            <a:r>
              <a:rPr lang="en-US" sz="2400" b="0" i="0" dirty="0">
                <a:effectLst/>
                <a:latin typeface="Söhne"/>
              </a:rPr>
              <a:t>	Transition Function (</a:t>
            </a:r>
            <a:r>
              <a:rPr lang="el-GR" sz="2400" b="0" i="0" dirty="0">
                <a:effectLst/>
                <a:latin typeface="Söhne"/>
              </a:rPr>
              <a:t>δ):</a:t>
            </a:r>
          </a:p>
          <a:p>
            <a:pPr marL="0" indent="0">
              <a:buNone/>
            </a:pPr>
            <a:r>
              <a:rPr lang="en-US" sz="2400" b="0" i="0" dirty="0">
                <a:effectLst/>
                <a:latin typeface="Söhne"/>
              </a:rPr>
              <a:t>		</a:t>
            </a:r>
            <a:r>
              <a:rPr lang="el-GR" sz="2400" b="0" i="0" dirty="0">
                <a:effectLst/>
                <a:latin typeface="Söhne"/>
              </a:rPr>
              <a:t>δ(</a:t>
            </a:r>
            <a:r>
              <a:rPr lang="en-US" sz="2400" b="0" i="0" dirty="0">
                <a:effectLst/>
                <a:latin typeface="Söhne"/>
              </a:rPr>
              <a:t>q₀, 0) = q₁</a:t>
            </a:r>
          </a:p>
          <a:p>
            <a:pPr marL="0" indent="0">
              <a:buNone/>
            </a:pPr>
            <a:r>
              <a:rPr lang="en-US" sz="2400" b="0" i="0" dirty="0">
                <a:effectLst/>
                <a:latin typeface="Söhne"/>
              </a:rPr>
              <a:t>		</a:t>
            </a:r>
            <a:r>
              <a:rPr lang="el-GR" sz="2400" b="0" i="0" dirty="0">
                <a:effectLst/>
                <a:latin typeface="Söhne"/>
              </a:rPr>
              <a:t>δ(</a:t>
            </a:r>
            <a:r>
              <a:rPr lang="en-US" sz="2400" b="0" i="0" dirty="0">
                <a:effectLst/>
                <a:latin typeface="Söhne"/>
              </a:rPr>
              <a:t>q₀, 1) = q₁</a:t>
            </a:r>
          </a:p>
          <a:p>
            <a:pPr marL="0" indent="0">
              <a:buNone/>
            </a:pPr>
            <a:r>
              <a:rPr lang="en-US" sz="2400" b="0" i="0" dirty="0">
                <a:effectLst/>
                <a:latin typeface="Söhne"/>
              </a:rPr>
              <a:t>		</a:t>
            </a:r>
            <a:r>
              <a:rPr lang="el-GR" sz="2400" b="0" i="0" dirty="0">
                <a:effectLst/>
                <a:latin typeface="Söhne"/>
              </a:rPr>
              <a:t>δ(</a:t>
            </a:r>
            <a:r>
              <a:rPr lang="en-US" sz="2400" b="0" i="0" dirty="0">
                <a:effectLst/>
                <a:latin typeface="Söhne"/>
              </a:rPr>
              <a:t>q₁, 0) = q₂	</a:t>
            </a:r>
          </a:p>
          <a:p>
            <a:pPr marL="0" indent="0">
              <a:buNone/>
            </a:pPr>
            <a:r>
              <a:rPr lang="en-US" sz="2400" dirty="0">
                <a:latin typeface="Söhne"/>
              </a:rPr>
              <a:t>		</a:t>
            </a:r>
            <a:r>
              <a:rPr lang="el-GR" sz="2400" b="0" i="0" dirty="0">
                <a:effectLst/>
                <a:latin typeface="Söhne"/>
              </a:rPr>
              <a:t>δ(</a:t>
            </a:r>
            <a:r>
              <a:rPr lang="en-US" sz="2400" b="0" i="0" dirty="0">
                <a:effectLst/>
                <a:latin typeface="Söhne"/>
              </a:rPr>
              <a:t>q₁, 1) = q₂</a:t>
            </a:r>
          </a:p>
          <a:p>
            <a:pPr marL="0" indent="0">
              <a:buNone/>
            </a:pPr>
            <a:r>
              <a:rPr lang="en-US" sz="2400" b="0" i="0" dirty="0">
                <a:effectLst/>
                <a:latin typeface="Söhne"/>
              </a:rPr>
              <a:t>		</a:t>
            </a:r>
            <a:r>
              <a:rPr lang="el-GR" sz="2400" b="0" i="0" dirty="0">
                <a:effectLst/>
                <a:latin typeface="Söhne"/>
              </a:rPr>
              <a:t>δ(</a:t>
            </a:r>
            <a:r>
              <a:rPr lang="en-US" sz="2400" b="0" i="0" dirty="0">
                <a:effectLst/>
                <a:latin typeface="Söhne"/>
              </a:rPr>
              <a:t>q₂, 0) = q₀</a:t>
            </a:r>
          </a:p>
          <a:p>
            <a:pPr marL="0" indent="0">
              <a:buNone/>
            </a:pPr>
            <a:r>
              <a:rPr lang="en-US" sz="2400" b="0" i="0" dirty="0">
                <a:effectLst/>
                <a:latin typeface="Söhne"/>
              </a:rPr>
              <a:t>		</a:t>
            </a:r>
            <a:r>
              <a:rPr lang="el-GR" sz="2400" b="0" i="0" dirty="0">
                <a:effectLst/>
                <a:latin typeface="Söhne"/>
              </a:rPr>
              <a:t>δ(</a:t>
            </a:r>
            <a:r>
              <a:rPr lang="en-US" sz="2400" b="0" i="0" dirty="0">
                <a:effectLst/>
                <a:latin typeface="Söhne"/>
              </a:rPr>
              <a:t>q₂, 1) = q₀</a:t>
            </a:r>
          </a:p>
          <a:p>
            <a:pPr marL="0" indent="0">
              <a:buNone/>
            </a:pPr>
            <a:r>
              <a:rPr lang="en-US" sz="2400" b="0" i="0" dirty="0">
                <a:effectLst/>
                <a:latin typeface="Söhne"/>
              </a:rPr>
              <a:t>	Start State (q₀): q₀</a:t>
            </a:r>
          </a:p>
          <a:p>
            <a:pPr marL="0" indent="0">
              <a:buNone/>
            </a:pPr>
            <a:r>
              <a:rPr lang="en-US" sz="2400" b="0" i="0" dirty="0">
                <a:effectLst/>
                <a:latin typeface="Söhne"/>
              </a:rPr>
              <a:t>	Accepting States (F): {q₁, q₂}</a:t>
            </a:r>
          </a:p>
        </p:txBody>
      </p:sp>
    </p:spTree>
    <p:extLst>
      <p:ext uri="{BB962C8B-B14F-4D97-AF65-F5344CB8AC3E}">
        <p14:creationId xmlns:p14="http://schemas.microsoft.com/office/powerpoint/2010/main" val="3088897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CDD81-CCDA-6570-1506-55F964E2EAD5}"/>
              </a:ext>
            </a:extLst>
          </p:cNvPr>
          <p:cNvSpPr>
            <a:spLocks noGrp="1"/>
          </p:cNvSpPr>
          <p:nvPr>
            <p:ph type="title"/>
          </p:nvPr>
        </p:nvSpPr>
        <p:spPr/>
        <p:txBody>
          <a:bodyPr/>
          <a:lstStyle/>
          <a:p>
            <a:r>
              <a:rPr lang="en-US" dirty="0"/>
              <a:t>Classwork</a:t>
            </a:r>
          </a:p>
        </p:txBody>
      </p:sp>
      <p:sp>
        <p:nvSpPr>
          <p:cNvPr id="3" name="Content Placeholder 2">
            <a:extLst>
              <a:ext uri="{FF2B5EF4-FFF2-40B4-BE49-F238E27FC236}">
                <a16:creationId xmlns:a16="http://schemas.microsoft.com/office/drawing/2014/main" id="{977183E0-9C5F-37FA-626E-0D8EAE2B7DF9}"/>
              </a:ext>
            </a:extLst>
          </p:cNvPr>
          <p:cNvSpPr>
            <a:spLocks noGrp="1"/>
          </p:cNvSpPr>
          <p:nvPr>
            <p:ph idx="1"/>
          </p:nvPr>
        </p:nvSpPr>
        <p:spPr/>
        <p:txBody>
          <a:bodyPr>
            <a:normAutofit/>
          </a:bodyPr>
          <a:lstStyle/>
          <a:p>
            <a:r>
              <a:rPr lang="en-US" dirty="0"/>
              <a:t>Set of all strings that start with ‘0’</a:t>
            </a:r>
          </a:p>
          <a:p>
            <a:r>
              <a:rPr lang="en-US" dirty="0"/>
              <a:t>Set of all string over {0, 1}</a:t>
            </a:r>
            <a:r>
              <a:rPr lang="en-IN" dirty="0"/>
              <a:t> of length 2.</a:t>
            </a:r>
          </a:p>
          <a:p>
            <a:r>
              <a:rPr lang="en-IN" dirty="0"/>
              <a:t>Set of all strings over {a, b} that does not contain ‘</a:t>
            </a:r>
            <a:r>
              <a:rPr lang="en-IN" dirty="0" err="1"/>
              <a:t>aabb</a:t>
            </a:r>
            <a:r>
              <a:rPr lang="en-IN" dirty="0"/>
              <a:t>’ in it.</a:t>
            </a:r>
          </a:p>
          <a:p>
            <a:endParaRPr lang="en-US" dirty="0"/>
          </a:p>
        </p:txBody>
      </p:sp>
      <p:sp>
        <p:nvSpPr>
          <p:cNvPr id="4" name="Slide Number Placeholder 3">
            <a:extLst>
              <a:ext uri="{FF2B5EF4-FFF2-40B4-BE49-F238E27FC236}">
                <a16:creationId xmlns:a16="http://schemas.microsoft.com/office/drawing/2014/main" id="{0761081D-40B0-33B2-80D4-126D08EE819B}"/>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8</a:t>
            </a:fld>
            <a:endParaRPr lang="en-US">
              <a:solidFill>
                <a:prstClr val="black">
                  <a:tint val="75000"/>
                </a:prstClr>
              </a:solidFill>
            </a:endParaRPr>
          </a:p>
        </p:txBody>
      </p:sp>
      <p:pic>
        <p:nvPicPr>
          <p:cNvPr id="5" name="Picture 4">
            <a:extLst>
              <a:ext uri="{FF2B5EF4-FFF2-40B4-BE49-F238E27FC236}">
                <a16:creationId xmlns:a16="http://schemas.microsoft.com/office/drawing/2014/main" id="{8104FFFE-0E7C-FB16-D1FA-A3FFA5789310}"/>
              </a:ext>
            </a:extLst>
          </p:cNvPr>
          <p:cNvPicPr>
            <a:picLocks noChangeAspect="1"/>
          </p:cNvPicPr>
          <p:nvPr/>
        </p:nvPicPr>
        <p:blipFill>
          <a:blip r:embed="rId2"/>
          <a:stretch>
            <a:fillRect/>
          </a:stretch>
        </p:blipFill>
        <p:spPr>
          <a:xfrm>
            <a:off x="3105509" y="3533927"/>
            <a:ext cx="5172365" cy="2592237"/>
          </a:xfrm>
          <a:prstGeom prst="rect">
            <a:avLst/>
          </a:prstGeom>
        </p:spPr>
      </p:pic>
    </p:spTree>
    <p:extLst>
      <p:ext uri="{BB962C8B-B14F-4D97-AF65-F5344CB8AC3E}">
        <p14:creationId xmlns:p14="http://schemas.microsoft.com/office/powerpoint/2010/main" val="2342797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756CB-BF18-5855-869B-A32A824DEB01}"/>
              </a:ext>
            </a:extLst>
          </p:cNvPr>
          <p:cNvSpPr>
            <a:spLocks noGrp="1"/>
          </p:cNvSpPr>
          <p:nvPr>
            <p:ph type="title"/>
          </p:nvPr>
        </p:nvSpPr>
        <p:spPr/>
        <p:txBody>
          <a:bodyPr/>
          <a:lstStyle/>
          <a:p>
            <a:r>
              <a:rPr lang="en-US" dirty="0"/>
              <a:t> Nondeterministic Finite Automata(NFA)</a:t>
            </a:r>
          </a:p>
        </p:txBody>
      </p:sp>
      <p:sp>
        <p:nvSpPr>
          <p:cNvPr id="4" name="Slide Number Placeholder 3">
            <a:extLst>
              <a:ext uri="{FF2B5EF4-FFF2-40B4-BE49-F238E27FC236}">
                <a16:creationId xmlns:a16="http://schemas.microsoft.com/office/drawing/2014/main" id="{8EC6EC35-071A-8311-84A9-ED43A8674474}"/>
              </a:ext>
            </a:extLst>
          </p:cNvPr>
          <p:cNvSpPr>
            <a:spLocks noGrp="1"/>
          </p:cNvSpPr>
          <p:nvPr>
            <p:ph type="sldNum" sz="quarter" idx="12"/>
          </p:nvPr>
        </p:nvSpPr>
        <p:spPr/>
        <p:txBody>
          <a:bodyPr/>
          <a:lstStyle/>
          <a:p>
            <a:pPr>
              <a:defRPr/>
            </a:pPr>
            <a:fld id="{AD9F33D8-5447-47F5-B4F9-489CB73D74D3}" type="slidenum">
              <a:rPr lang="en-US" smtClean="0">
                <a:solidFill>
                  <a:prstClr val="black">
                    <a:tint val="75000"/>
                  </a:prstClr>
                </a:solidFill>
              </a:rPr>
              <a:pPr>
                <a:defRPr/>
              </a:pPr>
              <a:t>9</a:t>
            </a:fld>
            <a:endParaRPr lang="en-US">
              <a:solidFill>
                <a:prstClr val="black">
                  <a:tint val="75000"/>
                </a:prstClr>
              </a:solidFill>
            </a:endParaRPr>
          </a:p>
        </p:txBody>
      </p:sp>
      <p:sp>
        <p:nvSpPr>
          <p:cNvPr id="6" name="Content Placeholder 5">
            <a:extLst>
              <a:ext uri="{FF2B5EF4-FFF2-40B4-BE49-F238E27FC236}">
                <a16:creationId xmlns:a16="http://schemas.microsoft.com/office/drawing/2014/main" id="{66A7C55A-4187-E97B-0535-8E0CC67BD78C}"/>
              </a:ext>
            </a:extLst>
          </p:cNvPr>
          <p:cNvSpPr>
            <a:spLocks noGrp="1"/>
          </p:cNvSpPr>
          <p:nvPr>
            <p:ph idx="1"/>
          </p:nvPr>
        </p:nvSpPr>
        <p:spPr/>
        <p:txBody>
          <a:bodyPr>
            <a:normAutofit/>
          </a:bodyPr>
          <a:lstStyle/>
          <a:p>
            <a:r>
              <a:rPr lang="en-US" sz="2400" dirty="0"/>
              <a:t>NFA is similar to DFA except following additional features: </a:t>
            </a:r>
          </a:p>
          <a:p>
            <a:pPr lvl="1"/>
            <a:r>
              <a:rPr lang="en-US" sz="2400" dirty="0"/>
              <a:t>Null (or </a:t>
            </a:r>
            <a:r>
              <a:rPr lang="el-GR" sz="2400" dirty="0"/>
              <a:t>ε</a:t>
            </a:r>
            <a:r>
              <a:rPr lang="en-US" sz="2400" dirty="0"/>
              <a:t>) move is allowed i.e., it can move forward without reading symbols. </a:t>
            </a:r>
          </a:p>
          <a:p>
            <a:pPr lvl="1"/>
            <a:r>
              <a:rPr lang="en-US" sz="2400" dirty="0"/>
              <a:t>Ability to transmit to any number of states for a particular input. </a:t>
            </a:r>
          </a:p>
          <a:p>
            <a:pPr lvl="1"/>
            <a:endParaRPr lang="en-US" sz="2400" dirty="0"/>
          </a:p>
          <a:p>
            <a:pPr lvl="1"/>
            <a:endParaRPr lang="en-US" sz="2400" dirty="0"/>
          </a:p>
          <a:p>
            <a:pPr lvl="1"/>
            <a:endParaRPr lang="en-US" sz="2400" dirty="0"/>
          </a:p>
          <a:p>
            <a:pPr lvl="1"/>
            <a:endParaRPr lang="en-US" sz="2400" dirty="0"/>
          </a:p>
          <a:p>
            <a:pPr lvl="1"/>
            <a:endParaRPr lang="en-US" sz="2400" dirty="0"/>
          </a:p>
          <a:p>
            <a:pPr lvl="1"/>
            <a:r>
              <a:rPr lang="en-US" sz="2400" dirty="0"/>
              <a:t>The next state may be chosen at random or all the next states may be chosen in parallel</a:t>
            </a:r>
          </a:p>
        </p:txBody>
      </p:sp>
      <p:pic>
        <p:nvPicPr>
          <p:cNvPr id="10" name="Picture 9">
            <a:extLst>
              <a:ext uri="{FF2B5EF4-FFF2-40B4-BE49-F238E27FC236}">
                <a16:creationId xmlns:a16="http://schemas.microsoft.com/office/drawing/2014/main" id="{B9A89AC4-0E4B-905A-52D8-A656A43A6DBC}"/>
              </a:ext>
            </a:extLst>
          </p:cNvPr>
          <p:cNvPicPr>
            <a:picLocks noChangeAspect="1"/>
          </p:cNvPicPr>
          <p:nvPr/>
        </p:nvPicPr>
        <p:blipFill>
          <a:blip r:embed="rId2"/>
          <a:stretch>
            <a:fillRect/>
          </a:stretch>
        </p:blipFill>
        <p:spPr>
          <a:xfrm>
            <a:off x="4923825" y="2958177"/>
            <a:ext cx="2344349" cy="2183165"/>
          </a:xfrm>
          <a:prstGeom prst="rect">
            <a:avLst/>
          </a:prstGeom>
        </p:spPr>
      </p:pic>
    </p:spTree>
    <p:extLst>
      <p:ext uri="{BB962C8B-B14F-4D97-AF65-F5344CB8AC3E}">
        <p14:creationId xmlns:p14="http://schemas.microsoft.com/office/powerpoint/2010/main" val="420313870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11996</TotalTime>
  <Words>1133</Words>
  <Application>Microsoft Office PowerPoint</Application>
  <PresentationFormat>Widescreen</PresentationFormat>
  <Paragraphs>249</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 Math</vt:lpstr>
      <vt:lpstr>Söhne</vt:lpstr>
      <vt:lpstr>Times New Roman</vt:lpstr>
      <vt:lpstr>1_Office Theme</vt:lpstr>
      <vt:lpstr>CPSC 323: Compilers and Languages  DFA &amp; NFA</vt:lpstr>
      <vt:lpstr>Finite Automata</vt:lpstr>
      <vt:lpstr>PowerPoint Presentation</vt:lpstr>
      <vt:lpstr>Deterministic Finite Automaton (DFA)</vt:lpstr>
      <vt:lpstr>Example 1</vt:lpstr>
      <vt:lpstr>PowerPoint Presentation</vt:lpstr>
      <vt:lpstr>Example 2 </vt:lpstr>
      <vt:lpstr>Classwork</vt:lpstr>
      <vt:lpstr> Nondeterministic Finite Automata(NFA)</vt:lpstr>
      <vt:lpstr>PowerPoint Presentation</vt:lpstr>
      <vt:lpstr>Examples</vt:lpstr>
      <vt:lpstr>Classwork</vt:lpstr>
      <vt:lpstr>Conversion of NFA to DFA</vt:lpstr>
      <vt:lpstr>Example 1</vt:lpstr>
      <vt:lpstr>Example 2</vt:lpstr>
      <vt:lpstr>Classwork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CPSC 323 Compilers and Languages</dc:title>
  <dc:creator>Kesireddy, Param Venkat Vivek</dc:creator>
  <cp:lastModifiedBy>Jain, Kavil</cp:lastModifiedBy>
  <cp:revision>17</cp:revision>
  <dcterms:created xsi:type="dcterms:W3CDTF">2022-08-22T17:37:51Z</dcterms:created>
  <dcterms:modified xsi:type="dcterms:W3CDTF">2024-02-05T00:01:39Z</dcterms:modified>
</cp:coreProperties>
</file>