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9144000" cy="6858000"/>
  <p:notesSz cx="7010400" cy="9296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73ACD8-8155-4E4A-B857-AC7D9EE003BC}" type="doc">
      <dgm:prSet loTypeId="urn:microsoft.com/office/officeart/2005/8/layout/default" loCatId="list" qsTypeId="urn:microsoft.com/office/officeart/2005/8/quickstyle/simple2" qsCatId="simple" csTypeId="urn:microsoft.com/office/officeart/2005/8/colors/accent1_2" csCatId="accent1" phldr="1"/>
      <dgm:spPr/>
      <dgm:t>
        <a:bodyPr/>
        <a:lstStyle/>
        <a:p>
          <a:endParaRPr lang="en-IN"/>
        </a:p>
      </dgm:t>
    </dgm:pt>
    <dgm:pt modelId="{697648CD-67F7-4FB6-B835-4FA72EE80BD1}">
      <dgm:prSet phldrT="[Text]" custT="1"/>
      <dgm:spPr/>
      <dgm:t>
        <a:bodyPr/>
        <a:lstStyle/>
        <a:p>
          <a:r>
            <a:rPr lang="en-IN" sz="1400" dirty="0"/>
            <a:t>1.Complex key may decrease the accuracy of output</a:t>
          </a:r>
        </a:p>
        <a:p>
          <a:r>
            <a:rPr lang="en-IN" sz="1400" dirty="0"/>
            <a:t>So simple key is required</a:t>
          </a:r>
        </a:p>
      </dgm:t>
    </dgm:pt>
    <dgm:pt modelId="{2AC65DCF-7A63-4A0C-BDEA-FA1E9287CBAD}" type="parTrans" cxnId="{AF805577-4818-47A0-9DE8-BCED2EB8E86D}">
      <dgm:prSet/>
      <dgm:spPr/>
      <dgm:t>
        <a:bodyPr/>
        <a:lstStyle/>
        <a:p>
          <a:endParaRPr lang="en-IN"/>
        </a:p>
      </dgm:t>
    </dgm:pt>
    <dgm:pt modelId="{1AE04ABD-5CA5-493A-9D6E-41D73A4FA51A}" type="sibTrans" cxnId="{AF805577-4818-47A0-9DE8-BCED2EB8E86D}">
      <dgm:prSet/>
      <dgm:spPr/>
      <dgm:t>
        <a:bodyPr/>
        <a:lstStyle/>
        <a:p>
          <a:endParaRPr lang="en-IN"/>
        </a:p>
      </dgm:t>
    </dgm:pt>
    <dgm:pt modelId="{74752BAA-6259-477A-8DC3-EB559B3DD7A1}">
      <dgm:prSet phldrT="[Text]" custT="1"/>
      <dgm:spPr/>
      <dgm:t>
        <a:bodyPr/>
        <a:lstStyle/>
        <a:p>
          <a:r>
            <a:rPr lang="en-IN" sz="1400" dirty="0"/>
            <a:t>4.DIVIDING THE IMAGE INTO UNITS LIKE PIXELS CAN MAKE THE ENCRYPTION EFFECTIVE</a:t>
          </a:r>
        </a:p>
      </dgm:t>
    </dgm:pt>
    <dgm:pt modelId="{C39E6C88-F90E-4D01-A729-73665E0923C2}" type="sibTrans" cxnId="{6BE8EC07-6EE7-49C1-A798-A01353C20163}">
      <dgm:prSet/>
      <dgm:spPr/>
      <dgm:t>
        <a:bodyPr/>
        <a:lstStyle/>
        <a:p>
          <a:endParaRPr lang="en-IN"/>
        </a:p>
      </dgm:t>
    </dgm:pt>
    <dgm:pt modelId="{26B64C49-DD9B-4874-AF89-7754BB5467F3}" type="parTrans" cxnId="{6BE8EC07-6EE7-49C1-A798-A01353C20163}">
      <dgm:prSet/>
      <dgm:spPr/>
      <dgm:t>
        <a:bodyPr/>
        <a:lstStyle/>
        <a:p>
          <a:endParaRPr lang="en-IN"/>
        </a:p>
      </dgm:t>
    </dgm:pt>
    <dgm:pt modelId="{C3FD872F-6970-4A0F-B7C3-63E5E92C0EF7}">
      <dgm:prSet phldrT="[Text]" custT="1"/>
      <dgm:spPr/>
      <dgm:t>
        <a:bodyPr/>
        <a:lstStyle/>
        <a:p>
          <a:r>
            <a:rPr lang="en-IN" sz="1600" dirty="0"/>
            <a:t>5.</a:t>
          </a:r>
          <a:r>
            <a:rPr lang="en-IN" sz="1400" dirty="0"/>
            <a:t>THE FINAL ENCRYPTED IMAGE SHOULD NOT BE LOOKING LIKE A ENCRYPED ONE</a:t>
          </a:r>
        </a:p>
      </dgm:t>
    </dgm:pt>
    <dgm:pt modelId="{099B3FA0-900B-4A68-8915-5685CD30A770}" type="sibTrans" cxnId="{79B04623-2391-4F1F-ACE5-45F2DA7DA253}">
      <dgm:prSet/>
      <dgm:spPr/>
      <dgm:t>
        <a:bodyPr/>
        <a:lstStyle/>
        <a:p>
          <a:endParaRPr lang="en-IN"/>
        </a:p>
      </dgm:t>
    </dgm:pt>
    <dgm:pt modelId="{7252100D-5C1C-4B1C-BDA5-9565C9445E93}" type="parTrans" cxnId="{79B04623-2391-4F1F-ACE5-45F2DA7DA253}">
      <dgm:prSet/>
      <dgm:spPr/>
      <dgm:t>
        <a:bodyPr/>
        <a:lstStyle/>
        <a:p>
          <a:endParaRPr lang="en-IN"/>
        </a:p>
      </dgm:t>
    </dgm:pt>
    <dgm:pt modelId="{062E5A80-5EDC-4A6B-9FD5-6E09E301B6CA}">
      <dgm:prSet phldrT="[Text]" custT="1"/>
      <dgm:spPr/>
      <dgm:t>
        <a:bodyPr/>
        <a:lstStyle/>
        <a:p>
          <a:r>
            <a:rPr lang="en-IN" sz="1900" dirty="0"/>
            <a:t>2.</a:t>
          </a:r>
          <a:r>
            <a:rPr lang="en-IN" sz="1400" dirty="0"/>
            <a:t>Encryption key is </a:t>
          </a:r>
          <a:r>
            <a:rPr lang="en-IN" sz="1400" dirty="0" err="1"/>
            <a:t>futhur</a:t>
          </a:r>
          <a:r>
            <a:rPr lang="en-IN" sz="1400" dirty="0"/>
            <a:t> encrypted for better security</a:t>
          </a:r>
        </a:p>
      </dgm:t>
    </dgm:pt>
    <dgm:pt modelId="{E0DB60E8-F098-4658-B3C1-EC7A235C85E9}" type="parTrans" cxnId="{74DC743F-B3C9-44BE-8964-4A2D1C3FB83A}">
      <dgm:prSet/>
      <dgm:spPr/>
      <dgm:t>
        <a:bodyPr/>
        <a:lstStyle/>
        <a:p>
          <a:endParaRPr lang="en-IN"/>
        </a:p>
      </dgm:t>
    </dgm:pt>
    <dgm:pt modelId="{9CD07503-DE50-4888-8458-C059C06FDC9D}" type="sibTrans" cxnId="{74DC743F-B3C9-44BE-8964-4A2D1C3FB83A}">
      <dgm:prSet/>
      <dgm:spPr/>
      <dgm:t>
        <a:bodyPr/>
        <a:lstStyle/>
        <a:p>
          <a:endParaRPr lang="en-IN"/>
        </a:p>
      </dgm:t>
    </dgm:pt>
    <dgm:pt modelId="{7E21A69F-649F-48B5-B5DF-802355D8FE64}">
      <dgm:prSet phldrT="[Text]" custT="1"/>
      <dgm:spPr/>
      <dgm:t>
        <a:bodyPr/>
        <a:lstStyle/>
        <a:p>
          <a:r>
            <a:rPr lang="en-IN" sz="1700" dirty="0"/>
            <a:t>3.</a:t>
          </a:r>
          <a:r>
            <a:rPr lang="en-IN" sz="1400" dirty="0"/>
            <a:t>Usage of algorithm like permutation for better encryption and security</a:t>
          </a:r>
        </a:p>
      </dgm:t>
    </dgm:pt>
    <dgm:pt modelId="{D645D930-4D02-4DD9-A26B-27B39BAEF5BE}" type="parTrans" cxnId="{3A105B8C-34FA-4C81-B1AE-13E0BFFFDC0B}">
      <dgm:prSet/>
      <dgm:spPr/>
      <dgm:t>
        <a:bodyPr/>
        <a:lstStyle/>
        <a:p>
          <a:endParaRPr lang="en-IN"/>
        </a:p>
      </dgm:t>
    </dgm:pt>
    <dgm:pt modelId="{ACF87C62-73D0-4365-B98A-B8E90DA3A7A7}" type="sibTrans" cxnId="{3A105B8C-34FA-4C81-B1AE-13E0BFFFDC0B}">
      <dgm:prSet/>
      <dgm:spPr/>
      <dgm:t>
        <a:bodyPr/>
        <a:lstStyle/>
        <a:p>
          <a:endParaRPr lang="en-IN"/>
        </a:p>
      </dgm:t>
    </dgm:pt>
    <dgm:pt modelId="{5FFF1364-DDF8-4262-B130-EF853CEF7064}" type="pres">
      <dgm:prSet presAssocID="{E473ACD8-8155-4E4A-B857-AC7D9EE003BC}" presName="diagram" presStyleCnt="0">
        <dgm:presLayoutVars>
          <dgm:dir/>
          <dgm:resizeHandles val="exact"/>
        </dgm:presLayoutVars>
      </dgm:prSet>
      <dgm:spPr/>
    </dgm:pt>
    <dgm:pt modelId="{5A22B41F-F40D-423D-A120-53F3DD890430}" type="pres">
      <dgm:prSet presAssocID="{697648CD-67F7-4FB6-B835-4FA72EE80BD1}" presName="node" presStyleLbl="node1" presStyleIdx="0" presStyleCnt="5">
        <dgm:presLayoutVars>
          <dgm:bulletEnabled val="1"/>
        </dgm:presLayoutVars>
      </dgm:prSet>
      <dgm:spPr/>
    </dgm:pt>
    <dgm:pt modelId="{1573BC4A-438A-449A-864F-F5A4F3A0640A}" type="pres">
      <dgm:prSet presAssocID="{1AE04ABD-5CA5-493A-9D6E-41D73A4FA51A}" presName="sibTrans" presStyleCnt="0"/>
      <dgm:spPr/>
    </dgm:pt>
    <dgm:pt modelId="{BA0EE5E8-418A-43DF-87CA-920B7D1FF6D9}" type="pres">
      <dgm:prSet presAssocID="{062E5A80-5EDC-4A6B-9FD5-6E09E301B6CA}" presName="node" presStyleLbl="node1" presStyleIdx="1" presStyleCnt="5">
        <dgm:presLayoutVars>
          <dgm:bulletEnabled val="1"/>
        </dgm:presLayoutVars>
      </dgm:prSet>
      <dgm:spPr/>
    </dgm:pt>
    <dgm:pt modelId="{9241C7E5-9317-4DB7-BC94-32817362A453}" type="pres">
      <dgm:prSet presAssocID="{9CD07503-DE50-4888-8458-C059C06FDC9D}" presName="sibTrans" presStyleCnt="0"/>
      <dgm:spPr/>
    </dgm:pt>
    <dgm:pt modelId="{207FF801-630A-4ABF-9767-AD8AB83C8109}" type="pres">
      <dgm:prSet presAssocID="{7E21A69F-649F-48B5-B5DF-802355D8FE64}" presName="node" presStyleLbl="node1" presStyleIdx="2" presStyleCnt="5">
        <dgm:presLayoutVars>
          <dgm:bulletEnabled val="1"/>
        </dgm:presLayoutVars>
      </dgm:prSet>
      <dgm:spPr/>
    </dgm:pt>
    <dgm:pt modelId="{04339663-9059-4730-A3E5-A1E2ABF7773C}" type="pres">
      <dgm:prSet presAssocID="{ACF87C62-73D0-4365-B98A-B8E90DA3A7A7}" presName="sibTrans" presStyleCnt="0"/>
      <dgm:spPr/>
    </dgm:pt>
    <dgm:pt modelId="{D804F381-7023-470C-B6D5-E73434546173}" type="pres">
      <dgm:prSet presAssocID="{74752BAA-6259-477A-8DC3-EB559B3DD7A1}" presName="node" presStyleLbl="node1" presStyleIdx="3" presStyleCnt="5">
        <dgm:presLayoutVars>
          <dgm:bulletEnabled val="1"/>
        </dgm:presLayoutVars>
      </dgm:prSet>
      <dgm:spPr/>
    </dgm:pt>
    <dgm:pt modelId="{B1CABAA1-2774-4ACD-B8B6-861D01415569}" type="pres">
      <dgm:prSet presAssocID="{C39E6C88-F90E-4D01-A729-73665E0923C2}" presName="sibTrans" presStyleCnt="0"/>
      <dgm:spPr/>
    </dgm:pt>
    <dgm:pt modelId="{5ABE60BF-FB7C-4467-A7CC-B5C918A5AF38}" type="pres">
      <dgm:prSet presAssocID="{C3FD872F-6970-4A0F-B7C3-63E5E92C0EF7}" presName="node" presStyleLbl="node1" presStyleIdx="4" presStyleCnt="5">
        <dgm:presLayoutVars>
          <dgm:bulletEnabled val="1"/>
        </dgm:presLayoutVars>
      </dgm:prSet>
      <dgm:spPr/>
    </dgm:pt>
  </dgm:ptLst>
  <dgm:cxnLst>
    <dgm:cxn modelId="{6BE8EC07-6EE7-49C1-A798-A01353C20163}" srcId="{E473ACD8-8155-4E4A-B857-AC7D9EE003BC}" destId="{74752BAA-6259-477A-8DC3-EB559B3DD7A1}" srcOrd="3" destOrd="0" parTransId="{26B64C49-DD9B-4874-AF89-7754BB5467F3}" sibTransId="{C39E6C88-F90E-4D01-A729-73665E0923C2}"/>
    <dgm:cxn modelId="{804C1B0C-A3CE-4360-83D2-F5726855515C}" type="presOf" srcId="{C3FD872F-6970-4A0F-B7C3-63E5E92C0EF7}" destId="{5ABE60BF-FB7C-4467-A7CC-B5C918A5AF38}" srcOrd="0" destOrd="0" presId="urn:microsoft.com/office/officeart/2005/8/layout/default"/>
    <dgm:cxn modelId="{81F4611F-9F89-4F97-B73D-0B796554A00B}" type="presOf" srcId="{74752BAA-6259-477A-8DC3-EB559B3DD7A1}" destId="{D804F381-7023-470C-B6D5-E73434546173}" srcOrd="0" destOrd="0" presId="urn:microsoft.com/office/officeart/2005/8/layout/default"/>
    <dgm:cxn modelId="{79B04623-2391-4F1F-ACE5-45F2DA7DA253}" srcId="{E473ACD8-8155-4E4A-B857-AC7D9EE003BC}" destId="{C3FD872F-6970-4A0F-B7C3-63E5E92C0EF7}" srcOrd="4" destOrd="0" parTransId="{7252100D-5C1C-4B1C-BDA5-9565C9445E93}" sibTransId="{099B3FA0-900B-4A68-8915-5685CD30A770}"/>
    <dgm:cxn modelId="{74DC743F-B3C9-44BE-8964-4A2D1C3FB83A}" srcId="{E473ACD8-8155-4E4A-B857-AC7D9EE003BC}" destId="{062E5A80-5EDC-4A6B-9FD5-6E09E301B6CA}" srcOrd="1" destOrd="0" parTransId="{E0DB60E8-F098-4658-B3C1-EC7A235C85E9}" sibTransId="{9CD07503-DE50-4888-8458-C059C06FDC9D}"/>
    <dgm:cxn modelId="{75EF944A-4DB4-45D9-9978-FBE0A0D6B57D}" type="presOf" srcId="{E473ACD8-8155-4E4A-B857-AC7D9EE003BC}" destId="{5FFF1364-DDF8-4262-B130-EF853CEF7064}" srcOrd="0" destOrd="0" presId="urn:microsoft.com/office/officeart/2005/8/layout/default"/>
    <dgm:cxn modelId="{AF805577-4818-47A0-9DE8-BCED2EB8E86D}" srcId="{E473ACD8-8155-4E4A-B857-AC7D9EE003BC}" destId="{697648CD-67F7-4FB6-B835-4FA72EE80BD1}" srcOrd="0" destOrd="0" parTransId="{2AC65DCF-7A63-4A0C-BDEA-FA1E9287CBAD}" sibTransId="{1AE04ABD-5CA5-493A-9D6E-41D73A4FA51A}"/>
    <dgm:cxn modelId="{6320EE78-C4AB-4205-BB5E-29B91D92B52B}" type="presOf" srcId="{7E21A69F-649F-48B5-B5DF-802355D8FE64}" destId="{207FF801-630A-4ABF-9767-AD8AB83C8109}" srcOrd="0" destOrd="0" presId="urn:microsoft.com/office/officeart/2005/8/layout/default"/>
    <dgm:cxn modelId="{3A105B8C-34FA-4C81-B1AE-13E0BFFFDC0B}" srcId="{E473ACD8-8155-4E4A-B857-AC7D9EE003BC}" destId="{7E21A69F-649F-48B5-B5DF-802355D8FE64}" srcOrd="2" destOrd="0" parTransId="{D645D930-4D02-4DD9-A26B-27B39BAEF5BE}" sibTransId="{ACF87C62-73D0-4365-B98A-B8E90DA3A7A7}"/>
    <dgm:cxn modelId="{CC0958DF-C0EE-428C-BDD7-60F2FBC417FA}" type="presOf" srcId="{062E5A80-5EDC-4A6B-9FD5-6E09E301B6CA}" destId="{BA0EE5E8-418A-43DF-87CA-920B7D1FF6D9}" srcOrd="0" destOrd="0" presId="urn:microsoft.com/office/officeart/2005/8/layout/default"/>
    <dgm:cxn modelId="{5D0A24E9-53D5-447E-8C43-58EEBD5A859E}" type="presOf" srcId="{697648CD-67F7-4FB6-B835-4FA72EE80BD1}" destId="{5A22B41F-F40D-423D-A120-53F3DD890430}" srcOrd="0" destOrd="0" presId="urn:microsoft.com/office/officeart/2005/8/layout/default"/>
    <dgm:cxn modelId="{4A632AA7-9E42-4708-9B8C-24F58516F0DE}" type="presParOf" srcId="{5FFF1364-DDF8-4262-B130-EF853CEF7064}" destId="{5A22B41F-F40D-423D-A120-53F3DD890430}" srcOrd="0" destOrd="0" presId="urn:microsoft.com/office/officeart/2005/8/layout/default"/>
    <dgm:cxn modelId="{3F0D9E9D-DDDF-41FD-AD78-06DA79D7083C}" type="presParOf" srcId="{5FFF1364-DDF8-4262-B130-EF853CEF7064}" destId="{1573BC4A-438A-449A-864F-F5A4F3A0640A}" srcOrd="1" destOrd="0" presId="urn:microsoft.com/office/officeart/2005/8/layout/default"/>
    <dgm:cxn modelId="{F4AB367D-B8F4-4EA9-BE36-5BFCFD35E632}" type="presParOf" srcId="{5FFF1364-DDF8-4262-B130-EF853CEF7064}" destId="{BA0EE5E8-418A-43DF-87CA-920B7D1FF6D9}" srcOrd="2" destOrd="0" presId="urn:microsoft.com/office/officeart/2005/8/layout/default"/>
    <dgm:cxn modelId="{8DA24162-5F89-4082-8872-C86B3628484E}" type="presParOf" srcId="{5FFF1364-DDF8-4262-B130-EF853CEF7064}" destId="{9241C7E5-9317-4DB7-BC94-32817362A453}" srcOrd="3" destOrd="0" presId="urn:microsoft.com/office/officeart/2005/8/layout/default"/>
    <dgm:cxn modelId="{0BCC45CB-AD6B-4771-BAEB-F3015C751D59}" type="presParOf" srcId="{5FFF1364-DDF8-4262-B130-EF853CEF7064}" destId="{207FF801-630A-4ABF-9767-AD8AB83C8109}" srcOrd="4" destOrd="0" presId="urn:microsoft.com/office/officeart/2005/8/layout/default"/>
    <dgm:cxn modelId="{0705A5BC-9387-4C5E-8C7D-2F2025F0CF29}" type="presParOf" srcId="{5FFF1364-DDF8-4262-B130-EF853CEF7064}" destId="{04339663-9059-4730-A3E5-A1E2ABF7773C}" srcOrd="5" destOrd="0" presId="urn:microsoft.com/office/officeart/2005/8/layout/default"/>
    <dgm:cxn modelId="{0FA7A6DC-FA13-4057-A284-321E94F67EBA}" type="presParOf" srcId="{5FFF1364-DDF8-4262-B130-EF853CEF7064}" destId="{D804F381-7023-470C-B6D5-E73434546173}" srcOrd="6" destOrd="0" presId="urn:microsoft.com/office/officeart/2005/8/layout/default"/>
    <dgm:cxn modelId="{05598FAA-1C44-4A5E-BD71-50348344F6E5}" type="presParOf" srcId="{5FFF1364-DDF8-4262-B130-EF853CEF7064}" destId="{B1CABAA1-2774-4ACD-B8B6-861D01415569}" srcOrd="7" destOrd="0" presId="urn:microsoft.com/office/officeart/2005/8/layout/default"/>
    <dgm:cxn modelId="{4EEFCC26-08C1-43B8-AF49-1DD7C26242FA}" type="presParOf" srcId="{5FFF1364-DDF8-4262-B130-EF853CEF7064}" destId="{5ABE60BF-FB7C-4467-A7CC-B5C918A5AF38}" srcOrd="8" destOrd="0" presId="urn:microsoft.com/office/officeart/2005/8/layout/defaul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2B41F-F40D-423D-A120-53F3DD890430}">
      <dsp:nvSpPr>
        <dsp:cNvPr id="0" name=""/>
        <dsp:cNvSpPr/>
      </dsp:nvSpPr>
      <dsp:spPr>
        <a:xfrm>
          <a:off x="897964" y="76"/>
          <a:ext cx="2038332" cy="122299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1.Complex key may decrease the accuracy of output</a:t>
          </a:r>
        </a:p>
        <a:p>
          <a:pPr marL="0" lvl="0" indent="0" algn="ctr" defTabSz="622300">
            <a:lnSpc>
              <a:spcPct val="90000"/>
            </a:lnSpc>
            <a:spcBef>
              <a:spcPct val="0"/>
            </a:spcBef>
            <a:spcAft>
              <a:spcPct val="35000"/>
            </a:spcAft>
            <a:buNone/>
          </a:pPr>
          <a:r>
            <a:rPr lang="en-IN" sz="1400" kern="1200" dirty="0"/>
            <a:t>So simple key is required</a:t>
          </a:r>
        </a:p>
      </dsp:txBody>
      <dsp:txXfrm>
        <a:off x="897964" y="76"/>
        <a:ext cx="2038332" cy="1222999"/>
      </dsp:txXfrm>
    </dsp:sp>
    <dsp:sp modelId="{BA0EE5E8-418A-43DF-87CA-920B7D1FF6D9}">
      <dsp:nvSpPr>
        <dsp:cNvPr id="0" name=""/>
        <dsp:cNvSpPr/>
      </dsp:nvSpPr>
      <dsp:spPr>
        <a:xfrm>
          <a:off x="3140129" y="76"/>
          <a:ext cx="2038332" cy="122299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2.</a:t>
          </a:r>
          <a:r>
            <a:rPr lang="en-IN" sz="1400" kern="1200" dirty="0"/>
            <a:t>Encryption key is </a:t>
          </a:r>
          <a:r>
            <a:rPr lang="en-IN" sz="1400" kern="1200" dirty="0" err="1"/>
            <a:t>futhur</a:t>
          </a:r>
          <a:r>
            <a:rPr lang="en-IN" sz="1400" kern="1200" dirty="0"/>
            <a:t> encrypted for better security</a:t>
          </a:r>
        </a:p>
      </dsp:txBody>
      <dsp:txXfrm>
        <a:off x="3140129" y="76"/>
        <a:ext cx="2038332" cy="1222999"/>
      </dsp:txXfrm>
    </dsp:sp>
    <dsp:sp modelId="{207FF801-630A-4ABF-9767-AD8AB83C8109}">
      <dsp:nvSpPr>
        <dsp:cNvPr id="0" name=""/>
        <dsp:cNvSpPr/>
      </dsp:nvSpPr>
      <dsp:spPr>
        <a:xfrm>
          <a:off x="897964" y="1426908"/>
          <a:ext cx="2038332" cy="122299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3.</a:t>
          </a:r>
          <a:r>
            <a:rPr lang="en-IN" sz="1400" kern="1200" dirty="0"/>
            <a:t>Usage of algorithm like permutation for better encryption and security</a:t>
          </a:r>
        </a:p>
      </dsp:txBody>
      <dsp:txXfrm>
        <a:off x="897964" y="1426908"/>
        <a:ext cx="2038332" cy="1222999"/>
      </dsp:txXfrm>
    </dsp:sp>
    <dsp:sp modelId="{D804F381-7023-470C-B6D5-E73434546173}">
      <dsp:nvSpPr>
        <dsp:cNvPr id="0" name=""/>
        <dsp:cNvSpPr/>
      </dsp:nvSpPr>
      <dsp:spPr>
        <a:xfrm>
          <a:off x="3140129" y="1426908"/>
          <a:ext cx="2038332" cy="122299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4.DIVIDING THE IMAGE INTO UNITS LIKE PIXELS CAN MAKE THE ENCRYPTION EFFECTIVE</a:t>
          </a:r>
        </a:p>
      </dsp:txBody>
      <dsp:txXfrm>
        <a:off x="3140129" y="1426908"/>
        <a:ext cx="2038332" cy="1222999"/>
      </dsp:txXfrm>
    </dsp:sp>
    <dsp:sp modelId="{5ABE60BF-FB7C-4467-A7CC-B5C918A5AF38}">
      <dsp:nvSpPr>
        <dsp:cNvPr id="0" name=""/>
        <dsp:cNvSpPr/>
      </dsp:nvSpPr>
      <dsp:spPr>
        <a:xfrm>
          <a:off x="2019046" y="2853741"/>
          <a:ext cx="2038332" cy="122299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5.</a:t>
          </a:r>
          <a:r>
            <a:rPr lang="en-IN" sz="1400" kern="1200" dirty="0"/>
            <a:t>THE FINAL ENCRYPTED IMAGE SHOULD NOT BE LOOKING LIKE A ENCRYPED ONE</a:t>
          </a:r>
        </a:p>
      </dsp:txBody>
      <dsp:txXfrm>
        <a:off x="2019046" y="2853741"/>
        <a:ext cx="2038332" cy="122299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83" name="PlaceHolder 2"/>
          <p:cNvSpPr>
            <a:spLocks noGrp="1"/>
          </p:cNvSpPr>
          <p:nvPr>
            <p:ph type="body"/>
          </p:nvPr>
        </p:nvSpPr>
        <p:spPr>
          <a:xfrm>
            <a:off x="756000" y="5078520"/>
            <a:ext cx="6047640" cy="4811040"/>
          </a:xfrm>
          <a:prstGeom prst="rect">
            <a:avLst/>
          </a:prstGeom>
        </p:spPr>
        <p:txBody>
          <a:bodyPr lIns="0" rIns="0" tIns="0" bIns="0">
            <a:noAutofit/>
          </a:bodyPr>
          <a:p>
            <a:r>
              <a:rPr b="0" lang="en-IN" sz="2000" spc="-1" strike="noStrike">
                <a:latin typeface="Arial"/>
              </a:rPr>
              <a:t>Click to edit the notes format</a:t>
            </a:r>
            <a:endParaRPr b="0" lang="en-IN" sz="2000" spc="-1" strike="noStrike">
              <a:latin typeface="Arial"/>
            </a:endParaRPr>
          </a:p>
        </p:txBody>
      </p:sp>
      <p:sp>
        <p:nvSpPr>
          <p:cNvPr id="84" name="PlaceHolder 3"/>
          <p:cNvSpPr>
            <a:spLocks noGrp="1"/>
          </p:cNvSpPr>
          <p:nvPr>
            <p:ph type="hdr"/>
          </p:nvPr>
        </p:nvSpPr>
        <p:spPr>
          <a:xfrm>
            <a:off x="0" y="0"/>
            <a:ext cx="3280680" cy="534240"/>
          </a:xfrm>
          <a:prstGeom prst="rect">
            <a:avLst/>
          </a:prstGeom>
        </p:spPr>
        <p:txBody>
          <a:bodyPr lIns="0" rIns="0" tIns="0" bIns="0">
            <a:noAutofit/>
          </a:bodyPr>
          <a:p>
            <a:r>
              <a:rPr b="0" lang="en-IN" sz="1400" spc="-1" strike="noStrike">
                <a:latin typeface="Times New Roman"/>
              </a:rPr>
              <a:t>&lt;header&gt;</a:t>
            </a:r>
            <a:endParaRPr b="0" lang="en-IN" sz="1400" spc="-1" strike="noStrike">
              <a:latin typeface="Times New Roman"/>
            </a:endParaRPr>
          </a:p>
        </p:txBody>
      </p:sp>
      <p:sp>
        <p:nvSpPr>
          <p:cNvPr id="85" name="PlaceHolder 4"/>
          <p:cNvSpPr>
            <a:spLocks noGrp="1"/>
          </p:cNvSpPr>
          <p:nvPr>
            <p:ph type="dt"/>
          </p:nvPr>
        </p:nvSpPr>
        <p:spPr>
          <a:xfrm>
            <a:off x="4278960" y="0"/>
            <a:ext cx="3280680" cy="534240"/>
          </a:xfrm>
          <a:prstGeom prst="rect">
            <a:avLst/>
          </a:prstGeom>
        </p:spPr>
        <p:txBody>
          <a:bodyPr lIns="0" rIns="0" tIns="0" bIns="0">
            <a:noAutofit/>
          </a:bodyPr>
          <a:p>
            <a:pPr algn="r"/>
            <a:r>
              <a:rPr b="0" lang="en-IN" sz="1400" spc="-1" strike="noStrike">
                <a:latin typeface="Times New Roman"/>
              </a:rPr>
              <a:t>&lt;date/time&gt;</a:t>
            </a:r>
            <a:endParaRPr b="0" lang="en-IN" sz="1400" spc="-1" strike="noStrike">
              <a:latin typeface="Times New Roman"/>
            </a:endParaRPr>
          </a:p>
        </p:txBody>
      </p:sp>
      <p:sp>
        <p:nvSpPr>
          <p:cNvPr id="86" name="PlaceHolder 5"/>
          <p:cNvSpPr>
            <a:spLocks noGrp="1"/>
          </p:cNvSpPr>
          <p:nvPr>
            <p:ph type="ftr"/>
          </p:nvPr>
        </p:nvSpPr>
        <p:spPr>
          <a:xfrm>
            <a:off x="0" y="10157400"/>
            <a:ext cx="3280680" cy="534240"/>
          </a:xfrm>
          <a:prstGeom prst="rect">
            <a:avLst/>
          </a:prstGeom>
        </p:spPr>
        <p:txBody>
          <a:bodyPr lIns="0" rIns="0" tIns="0" bIns="0" anchor="b">
            <a:noAutofit/>
          </a:bodyPr>
          <a:p>
            <a:r>
              <a:rPr b="0" lang="en-IN" sz="1400" spc="-1" strike="noStrike">
                <a:latin typeface="Times New Roman"/>
              </a:rPr>
              <a:t>&lt;footer&gt;</a:t>
            </a:r>
            <a:endParaRPr b="0" lang="en-IN" sz="1400" spc="-1" strike="noStrike">
              <a:latin typeface="Times New Roman"/>
            </a:endParaRPr>
          </a:p>
        </p:txBody>
      </p:sp>
      <p:sp>
        <p:nvSpPr>
          <p:cNvPr id="87"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1888B9D2-4E63-40BE-9700-2F07239758D5}"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sldImg"/>
          </p:nvPr>
        </p:nvSpPr>
        <p:spPr>
          <a:xfrm>
            <a:off x="1414440" y="1162080"/>
            <a:ext cx="4181040" cy="3136680"/>
          </a:xfrm>
          <a:prstGeom prst="rect">
            <a:avLst/>
          </a:prstGeom>
        </p:spPr>
      </p:sp>
      <p:sp>
        <p:nvSpPr>
          <p:cNvPr id="148" name="PlaceHolder 2"/>
          <p:cNvSpPr>
            <a:spLocks noGrp="1"/>
          </p:cNvSpPr>
          <p:nvPr>
            <p:ph type="body"/>
          </p:nvPr>
        </p:nvSpPr>
        <p:spPr>
          <a:xfrm>
            <a:off x="701640" y="4473720"/>
            <a:ext cx="5606640" cy="3660480"/>
          </a:xfrm>
          <a:prstGeom prst="rect">
            <a:avLst/>
          </a:prstGeom>
        </p:spPr>
        <p:txBody>
          <a:bodyPr>
            <a:noAutofit/>
          </a:bodyPr>
          <a:p>
            <a:endParaRPr b="0" lang="en-IN" sz="2000" spc="-1" strike="noStrike">
              <a:latin typeface="Arial"/>
            </a:endParaRPr>
          </a:p>
        </p:txBody>
      </p:sp>
      <p:sp>
        <p:nvSpPr>
          <p:cNvPr id="149" name="TextShape 3"/>
          <p:cNvSpPr txBox="1"/>
          <p:nvPr/>
        </p:nvSpPr>
        <p:spPr>
          <a:xfrm>
            <a:off x="3970440" y="8829720"/>
            <a:ext cx="3038040" cy="466200"/>
          </a:xfrm>
          <a:prstGeom prst="rect">
            <a:avLst/>
          </a:prstGeom>
          <a:noFill/>
          <a:ln>
            <a:noFill/>
          </a:ln>
        </p:spPr>
        <p:txBody>
          <a:bodyPr anchor="b">
            <a:noAutofit/>
          </a:bodyPr>
          <a:p>
            <a:pPr algn="r">
              <a:lnSpc>
                <a:spcPct val="100000"/>
              </a:lnSpc>
            </a:pPr>
            <a:fld id="{320A004A-1445-4EDF-B18A-734B9BA0FA3A}"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sldImg"/>
          </p:nvPr>
        </p:nvSpPr>
        <p:spPr>
          <a:xfrm>
            <a:off x="1414440" y="1162080"/>
            <a:ext cx="4181040" cy="3136680"/>
          </a:xfrm>
          <a:prstGeom prst="rect">
            <a:avLst/>
          </a:prstGeom>
        </p:spPr>
      </p:sp>
      <p:sp>
        <p:nvSpPr>
          <p:cNvPr id="151" name="PlaceHolder 2"/>
          <p:cNvSpPr>
            <a:spLocks noGrp="1"/>
          </p:cNvSpPr>
          <p:nvPr>
            <p:ph type="body"/>
          </p:nvPr>
        </p:nvSpPr>
        <p:spPr>
          <a:xfrm>
            <a:off x="701640" y="4473720"/>
            <a:ext cx="5606640" cy="3660480"/>
          </a:xfrm>
          <a:prstGeom prst="rect">
            <a:avLst/>
          </a:prstGeom>
        </p:spPr>
        <p:txBody>
          <a:bodyPr>
            <a:noAutofit/>
          </a:bodyPr>
          <a:p>
            <a:endParaRPr b="0" lang="en-IN" sz="2000" spc="-1" strike="noStrike">
              <a:latin typeface="Arial"/>
            </a:endParaRPr>
          </a:p>
        </p:txBody>
      </p:sp>
      <p:sp>
        <p:nvSpPr>
          <p:cNvPr id="152" name="TextShape 3"/>
          <p:cNvSpPr txBox="1"/>
          <p:nvPr/>
        </p:nvSpPr>
        <p:spPr>
          <a:xfrm>
            <a:off x="3970440" y="8829720"/>
            <a:ext cx="3038040" cy="466200"/>
          </a:xfrm>
          <a:prstGeom prst="rect">
            <a:avLst/>
          </a:prstGeom>
          <a:noFill/>
          <a:ln>
            <a:noFill/>
          </a:ln>
        </p:spPr>
        <p:txBody>
          <a:bodyPr anchor="b">
            <a:noAutofit/>
          </a:bodyPr>
          <a:p>
            <a:pPr algn="r">
              <a:lnSpc>
                <a:spcPct val="100000"/>
              </a:lnSpc>
            </a:pPr>
            <a:fld id="{A0048048-8C0B-4D2B-BC65-2DA71B46ED1E}"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sldImg"/>
          </p:nvPr>
        </p:nvSpPr>
        <p:spPr>
          <a:xfrm>
            <a:off x="1414440" y="1162080"/>
            <a:ext cx="4181040" cy="3136680"/>
          </a:xfrm>
          <a:prstGeom prst="rect">
            <a:avLst/>
          </a:prstGeom>
        </p:spPr>
      </p:sp>
      <p:sp>
        <p:nvSpPr>
          <p:cNvPr id="154" name="PlaceHolder 2"/>
          <p:cNvSpPr>
            <a:spLocks noGrp="1"/>
          </p:cNvSpPr>
          <p:nvPr>
            <p:ph type="body"/>
          </p:nvPr>
        </p:nvSpPr>
        <p:spPr>
          <a:xfrm>
            <a:off x="701640" y="4473720"/>
            <a:ext cx="5606640" cy="3660480"/>
          </a:xfrm>
          <a:prstGeom prst="rect">
            <a:avLst/>
          </a:prstGeom>
        </p:spPr>
        <p:txBody>
          <a:bodyPr>
            <a:noAutofit/>
          </a:bodyPr>
          <a:p>
            <a:endParaRPr b="0" lang="en-IN" sz="2000" spc="-1" strike="noStrike">
              <a:latin typeface="Arial"/>
            </a:endParaRPr>
          </a:p>
        </p:txBody>
      </p:sp>
      <p:sp>
        <p:nvSpPr>
          <p:cNvPr id="155" name="TextShape 3"/>
          <p:cNvSpPr txBox="1"/>
          <p:nvPr/>
        </p:nvSpPr>
        <p:spPr>
          <a:xfrm>
            <a:off x="3970440" y="8829720"/>
            <a:ext cx="3038040" cy="466200"/>
          </a:xfrm>
          <a:prstGeom prst="rect">
            <a:avLst/>
          </a:prstGeom>
          <a:noFill/>
          <a:ln>
            <a:noFill/>
          </a:ln>
        </p:spPr>
        <p:txBody>
          <a:bodyPr anchor="b">
            <a:noAutofit/>
          </a:bodyPr>
          <a:p>
            <a:pPr algn="r">
              <a:lnSpc>
                <a:spcPct val="100000"/>
              </a:lnSpc>
            </a:pPr>
            <a:fld id="{3E1BDEFD-9F5F-4244-A0D1-4D17D50061E0}"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sldImg"/>
          </p:nvPr>
        </p:nvSpPr>
        <p:spPr>
          <a:xfrm>
            <a:off x="1414440" y="1162080"/>
            <a:ext cx="4181040" cy="3136680"/>
          </a:xfrm>
          <a:prstGeom prst="rect">
            <a:avLst/>
          </a:prstGeom>
        </p:spPr>
      </p:sp>
      <p:sp>
        <p:nvSpPr>
          <p:cNvPr id="157" name="PlaceHolder 2"/>
          <p:cNvSpPr>
            <a:spLocks noGrp="1"/>
          </p:cNvSpPr>
          <p:nvPr>
            <p:ph type="body"/>
          </p:nvPr>
        </p:nvSpPr>
        <p:spPr>
          <a:xfrm>
            <a:off x="701640" y="4473720"/>
            <a:ext cx="5606640" cy="3660480"/>
          </a:xfrm>
          <a:prstGeom prst="rect">
            <a:avLst/>
          </a:prstGeom>
        </p:spPr>
        <p:txBody>
          <a:bodyPr>
            <a:noAutofit/>
          </a:bodyPr>
          <a:p>
            <a:endParaRPr b="0" lang="en-IN" sz="2000" spc="-1" strike="noStrike">
              <a:latin typeface="Arial"/>
            </a:endParaRPr>
          </a:p>
        </p:txBody>
      </p:sp>
      <p:sp>
        <p:nvSpPr>
          <p:cNvPr id="158" name="TextShape 3"/>
          <p:cNvSpPr txBox="1"/>
          <p:nvPr/>
        </p:nvSpPr>
        <p:spPr>
          <a:xfrm>
            <a:off x="3970440" y="8829720"/>
            <a:ext cx="3038040" cy="466200"/>
          </a:xfrm>
          <a:prstGeom prst="rect">
            <a:avLst/>
          </a:prstGeom>
          <a:noFill/>
          <a:ln>
            <a:noFill/>
          </a:ln>
        </p:spPr>
        <p:txBody>
          <a:bodyPr anchor="b">
            <a:noAutofit/>
          </a:bodyPr>
          <a:p>
            <a:pPr algn="r">
              <a:lnSpc>
                <a:spcPct val="100000"/>
              </a:lnSpc>
            </a:pPr>
            <a:fld id="{75ACC9A8-A067-41BD-B1E1-80ABF84AD0A3}"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sldImg"/>
          </p:nvPr>
        </p:nvSpPr>
        <p:spPr>
          <a:xfrm>
            <a:off x="1414440" y="1162080"/>
            <a:ext cx="4181040" cy="3136680"/>
          </a:xfrm>
          <a:prstGeom prst="rect">
            <a:avLst/>
          </a:prstGeom>
        </p:spPr>
      </p:sp>
      <p:sp>
        <p:nvSpPr>
          <p:cNvPr id="160" name="PlaceHolder 2"/>
          <p:cNvSpPr>
            <a:spLocks noGrp="1"/>
          </p:cNvSpPr>
          <p:nvPr>
            <p:ph type="body"/>
          </p:nvPr>
        </p:nvSpPr>
        <p:spPr>
          <a:xfrm>
            <a:off x="701640" y="4473720"/>
            <a:ext cx="5606640" cy="3660480"/>
          </a:xfrm>
          <a:prstGeom prst="rect">
            <a:avLst/>
          </a:prstGeom>
        </p:spPr>
        <p:txBody>
          <a:bodyPr>
            <a:noAutofit/>
          </a:bodyPr>
          <a:p>
            <a:endParaRPr b="0" lang="en-IN" sz="2000" spc="-1" strike="noStrike">
              <a:latin typeface="Arial"/>
            </a:endParaRPr>
          </a:p>
        </p:txBody>
      </p:sp>
      <p:sp>
        <p:nvSpPr>
          <p:cNvPr id="161" name="TextShape 3"/>
          <p:cNvSpPr txBox="1"/>
          <p:nvPr/>
        </p:nvSpPr>
        <p:spPr>
          <a:xfrm>
            <a:off x="3970440" y="8829720"/>
            <a:ext cx="3038040" cy="466200"/>
          </a:xfrm>
          <a:prstGeom prst="rect">
            <a:avLst/>
          </a:prstGeom>
          <a:noFill/>
          <a:ln>
            <a:noFill/>
          </a:ln>
        </p:spPr>
        <p:txBody>
          <a:bodyPr anchor="b">
            <a:noAutofit/>
          </a:bodyPr>
          <a:p>
            <a:pPr algn="r">
              <a:lnSpc>
                <a:spcPct val="100000"/>
              </a:lnSpc>
            </a:pPr>
            <a:fld id="{3F416D6A-DE3D-4A2E-B635-37A6C4E572EB}"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628560" y="1825560"/>
            <a:ext cx="788652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628560" y="4098240"/>
            <a:ext cx="788652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628560" y="1825560"/>
            <a:ext cx="38484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4669920" y="1825560"/>
            <a:ext cx="38484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628560" y="4098240"/>
            <a:ext cx="38484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4669920" y="4098240"/>
            <a:ext cx="38484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628560" y="1825560"/>
            <a:ext cx="2539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3295080" y="1825560"/>
            <a:ext cx="2539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5961240" y="1825560"/>
            <a:ext cx="2539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628560" y="4098240"/>
            <a:ext cx="2539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3295080" y="4098240"/>
            <a:ext cx="2539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5961240" y="4098240"/>
            <a:ext cx="2539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628560" y="1825560"/>
            <a:ext cx="7886520" cy="4350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628560" y="1825560"/>
            <a:ext cx="788652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628560" y="1825560"/>
            <a:ext cx="384840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4669920" y="1825560"/>
            <a:ext cx="384840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28560" y="365040"/>
            <a:ext cx="7886520" cy="61441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628560" y="1825560"/>
            <a:ext cx="38484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4669920" y="1825560"/>
            <a:ext cx="384840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628560" y="4098240"/>
            <a:ext cx="38484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628560" y="1825560"/>
            <a:ext cx="7886520" cy="4350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628560" y="1825560"/>
            <a:ext cx="384840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4669920" y="1825560"/>
            <a:ext cx="38484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4669920" y="4098240"/>
            <a:ext cx="38484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628560" y="1825560"/>
            <a:ext cx="38484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4669920" y="1825560"/>
            <a:ext cx="38484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628560" y="4098240"/>
            <a:ext cx="788652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628560" y="1825560"/>
            <a:ext cx="788652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628560" y="4098240"/>
            <a:ext cx="788652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628560" y="1825560"/>
            <a:ext cx="38484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4669920" y="1825560"/>
            <a:ext cx="38484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628560" y="4098240"/>
            <a:ext cx="38484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4669920" y="4098240"/>
            <a:ext cx="38484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628560" y="1825560"/>
            <a:ext cx="2539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3295080" y="1825560"/>
            <a:ext cx="2539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5961240" y="1825560"/>
            <a:ext cx="2539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628560" y="4098240"/>
            <a:ext cx="2539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3295080" y="4098240"/>
            <a:ext cx="2539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5961240" y="4098240"/>
            <a:ext cx="2539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628560" y="1825560"/>
            <a:ext cx="788652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628560" y="1825560"/>
            <a:ext cx="384840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4669920" y="1825560"/>
            <a:ext cx="384840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28560" y="365040"/>
            <a:ext cx="7886520" cy="61441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628560" y="1825560"/>
            <a:ext cx="38484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4669920" y="1825560"/>
            <a:ext cx="384840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628560" y="4098240"/>
            <a:ext cx="38484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628560" y="1825560"/>
            <a:ext cx="384840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4669920" y="1825560"/>
            <a:ext cx="38484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4669920" y="4098240"/>
            <a:ext cx="38484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628560" y="1825560"/>
            <a:ext cx="38484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4669920" y="1825560"/>
            <a:ext cx="38484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628560" y="4098240"/>
            <a:ext cx="788652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dt"/>
          </p:nvPr>
        </p:nvSpPr>
        <p:spPr>
          <a:xfrm>
            <a:off x="628560" y="6356520"/>
            <a:ext cx="2057040" cy="364680"/>
          </a:xfrm>
          <a:prstGeom prst="rect">
            <a:avLst/>
          </a:prstGeom>
        </p:spPr>
        <p:txBody>
          <a:bodyPr anchor="ctr">
            <a:noAutofit/>
          </a:bodyPr>
          <a:p>
            <a:pPr>
              <a:lnSpc>
                <a:spcPct val="100000"/>
              </a:lnSpc>
            </a:pPr>
            <a:fld id="{51AE94C5-F54E-479C-A8F4-0B014D6DF928}" type="datetime">
              <a:rPr b="0" lang="en-US" sz="1200" spc="-1" strike="noStrike">
                <a:solidFill>
                  <a:srgbClr val="8b8b8b"/>
                </a:solidFill>
                <a:latin typeface="Calibri"/>
              </a:rPr>
              <a:t>10/20/22</a:t>
            </a:fld>
            <a:endParaRPr b="0" lang="en-IN" sz="1200" spc="-1" strike="noStrike">
              <a:latin typeface="Times New Roman"/>
            </a:endParaRPr>
          </a:p>
        </p:txBody>
      </p:sp>
      <p:sp>
        <p:nvSpPr>
          <p:cNvPr id="1" name="PlaceHolder 2"/>
          <p:cNvSpPr>
            <a:spLocks noGrp="1"/>
          </p:cNvSpPr>
          <p:nvPr>
            <p:ph type="ftr"/>
          </p:nvPr>
        </p:nvSpPr>
        <p:spPr>
          <a:xfrm>
            <a:off x="3029040" y="6356520"/>
            <a:ext cx="3085920" cy="364680"/>
          </a:xfrm>
          <a:prstGeom prst="rect">
            <a:avLst/>
          </a:prstGeom>
        </p:spPr>
        <p:txBody>
          <a:bodyPr anchor="ctr">
            <a:noAutofit/>
          </a:bodyPr>
          <a:p>
            <a:endParaRPr b="0" lang="en-IN" sz="2400" spc="-1" strike="noStrike">
              <a:latin typeface="Times New Roman"/>
            </a:endParaRPr>
          </a:p>
        </p:txBody>
      </p:sp>
      <p:sp>
        <p:nvSpPr>
          <p:cNvPr id="2" name="PlaceHolder 3"/>
          <p:cNvSpPr>
            <a:spLocks noGrp="1"/>
          </p:cNvSpPr>
          <p:nvPr>
            <p:ph type="sldNum"/>
          </p:nvPr>
        </p:nvSpPr>
        <p:spPr>
          <a:xfrm>
            <a:off x="6458040" y="6356520"/>
            <a:ext cx="2057040" cy="364680"/>
          </a:xfrm>
          <a:prstGeom prst="rect">
            <a:avLst/>
          </a:prstGeom>
        </p:spPr>
        <p:txBody>
          <a:bodyPr anchor="ctr">
            <a:noAutofit/>
          </a:bodyPr>
          <a:p>
            <a:pPr algn="r">
              <a:lnSpc>
                <a:spcPct val="100000"/>
              </a:lnSpc>
            </a:pPr>
            <a:fld id="{C0D1BAE0-C793-45FD-A505-64BA352256F9}" type="slidenum">
              <a:rPr b="0" lang="en-US" sz="1200" spc="-1" strike="noStrike">
                <a:solidFill>
                  <a:srgbClr val="8b8b8b"/>
                </a:solidFill>
                <a:latin typeface="Calibri"/>
              </a:rPr>
              <a:t>1</a:t>
            </a:fld>
            <a:endParaRPr b="0" lang="en-IN" sz="1200" spc="-1" strike="noStrike">
              <a:latin typeface="Times New Roman"/>
            </a:endParaRPr>
          </a:p>
        </p:txBody>
      </p:sp>
      <p:sp>
        <p:nvSpPr>
          <p:cNvPr id="3" name="PlaceHolder 4"/>
          <p:cNvSpPr>
            <a:spLocks noGrp="1"/>
          </p:cNvSpPr>
          <p:nvPr>
            <p:ph type="title"/>
          </p:nvPr>
        </p:nvSpPr>
        <p:spPr>
          <a:xfrm>
            <a:off x="457200" y="273600"/>
            <a:ext cx="8229240" cy="1144800"/>
          </a:xfrm>
          <a:prstGeom prst="rect">
            <a:avLst/>
          </a:prstGeom>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628560" y="365040"/>
            <a:ext cx="788652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628560" y="1825560"/>
            <a:ext cx="788652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628560" y="6356520"/>
            <a:ext cx="2057040" cy="364680"/>
          </a:xfrm>
          <a:prstGeom prst="rect">
            <a:avLst/>
          </a:prstGeom>
        </p:spPr>
        <p:txBody>
          <a:bodyPr anchor="ctr">
            <a:noAutofit/>
          </a:bodyPr>
          <a:p>
            <a:pPr>
              <a:lnSpc>
                <a:spcPct val="100000"/>
              </a:lnSpc>
            </a:pPr>
            <a:fld id="{319B6099-5217-4D11-AA01-D2F9F62D1D2F}" type="datetime">
              <a:rPr b="0" lang="en-US" sz="1200" spc="-1" strike="noStrike">
                <a:solidFill>
                  <a:srgbClr val="8b8b8b"/>
                </a:solidFill>
                <a:latin typeface="Calibri"/>
              </a:rPr>
              <a:t>10/20/22</a:t>
            </a:fld>
            <a:endParaRPr b="0" lang="en-IN" sz="1200" spc="-1" strike="noStrike">
              <a:latin typeface="Times New Roman"/>
            </a:endParaRPr>
          </a:p>
        </p:txBody>
      </p:sp>
      <p:sp>
        <p:nvSpPr>
          <p:cNvPr id="44" name="PlaceHolder 4"/>
          <p:cNvSpPr>
            <a:spLocks noGrp="1"/>
          </p:cNvSpPr>
          <p:nvPr>
            <p:ph type="ftr"/>
          </p:nvPr>
        </p:nvSpPr>
        <p:spPr>
          <a:xfrm>
            <a:off x="3029040" y="6356520"/>
            <a:ext cx="3085920" cy="364680"/>
          </a:xfrm>
          <a:prstGeom prst="rect">
            <a:avLst/>
          </a:prstGeom>
        </p:spPr>
        <p:txBody>
          <a:bodyPr anchor="ctr">
            <a:noAutofit/>
          </a:bodyPr>
          <a:p>
            <a:endParaRPr b="0" lang="en-IN" sz="2400" spc="-1" strike="noStrike">
              <a:latin typeface="Times New Roman"/>
            </a:endParaRPr>
          </a:p>
        </p:txBody>
      </p:sp>
      <p:sp>
        <p:nvSpPr>
          <p:cNvPr id="45" name="PlaceHolder 5"/>
          <p:cNvSpPr>
            <a:spLocks noGrp="1"/>
          </p:cNvSpPr>
          <p:nvPr>
            <p:ph type="sldNum"/>
          </p:nvPr>
        </p:nvSpPr>
        <p:spPr>
          <a:xfrm>
            <a:off x="6458040" y="6356520"/>
            <a:ext cx="2057040" cy="364680"/>
          </a:xfrm>
          <a:prstGeom prst="rect">
            <a:avLst/>
          </a:prstGeom>
        </p:spPr>
        <p:txBody>
          <a:bodyPr anchor="ctr">
            <a:noAutofit/>
          </a:bodyPr>
          <a:p>
            <a:pPr algn="r">
              <a:lnSpc>
                <a:spcPct val="100000"/>
              </a:lnSpc>
            </a:pPr>
            <a:fld id="{10A3D2BF-2B75-4B78-9BF5-050BADE80BF0}" type="slidenum">
              <a:rPr b="0" lang="en-US" sz="1200" spc="-1" strike="noStrike">
                <a:solidFill>
                  <a:srgbClr val="8b8b8b"/>
                </a:solidFill>
                <a:latin typeface="Calibri"/>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hyperlink" Target="https://ieeexplore.ieee.org/document/9366688" TargetMode="External"/><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microsoft.com/office/2007/relationships/diagramDrawing" Target="../diagrams/drawing1.xml"/><Relationship Id="rId6"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Line 1"/>
          <p:cNvSpPr/>
          <p:nvPr/>
        </p:nvSpPr>
        <p:spPr>
          <a:xfrm>
            <a:off x="0" y="715320"/>
            <a:ext cx="9144000" cy="0"/>
          </a:xfrm>
          <a:prstGeom prst="line">
            <a:avLst/>
          </a:prstGeom>
          <a:ln>
            <a:solidFill>
              <a:srgbClr val="0000ff"/>
            </a:solidFill>
            <a:prstDash val="lgDashDotDot"/>
          </a:ln>
        </p:spPr>
        <p:style>
          <a:lnRef idx="1">
            <a:schemeClr val="accent1"/>
          </a:lnRef>
          <a:fillRef idx="0">
            <a:schemeClr val="accent1"/>
          </a:fillRef>
          <a:effectRef idx="0">
            <a:schemeClr val="accent1"/>
          </a:effectRef>
          <a:fontRef idx="minor"/>
        </p:style>
      </p:sp>
      <p:sp>
        <p:nvSpPr>
          <p:cNvPr id="89" name="Line 2"/>
          <p:cNvSpPr/>
          <p:nvPr/>
        </p:nvSpPr>
        <p:spPr>
          <a:xfrm>
            <a:off x="0" y="6143400"/>
            <a:ext cx="9144000" cy="0"/>
          </a:xfrm>
          <a:prstGeom prst="line">
            <a:avLst/>
          </a:prstGeom>
          <a:ln>
            <a:solidFill>
              <a:srgbClr val="0000ff"/>
            </a:solidFill>
            <a:prstDash val="lgDash"/>
          </a:ln>
        </p:spPr>
        <p:style>
          <a:lnRef idx="1">
            <a:schemeClr val="accent1"/>
          </a:lnRef>
          <a:fillRef idx="0">
            <a:schemeClr val="accent1"/>
          </a:fillRef>
          <a:effectRef idx="0">
            <a:schemeClr val="accent1"/>
          </a:effectRef>
          <a:fontRef idx="minor"/>
        </p:style>
      </p:sp>
      <p:sp>
        <p:nvSpPr>
          <p:cNvPr id="90" name="CustomShape 3"/>
          <p:cNvSpPr/>
          <p:nvPr/>
        </p:nvSpPr>
        <p:spPr>
          <a:xfrm>
            <a:off x="4269960" y="6150240"/>
            <a:ext cx="4873680" cy="6836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300" spc="-1" strike="noStrike">
                <a:solidFill>
                  <a:srgbClr val="c00000"/>
                </a:solidFill>
                <a:latin typeface="Cambria"/>
                <a:ea typeface="Cambria"/>
              </a:rPr>
              <a:t>	</a:t>
            </a:r>
            <a:r>
              <a:rPr b="1" lang="en-US" sz="1300" spc="-1" strike="noStrike">
                <a:solidFill>
                  <a:srgbClr val="c00000"/>
                </a:solidFill>
                <a:latin typeface="Cambria"/>
                <a:ea typeface="Cambria"/>
              </a:rPr>
              <a:t>	</a:t>
            </a:r>
            <a:r>
              <a:rPr b="1" lang="en-US" sz="1300" spc="-1" strike="noStrike">
                <a:solidFill>
                  <a:srgbClr val="c00000"/>
                </a:solidFill>
                <a:latin typeface="Cambria"/>
                <a:ea typeface="Cambria"/>
              </a:rPr>
              <a:t>	</a:t>
            </a:r>
            <a:r>
              <a:rPr b="1" lang="en-US" sz="1300" spc="-1" strike="noStrike">
                <a:solidFill>
                  <a:srgbClr val="c00000"/>
                </a:solidFill>
                <a:latin typeface="Cambria"/>
                <a:ea typeface="Cambria"/>
              </a:rPr>
              <a:t>Engineering Clinic V</a:t>
            </a:r>
            <a:endParaRPr b="0" lang="en-IN" sz="1300" spc="-1" strike="noStrike">
              <a:latin typeface="Arial"/>
            </a:endParaRPr>
          </a:p>
          <a:p>
            <a:pPr>
              <a:lnSpc>
                <a:spcPct val="100000"/>
              </a:lnSpc>
            </a:pPr>
            <a:r>
              <a:rPr b="1" lang="en-US" sz="1300" spc="-1" strike="noStrike">
                <a:solidFill>
                  <a:srgbClr val="c00000"/>
                </a:solidFill>
                <a:latin typeface="Cambria"/>
                <a:ea typeface="Cambria"/>
              </a:rPr>
              <a:t>	</a:t>
            </a:r>
            <a:r>
              <a:rPr b="1" lang="en-US" sz="1300" spc="-1" strike="noStrike">
                <a:solidFill>
                  <a:srgbClr val="c00000"/>
                </a:solidFill>
                <a:latin typeface="Cambria"/>
                <a:ea typeface="Cambria"/>
              </a:rPr>
              <a:t>Sem V |CSE | Kumaraguru College of Technology</a:t>
            </a:r>
            <a:endParaRPr b="0" lang="en-IN" sz="1300" spc="-1" strike="noStrike">
              <a:latin typeface="Arial"/>
            </a:endParaRPr>
          </a:p>
        </p:txBody>
      </p:sp>
      <p:sp>
        <p:nvSpPr>
          <p:cNvPr id="91" name="Line 4"/>
          <p:cNvSpPr/>
          <p:nvPr/>
        </p:nvSpPr>
        <p:spPr>
          <a:xfrm>
            <a:off x="4269600" y="6143400"/>
            <a:ext cx="0" cy="714600"/>
          </a:xfrm>
          <a:prstGeom prst="line">
            <a:avLst/>
          </a:prstGeom>
          <a:ln>
            <a:solidFill>
              <a:srgbClr val="0000ff"/>
            </a:solidFill>
            <a:prstDash val="lgDash"/>
          </a:ln>
        </p:spPr>
        <p:style>
          <a:lnRef idx="1">
            <a:schemeClr val="accent1"/>
          </a:lnRef>
          <a:fillRef idx="0">
            <a:schemeClr val="accent1"/>
          </a:fillRef>
          <a:effectRef idx="0">
            <a:schemeClr val="accent1"/>
          </a:effectRef>
          <a:fontRef idx="minor"/>
        </p:style>
      </p:sp>
      <p:sp>
        <p:nvSpPr>
          <p:cNvPr id="92" name="CustomShape 5"/>
          <p:cNvSpPr/>
          <p:nvPr/>
        </p:nvSpPr>
        <p:spPr>
          <a:xfrm>
            <a:off x="1050840" y="6150240"/>
            <a:ext cx="3504960" cy="486360"/>
          </a:xfrm>
          <a:prstGeom prst="rect">
            <a:avLst/>
          </a:prstGeom>
          <a:noFill/>
          <a:ln>
            <a:noFill/>
          </a:ln>
        </p:spPr>
        <p:style>
          <a:lnRef idx="0"/>
          <a:fillRef idx="0"/>
          <a:effectRef idx="0"/>
          <a:fontRef idx="minor"/>
        </p:style>
        <p:txBody>
          <a:bodyPr wrap="none" lIns="90000" rIns="90000" tIns="45000" bIns="45000">
            <a:spAutoFit/>
          </a:bodyPr>
          <a:p>
            <a:pPr algn="r">
              <a:lnSpc>
                <a:spcPct val="100000"/>
              </a:lnSpc>
            </a:pPr>
            <a:r>
              <a:rPr b="1" lang="en-US" sz="1300" spc="-1" strike="noStrike">
                <a:solidFill>
                  <a:srgbClr val="002060"/>
                </a:solidFill>
                <a:latin typeface="Cambria"/>
                <a:ea typeface="Cambria"/>
              </a:rPr>
              <a:t>Kumaraguru College of Technology/</a:t>
            </a:r>
            <a:endParaRPr b="0" lang="en-IN" sz="1300" spc="-1" strike="noStrike">
              <a:latin typeface="Arial"/>
            </a:endParaRPr>
          </a:p>
          <a:p>
            <a:pPr algn="r">
              <a:lnSpc>
                <a:spcPct val="100000"/>
              </a:lnSpc>
            </a:pPr>
            <a:r>
              <a:rPr b="1" lang="en-US" sz="1300" spc="-1" strike="noStrike">
                <a:solidFill>
                  <a:srgbClr val="002060"/>
                </a:solidFill>
                <a:latin typeface="Cambria"/>
                <a:ea typeface="Cambria"/>
              </a:rPr>
              <a:t>Coimbatore</a:t>
            </a:r>
            <a:endParaRPr b="0" lang="en-IN" sz="1300" spc="-1" strike="noStrike">
              <a:latin typeface="Arial"/>
            </a:endParaRPr>
          </a:p>
        </p:txBody>
      </p:sp>
      <p:sp>
        <p:nvSpPr>
          <p:cNvPr id="93" name="CustomShape 6"/>
          <p:cNvSpPr/>
          <p:nvPr/>
        </p:nvSpPr>
        <p:spPr>
          <a:xfrm>
            <a:off x="828720" y="185760"/>
            <a:ext cx="7451640" cy="4561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2400" spc="-1" strike="noStrike">
                <a:solidFill>
                  <a:srgbClr val="767171"/>
                </a:solidFill>
                <a:latin typeface="Calibri"/>
              </a:rPr>
              <a:t>LITERATURE SURVEY</a:t>
            </a:r>
            <a:endParaRPr b="0" lang="en-IN" sz="2400" spc="-1" strike="noStrike">
              <a:latin typeface="Arial"/>
            </a:endParaRPr>
          </a:p>
        </p:txBody>
      </p:sp>
      <p:sp>
        <p:nvSpPr>
          <p:cNvPr id="94" name="Line 7"/>
          <p:cNvSpPr/>
          <p:nvPr/>
        </p:nvSpPr>
        <p:spPr>
          <a:xfrm>
            <a:off x="7705800" y="0"/>
            <a:ext cx="0" cy="714240"/>
          </a:xfrm>
          <a:prstGeom prst="line">
            <a:avLst/>
          </a:prstGeom>
          <a:ln>
            <a:solidFill>
              <a:srgbClr val="0000ff"/>
            </a:solidFill>
            <a:prstDash val="lgDash"/>
          </a:ln>
        </p:spPr>
        <p:style>
          <a:lnRef idx="1">
            <a:schemeClr val="accent1"/>
          </a:lnRef>
          <a:fillRef idx="0">
            <a:schemeClr val="accent1"/>
          </a:fillRef>
          <a:effectRef idx="0">
            <a:schemeClr val="accent1"/>
          </a:effectRef>
          <a:fontRef idx="minor"/>
        </p:style>
      </p:sp>
      <p:sp>
        <p:nvSpPr>
          <p:cNvPr id="95" name="CustomShape 8"/>
          <p:cNvSpPr/>
          <p:nvPr/>
        </p:nvSpPr>
        <p:spPr>
          <a:xfrm>
            <a:off x="7706160" y="208440"/>
            <a:ext cx="1264320" cy="45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1200" spc="-1" strike="noStrike">
                <a:solidFill>
                  <a:srgbClr val="000000"/>
                </a:solidFill>
                <a:latin typeface="Nunito Sans"/>
              </a:rPr>
              <a:t>TEAM NO :12</a:t>
            </a:r>
            <a:endParaRPr b="0" lang="en-IN" sz="1200" spc="-1" strike="noStrike">
              <a:latin typeface="Arial"/>
            </a:endParaRPr>
          </a:p>
        </p:txBody>
      </p:sp>
      <p:sp>
        <p:nvSpPr>
          <p:cNvPr id="96" name="CustomShape 9"/>
          <p:cNvSpPr/>
          <p:nvPr/>
        </p:nvSpPr>
        <p:spPr>
          <a:xfrm flipV="1" rot="10800000">
            <a:off x="1133640" y="4377960"/>
            <a:ext cx="6877080" cy="9133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1800" spc="-1" strike="noStrike">
                <a:solidFill>
                  <a:srgbClr val="595959"/>
                </a:solidFill>
                <a:latin typeface="Calibri"/>
              </a:rPr>
              <a:t>Faculty Name</a:t>
            </a:r>
            <a:endParaRPr b="0" lang="en-IN" sz="1800" spc="-1" strike="noStrike">
              <a:latin typeface="Arial"/>
            </a:endParaRPr>
          </a:p>
          <a:p>
            <a:pPr algn="ctr">
              <a:lnSpc>
                <a:spcPct val="100000"/>
              </a:lnSpc>
            </a:pPr>
            <a:r>
              <a:rPr b="1" lang="en-US" sz="1800" spc="-1" strike="noStrike">
                <a:solidFill>
                  <a:srgbClr val="595959"/>
                </a:solidFill>
                <a:latin typeface="Calibri"/>
              </a:rPr>
              <a:t>V.SENTHIL KUMAR AP II/CSE</a:t>
            </a:r>
            <a:endParaRPr b="0" lang="en-IN" sz="1800" spc="-1" strike="noStrike">
              <a:latin typeface="Arial"/>
            </a:endParaRPr>
          </a:p>
          <a:p>
            <a:pPr algn="ctr">
              <a:lnSpc>
                <a:spcPct val="100000"/>
              </a:lnSpc>
            </a:pPr>
            <a:endParaRPr b="0" lang="en-IN" sz="1800" spc="-1" strike="noStrike">
              <a:latin typeface="Arial"/>
            </a:endParaRPr>
          </a:p>
        </p:txBody>
      </p:sp>
      <p:sp>
        <p:nvSpPr>
          <p:cNvPr id="97" name="CustomShape 10"/>
          <p:cNvSpPr/>
          <p:nvPr/>
        </p:nvSpPr>
        <p:spPr>
          <a:xfrm>
            <a:off x="2157480" y="1623600"/>
            <a:ext cx="4838760" cy="22849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1800" spc="-1" strike="noStrike">
                <a:solidFill>
                  <a:srgbClr val="ff0000"/>
                </a:solidFill>
                <a:latin typeface="Calibri"/>
              </a:rPr>
              <a:t>IMAGE ENCRYPTION USING RUBIK’S CUBE METHOD</a:t>
            </a:r>
            <a:endParaRPr b="0" lang="en-IN" sz="1800" spc="-1" strike="noStrike">
              <a:latin typeface="Arial"/>
            </a:endParaRPr>
          </a:p>
          <a:p>
            <a:pPr algn="ctr">
              <a:lnSpc>
                <a:spcPct val="100000"/>
              </a:lnSpc>
            </a:pPr>
            <a:endParaRPr b="0" lang="en-IN" sz="1800" spc="-1" strike="noStrike">
              <a:latin typeface="Arial"/>
            </a:endParaRPr>
          </a:p>
          <a:p>
            <a:pPr algn="ctr">
              <a:lnSpc>
                <a:spcPct val="100000"/>
              </a:lnSpc>
            </a:pPr>
            <a:r>
              <a:rPr b="1" lang="en-US" sz="1800" spc="-1" strike="noStrike">
                <a:solidFill>
                  <a:srgbClr val="ff0000"/>
                </a:solidFill>
                <a:latin typeface="Calibri"/>
              </a:rPr>
              <a:t>BHARATH S              - 20BCS020</a:t>
            </a:r>
            <a:endParaRPr b="0" lang="en-IN" sz="1800" spc="-1" strike="noStrike">
              <a:latin typeface="Arial"/>
            </a:endParaRPr>
          </a:p>
          <a:p>
            <a:pPr algn="ctr">
              <a:lnSpc>
                <a:spcPct val="100000"/>
              </a:lnSpc>
            </a:pPr>
            <a:r>
              <a:rPr b="1" lang="en-US" sz="1800" spc="-1" strike="noStrike">
                <a:solidFill>
                  <a:srgbClr val="ff0000"/>
                </a:solidFill>
                <a:latin typeface="Calibri"/>
              </a:rPr>
              <a:t>KAVIMANI S             - 20BCS053</a:t>
            </a:r>
            <a:endParaRPr b="0" lang="en-IN" sz="1800" spc="-1" strike="noStrike">
              <a:latin typeface="Arial"/>
            </a:endParaRPr>
          </a:p>
          <a:p>
            <a:pPr algn="ctr">
              <a:lnSpc>
                <a:spcPct val="100000"/>
              </a:lnSpc>
            </a:pPr>
            <a:r>
              <a:rPr b="1" lang="en-US" sz="1800" spc="-1" strike="noStrike">
                <a:solidFill>
                  <a:srgbClr val="ff0000"/>
                </a:solidFill>
                <a:latin typeface="Calibri"/>
              </a:rPr>
              <a:t>AKSHATHAA A S      - 20BCS007</a:t>
            </a:r>
            <a:endParaRPr b="0" lang="en-IN" sz="1800" spc="-1" strike="noStrike">
              <a:latin typeface="Arial"/>
            </a:endParaRPr>
          </a:p>
          <a:p>
            <a:pPr algn="ctr">
              <a:lnSpc>
                <a:spcPct val="100000"/>
              </a:lnSpc>
            </a:pPr>
            <a:r>
              <a:rPr b="1" lang="en-US" sz="1800" spc="-1" strike="noStrike">
                <a:solidFill>
                  <a:srgbClr val="ff0000"/>
                </a:solidFill>
                <a:latin typeface="Calibri"/>
              </a:rPr>
              <a:t>BADHRINATHAN S B -20BCS020</a:t>
            </a:r>
            <a:endParaRPr b="0" lang="en-IN" sz="1800" spc="-1" strike="noStrike">
              <a:latin typeface="Arial"/>
            </a:endParaRPr>
          </a:p>
          <a:p>
            <a:pPr algn="ctr">
              <a:lnSpc>
                <a:spcPct val="100000"/>
              </a:lnSpc>
            </a:pPr>
            <a:r>
              <a:rPr b="1" lang="en-US" sz="1800" spc="-1" strike="noStrike">
                <a:solidFill>
                  <a:srgbClr val="ff0000"/>
                </a:solidFill>
                <a:latin typeface="Calibri"/>
              </a:rPr>
              <a:t>HARIPRASAD N M   - 20BCS036</a:t>
            </a:r>
            <a:endParaRPr b="0" lang="en-IN" sz="1800" spc="-1" strike="noStrike">
              <a:latin typeface="Arial"/>
            </a:endParaRPr>
          </a:p>
        </p:txBody>
      </p:sp>
      <p:sp>
        <p:nvSpPr>
          <p:cNvPr id="98" name="CustomShape 11"/>
          <p:cNvSpPr/>
          <p:nvPr/>
        </p:nvSpPr>
        <p:spPr>
          <a:xfrm>
            <a:off x="828720" y="5429160"/>
            <a:ext cx="184320" cy="36900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628560" y="1825560"/>
            <a:ext cx="7886520" cy="4350960"/>
          </a:xfrm>
          <a:prstGeom prst="rect">
            <a:avLst/>
          </a:prstGeom>
          <a:noFill/>
          <a:ln>
            <a:noFill/>
          </a:ln>
        </p:spPr>
        <p:txBody>
          <a:bodyPr>
            <a:normAutofit/>
          </a:bodyPr>
          <a:p>
            <a:pPr>
              <a:lnSpc>
                <a:spcPct val="90000"/>
              </a:lnSpc>
              <a:spcBef>
                <a:spcPts val="1001"/>
              </a:spcBef>
              <a:tabLst>
                <a:tab algn="l" pos="0"/>
              </a:tabLst>
            </a:pPr>
            <a:r>
              <a:rPr b="0" lang="en-IN" sz="2000" spc="-1" strike="noStrike">
                <a:solidFill>
                  <a:srgbClr val="000000"/>
                </a:solidFill>
                <a:latin typeface="Calibri"/>
              </a:rPr>
              <a:t>Some of the datasets used were:</a:t>
            </a:r>
            <a:endParaRPr b="0" lang="en-US" sz="2000" spc="-1" strike="noStrike">
              <a:solidFill>
                <a:srgbClr val="000000"/>
              </a:solidFill>
              <a:latin typeface="Calibri"/>
            </a:endParaRPr>
          </a:p>
          <a:p>
            <a:pPr>
              <a:lnSpc>
                <a:spcPct val="90000"/>
              </a:lnSpc>
              <a:spcBef>
                <a:spcPts val="1001"/>
              </a:spcBef>
              <a:tabLst>
                <a:tab algn="l" pos="0"/>
              </a:tabLst>
            </a:pP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IN" sz="2000" spc="-1" strike="noStrike">
                <a:solidFill>
                  <a:srgbClr val="000000"/>
                </a:solidFill>
                <a:latin typeface="Calibri"/>
              </a:rPr>
              <a:t>Standard Image dataset</a:t>
            </a: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IN" sz="2000" spc="-1" strike="noStrike">
                <a:solidFill>
                  <a:srgbClr val="000000"/>
                </a:solidFill>
                <a:latin typeface="Calibri"/>
              </a:rPr>
              <a:t>Real CFA</a:t>
            </a: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IN" sz="2000" spc="-1" strike="noStrike">
                <a:solidFill>
                  <a:srgbClr val="000000"/>
                </a:solidFill>
                <a:latin typeface="Calibri"/>
              </a:rPr>
              <a:t>Kodak dataset</a:t>
            </a:r>
            <a:endParaRPr b="0" lang="en-US" sz="2000" spc="-1" strike="noStrike">
              <a:solidFill>
                <a:srgbClr val="000000"/>
              </a:solidFill>
              <a:latin typeface="Calibri"/>
            </a:endParaRPr>
          </a:p>
        </p:txBody>
      </p:sp>
      <p:sp>
        <p:nvSpPr>
          <p:cNvPr id="117" name="TextShape 2"/>
          <p:cNvSpPr txBox="1"/>
          <p:nvPr/>
        </p:nvSpPr>
        <p:spPr>
          <a:xfrm>
            <a:off x="628560" y="365040"/>
            <a:ext cx="788652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Datasets</a:t>
            </a:r>
            <a:endParaRPr b="0" lang="en-US" sz="4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628560" y="365040"/>
            <a:ext cx="7886520" cy="1325160"/>
          </a:xfrm>
          <a:prstGeom prst="rect">
            <a:avLst/>
          </a:prstGeom>
          <a:noFill/>
          <a:ln>
            <a:noFill/>
          </a:ln>
        </p:spPr>
        <p:txBody>
          <a:bodyPr anchor="ctr">
            <a:noAutofit/>
          </a:bodyPr>
          <a:p>
            <a:pPr>
              <a:lnSpc>
                <a:spcPct val="90000"/>
              </a:lnSpc>
            </a:pPr>
            <a:r>
              <a:rPr b="0" lang="en-IN" sz="4400" spc="-1" strike="noStrike">
                <a:solidFill>
                  <a:srgbClr val="000000"/>
                </a:solidFill>
                <a:latin typeface="Calibri Light"/>
              </a:rPr>
              <a:t>System Requirements</a:t>
            </a:r>
            <a:endParaRPr b="0" lang="en-US" sz="4400" spc="-1" strike="noStrike">
              <a:solidFill>
                <a:srgbClr val="000000"/>
              </a:solidFill>
              <a:latin typeface="Calibri"/>
            </a:endParaRPr>
          </a:p>
        </p:txBody>
      </p:sp>
      <p:sp>
        <p:nvSpPr>
          <p:cNvPr id="119" name="TextShape 2"/>
          <p:cNvSpPr txBox="1"/>
          <p:nvPr/>
        </p:nvSpPr>
        <p:spPr>
          <a:xfrm>
            <a:off x="628560" y="1825560"/>
            <a:ext cx="788652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Python 3.9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Open CV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Pillow</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Numpy</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628560" y="-79560"/>
            <a:ext cx="7886520" cy="1325160"/>
          </a:xfrm>
          <a:prstGeom prst="rect">
            <a:avLst/>
          </a:prstGeom>
          <a:noFill/>
          <a:ln>
            <a:noFill/>
          </a:ln>
        </p:spPr>
        <p:txBody>
          <a:bodyPr anchor="ctr">
            <a:noAutofit/>
          </a:bodyPr>
          <a:p>
            <a:pPr>
              <a:lnSpc>
                <a:spcPct val="90000"/>
              </a:lnSpc>
            </a:pPr>
            <a:r>
              <a:rPr b="0" lang="en-IN" sz="4400" spc="-1" strike="noStrike">
                <a:solidFill>
                  <a:srgbClr val="000000"/>
                </a:solidFill>
                <a:latin typeface="Calibri Light"/>
              </a:rPr>
              <a:t>Block diagram of Proposed System</a:t>
            </a:r>
            <a:endParaRPr b="0" lang="en-US" sz="4400" spc="-1" strike="noStrike">
              <a:solidFill>
                <a:srgbClr val="000000"/>
              </a:solidFill>
              <a:latin typeface="Calibri"/>
            </a:endParaRPr>
          </a:p>
        </p:txBody>
      </p:sp>
      <p:sp>
        <p:nvSpPr>
          <p:cNvPr id="121" name="CustomShape 2"/>
          <p:cNvSpPr/>
          <p:nvPr/>
        </p:nvSpPr>
        <p:spPr>
          <a:xfrm>
            <a:off x="2290320" y="1384560"/>
            <a:ext cx="1375560" cy="612000"/>
          </a:xfrm>
          <a:prstGeom prst="rect">
            <a:avLst/>
          </a:prstGeom>
          <a:gradFill rotWithShape="0">
            <a:gsLst>
              <a:gs pos="0">
                <a:srgbClr val="f08c56"/>
              </a:gs>
              <a:gs pos="100000">
                <a:srgbClr val="f57a27"/>
              </a:gs>
            </a:gsLst>
            <a:lin ang="5400000"/>
          </a:gradFill>
          <a:ln>
            <a:solidFill>
              <a:schemeClr val="lt1">
                <a:hueOff val="0"/>
                <a:satOff val="0"/>
                <a:lumOff val="0"/>
                <a:alphaOff val="0"/>
              </a:schemeClr>
            </a:solidFill>
          </a:ln>
        </p:spPr>
        <p:style>
          <a:lnRef idx="1">
            <a:schemeClr val="accent2"/>
          </a:lnRef>
          <a:fillRef idx="3">
            <a:schemeClr val="accent2"/>
          </a:fillRef>
          <a:effectRef idx="2">
            <a:schemeClr val="accent2"/>
          </a:effectRef>
          <a:fontRef idx="minor"/>
        </p:style>
        <p:txBody>
          <a:bodyPr lIns="90000" rIns="90000" tIns="45000" bIns="45000" anchor="ctr">
            <a:noAutofit/>
          </a:bodyPr>
          <a:p>
            <a:pPr algn="ctr">
              <a:lnSpc>
                <a:spcPct val="100000"/>
              </a:lnSpc>
            </a:pPr>
            <a:r>
              <a:rPr b="0" lang="en-IN" sz="1800" spc="-1" strike="noStrike">
                <a:solidFill>
                  <a:srgbClr val="ffffff"/>
                </a:solidFill>
                <a:latin typeface="Calibri"/>
              </a:rPr>
              <a:t>Real image</a:t>
            </a:r>
            <a:endParaRPr b="0" lang="en-IN" sz="1800" spc="-1" strike="noStrike">
              <a:latin typeface="Arial"/>
            </a:endParaRPr>
          </a:p>
        </p:txBody>
      </p:sp>
      <p:sp>
        <p:nvSpPr>
          <p:cNvPr id="122" name="CustomShape 3"/>
          <p:cNvSpPr/>
          <p:nvPr/>
        </p:nvSpPr>
        <p:spPr>
          <a:xfrm>
            <a:off x="4112280" y="1384560"/>
            <a:ext cx="1667520" cy="61200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800" spc="-1" strike="noStrike">
                <a:solidFill>
                  <a:srgbClr val="ffffff"/>
                </a:solidFill>
                <a:latin typeface="Calibri"/>
              </a:rPr>
              <a:t>Rubics cube encryption</a:t>
            </a:r>
            <a:endParaRPr b="0" lang="en-IN" sz="1800" spc="-1" strike="noStrike">
              <a:latin typeface="Arial"/>
            </a:endParaRPr>
          </a:p>
        </p:txBody>
      </p:sp>
      <p:sp>
        <p:nvSpPr>
          <p:cNvPr id="123" name="CustomShape 4"/>
          <p:cNvSpPr/>
          <p:nvPr/>
        </p:nvSpPr>
        <p:spPr>
          <a:xfrm>
            <a:off x="4112280" y="2634120"/>
            <a:ext cx="1667520" cy="69588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800" spc="-1" strike="noStrike">
                <a:solidFill>
                  <a:srgbClr val="ffffff"/>
                </a:solidFill>
                <a:latin typeface="Calibri"/>
              </a:rPr>
              <a:t>Steganography encoding</a:t>
            </a:r>
            <a:endParaRPr b="0" lang="en-IN" sz="1800" spc="-1" strike="noStrike">
              <a:latin typeface="Arial"/>
            </a:endParaRPr>
          </a:p>
        </p:txBody>
      </p:sp>
      <p:sp>
        <p:nvSpPr>
          <p:cNvPr id="124" name="CustomShape 5"/>
          <p:cNvSpPr/>
          <p:nvPr/>
        </p:nvSpPr>
        <p:spPr>
          <a:xfrm>
            <a:off x="6614280" y="2634120"/>
            <a:ext cx="1383840" cy="695880"/>
          </a:xfrm>
          <a:prstGeom prst="rect">
            <a:avLst/>
          </a:prstGeom>
          <a:ln/>
        </p:spPr>
        <p:style>
          <a:lnRef idx="2">
            <a:schemeClr val="accent3">
              <a:shade val="50000"/>
            </a:schemeClr>
          </a:lnRef>
          <a:fillRef idx="1">
            <a:schemeClr val="accent3"/>
          </a:fillRef>
          <a:effectRef idx="0">
            <a:schemeClr val="accent3"/>
          </a:effectRef>
          <a:fontRef idx="minor"/>
        </p:style>
        <p:txBody>
          <a:bodyPr lIns="90000" rIns="90000" tIns="45000" bIns="45000" anchor="ctr">
            <a:noAutofit/>
          </a:bodyPr>
          <a:p>
            <a:pPr algn="ctr">
              <a:lnSpc>
                <a:spcPct val="100000"/>
              </a:lnSpc>
            </a:pPr>
            <a:r>
              <a:rPr b="0" lang="en-IN" sz="1800" spc="-1" strike="noStrike">
                <a:solidFill>
                  <a:srgbClr val="ffffff"/>
                </a:solidFill>
                <a:latin typeface="Calibri"/>
              </a:rPr>
              <a:t>cover image</a:t>
            </a:r>
            <a:endParaRPr b="0" lang="en-IN" sz="1800" spc="-1" strike="noStrike">
              <a:latin typeface="Arial"/>
            </a:endParaRPr>
          </a:p>
        </p:txBody>
      </p:sp>
      <p:sp>
        <p:nvSpPr>
          <p:cNvPr id="125" name="CustomShape 6"/>
          <p:cNvSpPr/>
          <p:nvPr/>
        </p:nvSpPr>
        <p:spPr>
          <a:xfrm>
            <a:off x="2600640" y="2806200"/>
            <a:ext cx="1064880" cy="35208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800" spc="-1" strike="noStrike">
                <a:solidFill>
                  <a:srgbClr val="ffffff"/>
                </a:solidFill>
                <a:latin typeface="Calibri"/>
              </a:rPr>
              <a:t>key</a:t>
            </a:r>
            <a:endParaRPr b="0" lang="en-IN" sz="1800" spc="-1" strike="noStrike">
              <a:latin typeface="Arial"/>
            </a:endParaRPr>
          </a:p>
        </p:txBody>
      </p:sp>
      <p:sp>
        <p:nvSpPr>
          <p:cNvPr id="126" name="CustomShape 7"/>
          <p:cNvSpPr/>
          <p:nvPr/>
        </p:nvSpPr>
        <p:spPr>
          <a:xfrm>
            <a:off x="786960" y="2634120"/>
            <a:ext cx="1452600" cy="69588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800" spc="-1" strike="noStrike">
                <a:solidFill>
                  <a:srgbClr val="ffffff"/>
                </a:solidFill>
                <a:latin typeface="Calibri"/>
              </a:rPr>
              <a:t>carrier image</a:t>
            </a:r>
            <a:endParaRPr b="0" lang="en-IN" sz="1800" spc="-1" strike="noStrike">
              <a:latin typeface="Arial"/>
            </a:endParaRPr>
          </a:p>
        </p:txBody>
      </p:sp>
      <p:sp>
        <p:nvSpPr>
          <p:cNvPr id="127" name="CustomShape 8"/>
          <p:cNvSpPr/>
          <p:nvPr/>
        </p:nvSpPr>
        <p:spPr>
          <a:xfrm>
            <a:off x="980640" y="3877200"/>
            <a:ext cx="1064880" cy="35208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800" spc="-1" strike="noStrike">
                <a:solidFill>
                  <a:srgbClr val="ffffff"/>
                </a:solidFill>
                <a:latin typeface="Calibri"/>
              </a:rPr>
              <a:t>key</a:t>
            </a:r>
            <a:endParaRPr b="0" lang="en-IN" sz="1800" spc="-1" strike="noStrike">
              <a:latin typeface="Arial"/>
            </a:endParaRPr>
          </a:p>
        </p:txBody>
      </p:sp>
      <p:sp>
        <p:nvSpPr>
          <p:cNvPr id="128" name="CustomShape 9"/>
          <p:cNvSpPr/>
          <p:nvPr/>
        </p:nvSpPr>
        <p:spPr>
          <a:xfrm>
            <a:off x="679320" y="4861080"/>
            <a:ext cx="1667520" cy="69588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800" spc="-1" strike="noStrike">
                <a:solidFill>
                  <a:srgbClr val="ffffff"/>
                </a:solidFill>
                <a:latin typeface="Calibri"/>
              </a:rPr>
              <a:t>Steganograpy decoding</a:t>
            </a:r>
            <a:endParaRPr b="0" lang="en-IN" sz="1800" spc="-1" strike="noStrike">
              <a:latin typeface="Arial"/>
            </a:endParaRPr>
          </a:p>
        </p:txBody>
      </p:sp>
      <p:sp>
        <p:nvSpPr>
          <p:cNvPr id="129" name="CustomShape 10"/>
          <p:cNvSpPr/>
          <p:nvPr/>
        </p:nvSpPr>
        <p:spPr>
          <a:xfrm>
            <a:off x="2977920" y="5708520"/>
            <a:ext cx="1383840" cy="695880"/>
          </a:xfrm>
          <a:prstGeom prst="rect">
            <a:avLst/>
          </a:prstGeom>
          <a:ln/>
        </p:spPr>
        <p:style>
          <a:lnRef idx="2">
            <a:schemeClr val="accent3">
              <a:shade val="50000"/>
            </a:schemeClr>
          </a:lnRef>
          <a:fillRef idx="1">
            <a:schemeClr val="accent3"/>
          </a:fillRef>
          <a:effectRef idx="0">
            <a:schemeClr val="accent3"/>
          </a:effectRef>
          <a:fontRef idx="minor"/>
        </p:style>
        <p:txBody>
          <a:bodyPr lIns="90000" rIns="90000" tIns="45000" bIns="45000" anchor="ctr">
            <a:noAutofit/>
          </a:bodyPr>
          <a:p>
            <a:pPr algn="ctr">
              <a:lnSpc>
                <a:spcPct val="100000"/>
              </a:lnSpc>
            </a:pPr>
            <a:r>
              <a:rPr b="0" lang="en-IN" sz="1800" spc="-1" strike="noStrike">
                <a:solidFill>
                  <a:srgbClr val="ffffff"/>
                </a:solidFill>
                <a:latin typeface="Calibri"/>
              </a:rPr>
              <a:t>cover image</a:t>
            </a:r>
            <a:endParaRPr b="0" lang="en-IN" sz="1800" spc="-1" strike="noStrike">
              <a:latin typeface="Arial"/>
            </a:endParaRPr>
          </a:p>
        </p:txBody>
      </p:sp>
      <p:sp>
        <p:nvSpPr>
          <p:cNvPr id="130" name="CustomShape 11"/>
          <p:cNvSpPr/>
          <p:nvPr/>
        </p:nvSpPr>
        <p:spPr>
          <a:xfrm>
            <a:off x="2977920" y="4374720"/>
            <a:ext cx="1375560" cy="61200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800" spc="-1" strike="noStrike">
                <a:solidFill>
                  <a:srgbClr val="ffffff"/>
                </a:solidFill>
                <a:latin typeface="Calibri"/>
              </a:rPr>
              <a:t>Encrypted Real image</a:t>
            </a:r>
            <a:endParaRPr b="0" lang="en-IN" sz="1800" spc="-1" strike="noStrike">
              <a:latin typeface="Arial"/>
            </a:endParaRPr>
          </a:p>
        </p:txBody>
      </p:sp>
      <p:sp>
        <p:nvSpPr>
          <p:cNvPr id="131" name="CustomShape 12"/>
          <p:cNvSpPr/>
          <p:nvPr/>
        </p:nvSpPr>
        <p:spPr>
          <a:xfrm>
            <a:off x="4934520" y="4332960"/>
            <a:ext cx="1667520" cy="69588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800" spc="-1" strike="noStrike">
                <a:solidFill>
                  <a:srgbClr val="ffffff"/>
                </a:solidFill>
                <a:latin typeface="Calibri"/>
              </a:rPr>
              <a:t>Steganography decoding</a:t>
            </a:r>
            <a:endParaRPr b="0" lang="en-IN" sz="1800" spc="-1" strike="noStrike">
              <a:latin typeface="Arial"/>
            </a:endParaRPr>
          </a:p>
        </p:txBody>
      </p:sp>
      <p:sp>
        <p:nvSpPr>
          <p:cNvPr id="132" name="CustomShape 13"/>
          <p:cNvSpPr/>
          <p:nvPr/>
        </p:nvSpPr>
        <p:spPr>
          <a:xfrm>
            <a:off x="6941160" y="4335120"/>
            <a:ext cx="1667520" cy="695880"/>
          </a:xfrm>
          <a:prstGeom prst="rect">
            <a:avLst/>
          </a:prstGeom>
          <a:gradFill rotWithShape="0">
            <a:gsLst>
              <a:gs pos="0">
                <a:srgbClr val="f08c56"/>
              </a:gs>
              <a:gs pos="100000">
                <a:srgbClr val="f57a27"/>
              </a:gs>
            </a:gsLst>
            <a:lin ang="5400000"/>
          </a:gradFill>
          <a:ln/>
        </p:spPr>
        <p:style>
          <a:lnRef idx="1">
            <a:schemeClr val="accent2"/>
          </a:lnRef>
          <a:fillRef idx="3">
            <a:schemeClr val="accent2"/>
          </a:fillRef>
          <a:effectRef idx="2">
            <a:schemeClr val="accent2"/>
          </a:effectRef>
          <a:fontRef idx="minor"/>
        </p:style>
        <p:txBody>
          <a:bodyPr lIns="90000" rIns="90000" tIns="45000" bIns="45000" anchor="ctr">
            <a:noAutofit/>
          </a:bodyPr>
          <a:p>
            <a:pPr algn="ctr">
              <a:lnSpc>
                <a:spcPct val="100000"/>
              </a:lnSpc>
            </a:pPr>
            <a:r>
              <a:rPr b="0" lang="en-IN" sz="1800" spc="-1" strike="noStrike">
                <a:solidFill>
                  <a:srgbClr val="ffffff"/>
                </a:solidFill>
                <a:latin typeface="Calibri"/>
              </a:rPr>
              <a:t>Final image</a:t>
            </a:r>
            <a:endParaRPr b="0" lang="en-IN" sz="1800" spc="-1" strike="noStrike">
              <a:latin typeface="Arial"/>
            </a:endParaRPr>
          </a:p>
        </p:txBody>
      </p:sp>
      <p:sp>
        <p:nvSpPr>
          <p:cNvPr id="133" name="CustomShape 14"/>
          <p:cNvSpPr/>
          <p:nvPr/>
        </p:nvSpPr>
        <p:spPr>
          <a:xfrm>
            <a:off x="3665880" y="1690560"/>
            <a:ext cx="446040" cy="360"/>
          </a:xfrm>
          <a:custGeom>
            <a:avLst/>
            <a:gdLst/>
            <a:ahLst/>
            <a:rect l="l" t="t" r="r" b="b"/>
            <a:pathLst>
              <a:path w="21600" h="21600">
                <a:moveTo>
                  <a:pt x="0" y="0"/>
                </a:moveTo>
                <a:lnTo>
                  <a:pt x="21600" y="21600"/>
                </a:lnTo>
              </a:path>
            </a:pathLst>
          </a:custGeom>
          <a:noFill/>
          <a:ln>
            <a:tailEnd len="med" type="triangle" w="med"/>
          </a:ln>
        </p:spPr>
        <p:style>
          <a:lnRef idx="3">
            <a:schemeClr val="dk1"/>
          </a:lnRef>
          <a:fillRef idx="0">
            <a:schemeClr val="dk1"/>
          </a:fillRef>
          <a:effectRef idx="2">
            <a:schemeClr val="dk1"/>
          </a:effectRef>
          <a:fontRef idx="minor"/>
        </p:style>
      </p:sp>
      <p:sp>
        <p:nvSpPr>
          <p:cNvPr id="134" name="CustomShape 15"/>
          <p:cNvSpPr/>
          <p:nvPr/>
        </p:nvSpPr>
        <p:spPr>
          <a:xfrm>
            <a:off x="4946400" y="1996920"/>
            <a:ext cx="360" cy="636840"/>
          </a:xfrm>
          <a:custGeom>
            <a:avLst/>
            <a:gdLst/>
            <a:ahLst/>
            <a:rect l="l" t="t" r="r" b="b"/>
            <a:pathLst>
              <a:path w="21600" h="21600">
                <a:moveTo>
                  <a:pt x="0" y="0"/>
                </a:moveTo>
                <a:lnTo>
                  <a:pt x="21600" y="21600"/>
                </a:lnTo>
              </a:path>
            </a:pathLst>
          </a:custGeom>
          <a:noFill/>
          <a:ln>
            <a:tailEnd len="med" type="triangle" w="med"/>
          </a:ln>
        </p:spPr>
        <p:style>
          <a:lnRef idx="3">
            <a:schemeClr val="dk1"/>
          </a:lnRef>
          <a:fillRef idx="0">
            <a:schemeClr val="dk1"/>
          </a:fillRef>
          <a:effectRef idx="2">
            <a:schemeClr val="dk1"/>
          </a:effectRef>
          <a:fontRef idx="minor"/>
        </p:style>
      </p:sp>
      <p:sp>
        <p:nvSpPr>
          <p:cNvPr id="135" name="CustomShape 16"/>
          <p:cNvSpPr/>
          <p:nvPr/>
        </p:nvSpPr>
        <p:spPr>
          <a:xfrm flipH="1">
            <a:off x="5780160" y="2982240"/>
            <a:ext cx="833760" cy="360"/>
          </a:xfrm>
          <a:custGeom>
            <a:avLst/>
            <a:gdLst/>
            <a:ahLst/>
            <a:rect l="l" t="t" r="r" b="b"/>
            <a:pathLst>
              <a:path w="21600" h="21600">
                <a:moveTo>
                  <a:pt x="0" y="0"/>
                </a:moveTo>
                <a:lnTo>
                  <a:pt x="21600" y="21600"/>
                </a:lnTo>
              </a:path>
            </a:pathLst>
          </a:custGeom>
          <a:noFill/>
          <a:ln>
            <a:tailEnd len="med" type="triangle" w="med"/>
          </a:ln>
        </p:spPr>
        <p:style>
          <a:lnRef idx="3">
            <a:schemeClr val="dk1"/>
          </a:lnRef>
          <a:fillRef idx="0">
            <a:schemeClr val="dk1"/>
          </a:fillRef>
          <a:effectRef idx="2">
            <a:schemeClr val="dk1"/>
          </a:effectRef>
          <a:fontRef idx="minor"/>
        </p:style>
      </p:sp>
      <p:sp>
        <p:nvSpPr>
          <p:cNvPr id="136" name="CustomShape 17"/>
          <p:cNvSpPr/>
          <p:nvPr/>
        </p:nvSpPr>
        <p:spPr>
          <a:xfrm flipH="1" flipV="1">
            <a:off x="3665160" y="2981520"/>
            <a:ext cx="446040" cy="360"/>
          </a:xfrm>
          <a:custGeom>
            <a:avLst/>
            <a:gdLst/>
            <a:ahLst/>
            <a:rect l="l" t="t" r="r" b="b"/>
            <a:pathLst>
              <a:path w="21600" h="21600">
                <a:moveTo>
                  <a:pt x="0" y="0"/>
                </a:moveTo>
                <a:lnTo>
                  <a:pt x="21600" y="21600"/>
                </a:lnTo>
              </a:path>
            </a:pathLst>
          </a:custGeom>
          <a:noFill/>
          <a:ln>
            <a:tailEnd len="med" type="triangle" w="med"/>
          </a:ln>
        </p:spPr>
        <p:style>
          <a:lnRef idx="3">
            <a:schemeClr val="dk1"/>
          </a:lnRef>
          <a:fillRef idx="0">
            <a:schemeClr val="dk1"/>
          </a:fillRef>
          <a:effectRef idx="2">
            <a:schemeClr val="dk1"/>
          </a:effectRef>
          <a:fontRef idx="minor"/>
        </p:style>
      </p:sp>
      <p:sp>
        <p:nvSpPr>
          <p:cNvPr id="137" name="CustomShape 18"/>
          <p:cNvSpPr/>
          <p:nvPr/>
        </p:nvSpPr>
        <p:spPr>
          <a:xfrm flipH="1">
            <a:off x="2239200" y="2982240"/>
            <a:ext cx="360360" cy="360"/>
          </a:xfrm>
          <a:custGeom>
            <a:avLst/>
            <a:gdLst/>
            <a:ahLst/>
            <a:rect l="l" t="t" r="r" b="b"/>
            <a:pathLst>
              <a:path w="21600" h="21600">
                <a:moveTo>
                  <a:pt x="0" y="0"/>
                </a:moveTo>
                <a:lnTo>
                  <a:pt x="21600" y="21600"/>
                </a:lnTo>
              </a:path>
            </a:pathLst>
          </a:custGeom>
          <a:noFill/>
          <a:ln>
            <a:tailEnd len="med" type="triangle" w="med"/>
          </a:ln>
        </p:spPr>
        <p:style>
          <a:lnRef idx="3">
            <a:schemeClr val="dk1"/>
          </a:lnRef>
          <a:fillRef idx="0">
            <a:schemeClr val="dk1"/>
          </a:fillRef>
          <a:effectRef idx="2">
            <a:schemeClr val="dk1"/>
          </a:effectRef>
          <a:fontRef idx="minor"/>
        </p:style>
      </p:sp>
      <p:sp>
        <p:nvSpPr>
          <p:cNvPr id="138" name="CustomShape 19"/>
          <p:cNvSpPr/>
          <p:nvPr/>
        </p:nvSpPr>
        <p:spPr>
          <a:xfrm>
            <a:off x="1513440" y="3330360"/>
            <a:ext cx="360" cy="546480"/>
          </a:xfrm>
          <a:custGeom>
            <a:avLst/>
            <a:gdLst/>
            <a:ahLst/>
            <a:rect l="l" t="t" r="r" b="b"/>
            <a:pathLst>
              <a:path w="21600" h="21600">
                <a:moveTo>
                  <a:pt x="0" y="0"/>
                </a:moveTo>
                <a:lnTo>
                  <a:pt x="21600" y="21600"/>
                </a:lnTo>
              </a:path>
            </a:pathLst>
          </a:custGeom>
          <a:noFill/>
          <a:ln>
            <a:tailEnd len="med" type="triangle" w="med"/>
          </a:ln>
        </p:spPr>
        <p:style>
          <a:lnRef idx="3">
            <a:schemeClr val="dk1"/>
          </a:lnRef>
          <a:fillRef idx="0">
            <a:schemeClr val="dk1"/>
          </a:fillRef>
          <a:effectRef idx="2">
            <a:schemeClr val="dk1"/>
          </a:effectRef>
          <a:fontRef idx="minor"/>
        </p:style>
      </p:sp>
      <p:sp>
        <p:nvSpPr>
          <p:cNvPr id="139" name="CustomShape 20"/>
          <p:cNvSpPr/>
          <p:nvPr/>
        </p:nvSpPr>
        <p:spPr>
          <a:xfrm>
            <a:off x="1513440" y="4229280"/>
            <a:ext cx="360" cy="631440"/>
          </a:xfrm>
          <a:custGeom>
            <a:avLst/>
            <a:gdLst/>
            <a:ahLst/>
            <a:rect l="l" t="t" r="r" b="b"/>
            <a:pathLst>
              <a:path w="21600" h="21600">
                <a:moveTo>
                  <a:pt x="0" y="0"/>
                </a:moveTo>
                <a:lnTo>
                  <a:pt x="21600" y="21600"/>
                </a:lnTo>
              </a:path>
            </a:pathLst>
          </a:custGeom>
          <a:noFill/>
          <a:ln>
            <a:tailEnd len="med" type="triangle" w="med"/>
          </a:ln>
        </p:spPr>
        <p:style>
          <a:lnRef idx="3">
            <a:schemeClr val="dk1"/>
          </a:lnRef>
          <a:fillRef idx="0">
            <a:schemeClr val="dk1"/>
          </a:fillRef>
          <a:effectRef idx="2">
            <a:schemeClr val="dk1"/>
          </a:effectRef>
          <a:fontRef idx="minor"/>
        </p:style>
      </p:sp>
      <p:sp>
        <p:nvSpPr>
          <p:cNvPr id="140" name="CustomShape 21"/>
          <p:cNvSpPr/>
          <p:nvPr/>
        </p:nvSpPr>
        <p:spPr>
          <a:xfrm flipV="1">
            <a:off x="2347560" y="4681080"/>
            <a:ext cx="630360" cy="527760"/>
          </a:xfrm>
          <a:custGeom>
            <a:avLst/>
            <a:gdLst/>
            <a:ahLst/>
            <a:rect l="l" t="t" r="r" b="b"/>
            <a:pathLst>
              <a:path w="21600" h="21600">
                <a:moveTo>
                  <a:pt x="0" y="0"/>
                </a:moveTo>
                <a:lnTo>
                  <a:pt x="21600" y="21600"/>
                </a:lnTo>
              </a:path>
            </a:pathLst>
          </a:custGeom>
          <a:noFill/>
          <a:ln>
            <a:tailEnd len="med" type="triangle" w="med"/>
          </a:ln>
        </p:spPr>
        <p:style>
          <a:lnRef idx="3">
            <a:schemeClr val="dk1"/>
          </a:lnRef>
          <a:fillRef idx="0">
            <a:schemeClr val="dk1"/>
          </a:fillRef>
          <a:effectRef idx="2">
            <a:schemeClr val="dk1"/>
          </a:effectRef>
          <a:fontRef idx="minor"/>
        </p:style>
      </p:sp>
      <p:sp>
        <p:nvSpPr>
          <p:cNvPr id="141" name="CustomShape 22"/>
          <p:cNvSpPr/>
          <p:nvPr/>
        </p:nvSpPr>
        <p:spPr>
          <a:xfrm>
            <a:off x="2347560" y="5209200"/>
            <a:ext cx="630360" cy="847080"/>
          </a:xfrm>
          <a:custGeom>
            <a:avLst/>
            <a:gdLst/>
            <a:ahLst/>
            <a:rect l="l" t="t" r="r" b="b"/>
            <a:pathLst>
              <a:path w="21600" h="21600">
                <a:moveTo>
                  <a:pt x="0" y="0"/>
                </a:moveTo>
                <a:lnTo>
                  <a:pt x="21600" y="21600"/>
                </a:lnTo>
              </a:path>
            </a:pathLst>
          </a:custGeom>
          <a:noFill/>
          <a:ln>
            <a:tailEnd len="med" type="triangle" w="med"/>
          </a:ln>
        </p:spPr>
        <p:style>
          <a:lnRef idx="3">
            <a:schemeClr val="dk1"/>
          </a:lnRef>
          <a:fillRef idx="0">
            <a:schemeClr val="dk1"/>
          </a:fillRef>
          <a:effectRef idx="2">
            <a:schemeClr val="dk1"/>
          </a:effectRef>
          <a:fontRef idx="minor"/>
        </p:style>
      </p:sp>
      <p:sp>
        <p:nvSpPr>
          <p:cNvPr id="142" name="CustomShape 23"/>
          <p:cNvSpPr/>
          <p:nvPr/>
        </p:nvSpPr>
        <p:spPr>
          <a:xfrm flipV="1">
            <a:off x="4353840" y="4680360"/>
            <a:ext cx="580320" cy="360"/>
          </a:xfrm>
          <a:custGeom>
            <a:avLst/>
            <a:gdLst/>
            <a:ahLst/>
            <a:rect l="l" t="t" r="r" b="b"/>
            <a:pathLst>
              <a:path w="21600" h="21600">
                <a:moveTo>
                  <a:pt x="0" y="0"/>
                </a:moveTo>
                <a:lnTo>
                  <a:pt x="21600" y="21600"/>
                </a:lnTo>
              </a:path>
            </a:pathLst>
          </a:custGeom>
          <a:noFill/>
          <a:ln>
            <a:tailEnd len="med" type="triangle" w="med"/>
          </a:ln>
        </p:spPr>
        <p:style>
          <a:lnRef idx="3">
            <a:schemeClr val="dk1"/>
          </a:lnRef>
          <a:fillRef idx="0">
            <a:schemeClr val="dk1"/>
          </a:fillRef>
          <a:effectRef idx="2">
            <a:schemeClr val="dk1"/>
          </a:effectRef>
          <a:fontRef idx="minor"/>
        </p:style>
      </p:sp>
      <p:sp>
        <p:nvSpPr>
          <p:cNvPr id="143" name="CustomShape 24"/>
          <p:cNvSpPr/>
          <p:nvPr/>
        </p:nvSpPr>
        <p:spPr>
          <a:xfrm>
            <a:off x="6602760" y="4681080"/>
            <a:ext cx="338040" cy="1800"/>
          </a:xfrm>
          <a:custGeom>
            <a:avLst/>
            <a:gdLst/>
            <a:ahLst/>
            <a:rect l="l" t="t" r="r" b="b"/>
            <a:pathLst>
              <a:path w="21600" h="21600">
                <a:moveTo>
                  <a:pt x="0" y="0"/>
                </a:moveTo>
                <a:lnTo>
                  <a:pt x="21600" y="21600"/>
                </a:lnTo>
              </a:path>
            </a:pathLst>
          </a:custGeom>
          <a:noFill/>
          <a:ln>
            <a:tailEnd len="med" type="triangle" w="med"/>
          </a:ln>
        </p:spPr>
        <p:style>
          <a:lnRef idx="3">
            <a:schemeClr val="dk1"/>
          </a:lnRef>
          <a:fillRef idx="0">
            <a:schemeClr val="dk1"/>
          </a:fillRef>
          <a:effectRef idx="2">
            <a:schemeClr val="dk1"/>
          </a:effectRef>
          <a:fontRef idx="minor"/>
        </p:style>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628560" y="365040"/>
            <a:ext cx="7886520" cy="1325160"/>
          </a:xfrm>
          <a:prstGeom prst="rect">
            <a:avLst/>
          </a:prstGeom>
          <a:noFill/>
          <a:ln>
            <a:noFill/>
          </a:ln>
        </p:spPr>
        <p:txBody>
          <a:bodyPr anchor="ctr">
            <a:noAutofit/>
          </a:bodyPr>
          <a:p>
            <a:pPr>
              <a:lnSpc>
                <a:spcPct val="90000"/>
              </a:lnSpc>
            </a:pPr>
            <a:r>
              <a:rPr b="0" lang="en-IN" sz="4400" spc="-1" strike="noStrike">
                <a:solidFill>
                  <a:srgbClr val="000000"/>
                </a:solidFill>
                <a:latin typeface="Calibri Light"/>
              </a:rPr>
              <a:t>References</a:t>
            </a:r>
            <a:endParaRPr b="0" lang="en-US" sz="4400" spc="-1" strike="noStrike">
              <a:solidFill>
                <a:srgbClr val="000000"/>
              </a:solidFill>
              <a:latin typeface="Calibri"/>
            </a:endParaRPr>
          </a:p>
        </p:txBody>
      </p:sp>
      <p:sp>
        <p:nvSpPr>
          <p:cNvPr id="145" name="TextShape 2"/>
          <p:cNvSpPr txBox="1"/>
          <p:nvPr/>
        </p:nvSpPr>
        <p:spPr>
          <a:xfrm>
            <a:off x="628560" y="1825560"/>
            <a:ext cx="788652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it-IT" sz="1800" spc="-1" strike="noStrike">
                <a:solidFill>
                  <a:srgbClr val="000000"/>
                </a:solidFill>
                <a:latin typeface="Calibri"/>
              </a:rPr>
              <a:t>Peiya Li and Kwok-Tung Lo</a:t>
            </a: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it-IT" sz="1800" spc="-1" strike="noStrike">
                <a:solidFill>
                  <a:srgbClr val="000000"/>
                </a:solidFill>
                <a:latin typeface="Calibri"/>
              </a:rPr>
              <a:t>WEI FENG, YIGANG HE,HONGMIN LI , CHUNLAI LI</a:t>
            </a:r>
            <a:r>
              <a:rPr b="0" lang="en-US" sz="1800" spc="-1" strike="noStrike">
                <a:solidFill>
                  <a:srgbClr val="000000"/>
                </a:solidFill>
                <a:latin typeface="Times New Roman"/>
                <a:ea typeface="SimSun"/>
              </a:rPr>
              <a:t>,</a:t>
            </a: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800" spc="-1" strike="noStrike" u="sng">
                <a:solidFill>
                  <a:srgbClr val="0563c1"/>
                </a:solidFill>
                <a:uFillTx/>
                <a:latin typeface="Times New Roman"/>
                <a:ea typeface="SimSun"/>
                <a:hlinkClick r:id="rId1"/>
              </a:rPr>
              <a:t>https://ieeexplore.ieee.org/document/9366688</a:t>
            </a:r>
            <a:endParaRPr b="0" lang="en-US" sz="1800" spc="-1" strike="noStrike">
              <a:solidFill>
                <a:srgbClr val="000000"/>
              </a:solidFill>
              <a:latin typeface="Calibri"/>
            </a:endParaRPr>
          </a:p>
          <a:p>
            <a:pPr>
              <a:lnSpc>
                <a:spcPct val="90000"/>
              </a:lnSpc>
              <a:spcBef>
                <a:spcPts val="1001"/>
              </a:spcBef>
              <a:tabLst>
                <a:tab algn="l" pos="0"/>
              </a:tabLst>
            </a:pPr>
            <a:endParaRPr b="0" lang="en-US" sz="1800" spc="-1" strike="noStrike">
              <a:solidFill>
                <a:srgbClr val="000000"/>
              </a:solidFill>
              <a:latin typeface="Calibri"/>
            </a:endParaRPr>
          </a:p>
          <a:p>
            <a:pPr>
              <a:lnSpc>
                <a:spcPct val="90000"/>
              </a:lnSpc>
              <a:spcBef>
                <a:spcPts val="1001"/>
              </a:spcBef>
              <a:tabLst>
                <a:tab algn="l" pos="0"/>
              </a:tabLst>
            </a:pPr>
            <a:endParaRPr b="0" lang="en-US" sz="1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6" name="Picture 2" descr=""/>
          <p:cNvPicPr/>
          <p:nvPr/>
        </p:nvPicPr>
        <p:blipFill>
          <a:blip r:embed="rId1"/>
          <a:stretch/>
        </p:blipFill>
        <p:spPr>
          <a:xfrm>
            <a:off x="0" y="0"/>
            <a:ext cx="10362960" cy="718164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Line 1"/>
          <p:cNvSpPr/>
          <p:nvPr/>
        </p:nvSpPr>
        <p:spPr>
          <a:xfrm>
            <a:off x="0" y="715320"/>
            <a:ext cx="9144000" cy="0"/>
          </a:xfrm>
          <a:prstGeom prst="line">
            <a:avLst/>
          </a:prstGeom>
          <a:ln>
            <a:solidFill>
              <a:srgbClr val="0000ff"/>
            </a:solidFill>
            <a:prstDash val="lgDashDotDot"/>
          </a:ln>
        </p:spPr>
        <p:style>
          <a:lnRef idx="1">
            <a:schemeClr val="accent1"/>
          </a:lnRef>
          <a:fillRef idx="0">
            <a:schemeClr val="accent1"/>
          </a:fillRef>
          <a:effectRef idx="0">
            <a:schemeClr val="accent1"/>
          </a:effectRef>
          <a:fontRef idx="minor"/>
        </p:style>
      </p:sp>
      <p:sp>
        <p:nvSpPr>
          <p:cNvPr id="100" name="Line 2"/>
          <p:cNvSpPr/>
          <p:nvPr/>
        </p:nvSpPr>
        <p:spPr>
          <a:xfrm>
            <a:off x="0" y="6143400"/>
            <a:ext cx="9144000" cy="0"/>
          </a:xfrm>
          <a:prstGeom prst="line">
            <a:avLst/>
          </a:prstGeom>
          <a:ln>
            <a:solidFill>
              <a:srgbClr val="0000ff"/>
            </a:solidFill>
            <a:prstDash val="lgDash"/>
          </a:ln>
        </p:spPr>
        <p:style>
          <a:lnRef idx="1">
            <a:schemeClr val="accent1"/>
          </a:lnRef>
          <a:fillRef idx="0">
            <a:schemeClr val="accent1"/>
          </a:fillRef>
          <a:effectRef idx="0">
            <a:schemeClr val="accent1"/>
          </a:effectRef>
          <a:fontRef idx="minor"/>
        </p:style>
      </p:sp>
      <p:sp>
        <p:nvSpPr>
          <p:cNvPr id="101" name="CustomShape 3"/>
          <p:cNvSpPr/>
          <p:nvPr/>
        </p:nvSpPr>
        <p:spPr>
          <a:xfrm>
            <a:off x="4269960" y="6150240"/>
            <a:ext cx="4873680" cy="6836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300" spc="-1" strike="noStrike">
                <a:solidFill>
                  <a:srgbClr val="c00000"/>
                </a:solidFill>
                <a:latin typeface="Cambria"/>
                <a:ea typeface="Cambria"/>
              </a:rPr>
              <a:t>	</a:t>
            </a:r>
            <a:r>
              <a:rPr b="1" lang="en-US" sz="1300" spc="-1" strike="noStrike">
                <a:solidFill>
                  <a:srgbClr val="c00000"/>
                </a:solidFill>
                <a:latin typeface="Cambria"/>
                <a:ea typeface="Cambria"/>
              </a:rPr>
              <a:t>	</a:t>
            </a:r>
            <a:r>
              <a:rPr b="1" lang="en-US" sz="1300" spc="-1" strike="noStrike">
                <a:solidFill>
                  <a:srgbClr val="c00000"/>
                </a:solidFill>
                <a:latin typeface="Cambria"/>
                <a:ea typeface="Cambria"/>
              </a:rPr>
              <a:t>	</a:t>
            </a:r>
            <a:r>
              <a:rPr b="1" lang="en-US" sz="1300" spc="-1" strike="noStrike">
                <a:solidFill>
                  <a:srgbClr val="c00000"/>
                </a:solidFill>
                <a:latin typeface="Cambria"/>
                <a:ea typeface="Cambria"/>
              </a:rPr>
              <a:t>Engineering Clinic V</a:t>
            </a:r>
            <a:endParaRPr b="0" lang="en-IN" sz="1300" spc="-1" strike="noStrike">
              <a:latin typeface="Arial"/>
            </a:endParaRPr>
          </a:p>
          <a:p>
            <a:pPr>
              <a:lnSpc>
                <a:spcPct val="100000"/>
              </a:lnSpc>
            </a:pPr>
            <a:r>
              <a:rPr b="1" lang="en-US" sz="1300" spc="-1" strike="noStrike">
                <a:solidFill>
                  <a:srgbClr val="c00000"/>
                </a:solidFill>
                <a:latin typeface="Cambria"/>
                <a:ea typeface="Cambria"/>
              </a:rPr>
              <a:t>	</a:t>
            </a:r>
            <a:r>
              <a:rPr b="1" lang="en-US" sz="1300" spc="-1" strike="noStrike">
                <a:solidFill>
                  <a:srgbClr val="c00000"/>
                </a:solidFill>
                <a:latin typeface="Cambria"/>
                <a:ea typeface="Cambria"/>
              </a:rPr>
              <a:t>Sem V |CSE | Kumaraguru College of Technology</a:t>
            </a:r>
            <a:endParaRPr b="0" lang="en-IN" sz="1300" spc="-1" strike="noStrike">
              <a:latin typeface="Arial"/>
            </a:endParaRPr>
          </a:p>
        </p:txBody>
      </p:sp>
      <p:sp>
        <p:nvSpPr>
          <p:cNvPr id="102" name="Line 4"/>
          <p:cNvSpPr/>
          <p:nvPr/>
        </p:nvSpPr>
        <p:spPr>
          <a:xfrm>
            <a:off x="4269600" y="6143400"/>
            <a:ext cx="0" cy="714600"/>
          </a:xfrm>
          <a:prstGeom prst="line">
            <a:avLst/>
          </a:prstGeom>
          <a:ln>
            <a:solidFill>
              <a:srgbClr val="0000ff"/>
            </a:solidFill>
            <a:prstDash val="lgDash"/>
          </a:ln>
        </p:spPr>
        <p:style>
          <a:lnRef idx="1">
            <a:schemeClr val="accent1"/>
          </a:lnRef>
          <a:fillRef idx="0">
            <a:schemeClr val="accent1"/>
          </a:fillRef>
          <a:effectRef idx="0">
            <a:schemeClr val="accent1"/>
          </a:effectRef>
          <a:fontRef idx="minor"/>
        </p:style>
      </p:sp>
      <p:sp>
        <p:nvSpPr>
          <p:cNvPr id="103" name="CustomShape 5"/>
          <p:cNvSpPr/>
          <p:nvPr/>
        </p:nvSpPr>
        <p:spPr>
          <a:xfrm>
            <a:off x="1067760" y="6157080"/>
            <a:ext cx="3504960" cy="486360"/>
          </a:xfrm>
          <a:prstGeom prst="rect">
            <a:avLst/>
          </a:prstGeom>
          <a:noFill/>
          <a:ln>
            <a:noFill/>
          </a:ln>
        </p:spPr>
        <p:style>
          <a:lnRef idx="0"/>
          <a:fillRef idx="0"/>
          <a:effectRef idx="0"/>
          <a:fontRef idx="minor"/>
        </p:style>
        <p:txBody>
          <a:bodyPr wrap="none" lIns="90000" rIns="90000" tIns="45000" bIns="45000">
            <a:spAutoFit/>
          </a:bodyPr>
          <a:p>
            <a:pPr algn="r">
              <a:lnSpc>
                <a:spcPct val="100000"/>
              </a:lnSpc>
            </a:pPr>
            <a:r>
              <a:rPr b="1" lang="en-US" sz="1300" spc="-1" strike="noStrike">
                <a:solidFill>
                  <a:srgbClr val="002060"/>
                </a:solidFill>
                <a:latin typeface="Cambria"/>
                <a:ea typeface="Cambria"/>
              </a:rPr>
              <a:t>Kumaraguru College of Technology/</a:t>
            </a:r>
            <a:endParaRPr b="0" lang="en-IN" sz="1300" spc="-1" strike="noStrike">
              <a:latin typeface="Arial"/>
            </a:endParaRPr>
          </a:p>
          <a:p>
            <a:pPr algn="r">
              <a:lnSpc>
                <a:spcPct val="100000"/>
              </a:lnSpc>
            </a:pPr>
            <a:r>
              <a:rPr b="1" lang="en-US" sz="1300" spc="-1" strike="noStrike">
                <a:solidFill>
                  <a:srgbClr val="002060"/>
                </a:solidFill>
                <a:latin typeface="Cambria"/>
                <a:ea typeface="Cambria"/>
              </a:rPr>
              <a:t>Coimbatore</a:t>
            </a:r>
            <a:endParaRPr b="0" lang="en-IN" sz="1300" spc="-1" strike="noStrike">
              <a:latin typeface="Arial"/>
            </a:endParaRPr>
          </a:p>
        </p:txBody>
      </p:sp>
      <p:sp>
        <p:nvSpPr>
          <p:cNvPr id="104" name="CustomShape 6"/>
          <p:cNvSpPr/>
          <p:nvPr/>
        </p:nvSpPr>
        <p:spPr>
          <a:xfrm>
            <a:off x="173160" y="116280"/>
            <a:ext cx="7451640" cy="3034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IN" sz="1400" spc="-1" strike="noStrike">
                <a:solidFill>
                  <a:srgbClr val="ff0000"/>
                </a:solidFill>
                <a:latin typeface="Times New Roman"/>
              </a:rPr>
              <a:t>Presentation Outline</a:t>
            </a:r>
            <a:r>
              <a:rPr b="1" lang="en-US" sz="1400" spc="-1" strike="noStrike">
                <a:solidFill>
                  <a:srgbClr val="c00000"/>
                </a:solidFill>
                <a:latin typeface="Calibri"/>
              </a:rPr>
              <a:t>	</a:t>
            </a:r>
            <a:endParaRPr b="0" lang="en-IN" sz="1400" spc="-1" strike="noStrike">
              <a:latin typeface="Arial"/>
            </a:endParaRPr>
          </a:p>
        </p:txBody>
      </p:sp>
      <p:sp>
        <p:nvSpPr>
          <p:cNvPr id="105" name="Line 7"/>
          <p:cNvSpPr/>
          <p:nvPr/>
        </p:nvSpPr>
        <p:spPr>
          <a:xfrm>
            <a:off x="7705800" y="0"/>
            <a:ext cx="0" cy="714240"/>
          </a:xfrm>
          <a:prstGeom prst="line">
            <a:avLst/>
          </a:prstGeom>
          <a:ln>
            <a:solidFill>
              <a:srgbClr val="0000ff"/>
            </a:solidFill>
            <a:prstDash val="lgDash"/>
          </a:ln>
        </p:spPr>
        <p:style>
          <a:lnRef idx="1">
            <a:schemeClr val="accent1"/>
          </a:lnRef>
          <a:fillRef idx="0">
            <a:schemeClr val="accent1"/>
          </a:fillRef>
          <a:effectRef idx="0">
            <a:schemeClr val="accent1"/>
          </a:effectRef>
          <a:fontRef idx="minor"/>
        </p:style>
      </p:sp>
      <p:sp>
        <p:nvSpPr>
          <p:cNvPr id="106" name="CustomShape 8"/>
          <p:cNvSpPr/>
          <p:nvPr/>
        </p:nvSpPr>
        <p:spPr>
          <a:xfrm>
            <a:off x="7786800" y="218520"/>
            <a:ext cx="1264320" cy="45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1200" spc="-1" strike="noStrike">
                <a:solidFill>
                  <a:srgbClr val="000000"/>
                </a:solidFill>
                <a:latin typeface="Nunito Sans"/>
              </a:rPr>
              <a:t>TEAM NO :12</a:t>
            </a:r>
            <a:endParaRPr b="0" lang="en-IN" sz="1200" spc="-1" strike="noStrike">
              <a:latin typeface="Arial"/>
            </a:endParaRPr>
          </a:p>
        </p:txBody>
      </p:sp>
      <p:sp>
        <p:nvSpPr>
          <p:cNvPr id="107" name="CustomShape 9"/>
          <p:cNvSpPr/>
          <p:nvPr/>
        </p:nvSpPr>
        <p:spPr>
          <a:xfrm>
            <a:off x="700200" y="1005840"/>
            <a:ext cx="8051760" cy="4917600"/>
          </a:xfrm>
          <a:prstGeom prst="rect">
            <a:avLst/>
          </a:prstGeom>
          <a:noFill/>
          <a:ln>
            <a:noFill/>
          </a:ln>
        </p:spPr>
        <p:style>
          <a:lnRef idx="0"/>
          <a:fillRef idx="0"/>
          <a:effectRef idx="0"/>
          <a:fontRef idx="minor"/>
        </p:style>
        <p:txBody>
          <a:bodyPr lIns="90000" rIns="90000" tIns="45000" bIns="45000">
            <a:normAutofit/>
          </a:bodyPr>
          <a:p>
            <a:pPr marL="228600" indent="-228240">
              <a:lnSpc>
                <a:spcPct val="150000"/>
              </a:lnSpc>
              <a:spcBef>
                <a:spcPts val="1001"/>
              </a:spcBef>
              <a:buClr>
                <a:srgbClr val="000000"/>
              </a:buClr>
              <a:buFont typeface="Arial"/>
              <a:buChar char="•"/>
            </a:pPr>
            <a:r>
              <a:rPr b="1" lang="en-IN" sz="2400" spc="-1" strike="noStrike">
                <a:solidFill>
                  <a:srgbClr val="000000"/>
                </a:solidFill>
                <a:latin typeface="Times New Roman"/>
              </a:rPr>
              <a:t>Literature Survey</a:t>
            </a:r>
            <a:endParaRPr b="0" lang="en-IN" sz="2400" spc="-1" strike="noStrike">
              <a:latin typeface="Arial"/>
            </a:endParaRPr>
          </a:p>
          <a:p>
            <a:pPr marL="228600" indent="-228240">
              <a:lnSpc>
                <a:spcPct val="150000"/>
              </a:lnSpc>
              <a:spcBef>
                <a:spcPts val="1001"/>
              </a:spcBef>
              <a:buClr>
                <a:srgbClr val="000000"/>
              </a:buClr>
              <a:buFont typeface="Arial"/>
              <a:buChar char="•"/>
            </a:pPr>
            <a:r>
              <a:rPr b="1" lang="en-IN" sz="2400" spc="-1" strike="noStrike">
                <a:solidFill>
                  <a:srgbClr val="000000"/>
                </a:solidFill>
                <a:latin typeface="Times New Roman"/>
              </a:rPr>
              <a:t>Inference</a:t>
            </a:r>
            <a:endParaRPr b="0" lang="en-IN" sz="2400" spc="-1" strike="noStrike">
              <a:latin typeface="Arial"/>
            </a:endParaRPr>
          </a:p>
          <a:p>
            <a:pPr marL="228600" indent="-228240">
              <a:lnSpc>
                <a:spcPct val="150000"/>
              </a:lnSpc>
              <a:spcBef>
                <a:spcPts val="1001"/>
              </a:spcBef>
              <a:buClr>
                <a:srgbClr val="000000"/>
              </a:buClr>
              <a:buFont typeface="Arial"/>
              <a:buChar char="•"/>
            </a:pPr>
            <a:r>
              <a:rPr b="1" lang="en-IN" sz="2400" spc="-1" strike="noStrike">
                <a:solidFill>
                  <a:srgbClr val="000000"/>
                </a:solidFill>
                <a:latin typeface="Times New Roman"/>
              </a:rPr>
              <a:t>Problem Statement</a:t>
            </a:r>
            <a:endParaRPr b="0" lang="en-IN" sz="2400" spc="-1" strike="noStrike">
              <a:latin typeface="Arial"/>
            </a:endParaRPr>
          </a:p>
          <a:p>
            <a:pPr marL="228600" indent="-228240">
              <a:lnSpc>
                <a:spcPct val="150000"/>
              </a:lnSpc>
              <a:spcBef>
                <a:spcPts val="1001"/>
              </a:spcBef>
              <a:buClr>
                <a:srgbClr val="000000"/>
              </a:buClr>
              <a:buFont typeface="Arial"/>
              <a:buChar char="•"/>
            </a:pPr>
            <a:r>
              <a:rPr b="1" lang="en-IN" sz="2400" spc="-1" strike="noStrike">
                <a:solidFill>
                  <a:srgbClr val="000000"/>
                </a:solidFill>
                <a:latin typeface="Times New Roman"/>
              </a:rPr>
              <a:t>Dataset Used</a:t>
            </a:r>
            <a:endParaRPr b="0" lang="en-IN" sz="2400" spc="-1" strike="noStrike">
              <a:latin typeface="Arial"/>
            </a:endParaRPr>
          </a:p>
          <a:p>
            <a:pPr marL="228600" indent="-228240">
              <a:lnSpc>
                <a:spcPct val="150000"/>
              </a:lnSpc>
              <a:spcBef>
                <a:spcPts val="1001"/>
              </a:spcBef>
              <a:buClr>
                <a:srgbClr val="000000"/>
              </a:buClr>
              <a:buFont typeface="Arial"/>
              <a:buChar char="•"/>
            </a:pPr>
            <a:r>
              <a:rPr b="1" lang="en-IN" sz="2400" spc="-1" strike="noStrike">
                <a:solidFill>
                  <a:srgbClr val="000000"/>
                </a:solidFill>
                <a:latin typeface="Times New Roman"/>
              </a:rPr>
              <a:t>Block diagram for Proposed System</a:t>
            </a:r>
            <a:endParaRPr b="0" lang="en-IN" sz="2400" spc="-1" strike="noStrike">
              <a:latin typeface="Arial"/>
            </a:endParaRPr>
          </a:p>
          <a:p>
            <a:pPr marL="228600" indent="-228240">
              <a:lnSpc>
                <a:spcPct val="150000"/>
              </a:lnSpc>
              <a:spcBef>
                <a:spcPts val="1001"/>
              </a:spcBef>
              <a:buClr>
                <a:srgbClr val="000000"/>
              </a:buClr>
              <a:buFont typeface="Arial"/>
              <a:buChar char="•"/>
            </a:pPr>
            <a:r>
              <a:rPr b="1" lang="en-IN" sz="2400" spc="-1" strike="noStrike">
                <a:solidFill>
                  <a:srgbClr val="000000"/>
                </a:solidFill>
                <a:latin typeface="Times New Roman"/>
              </a:rPr>
              <a:t>Front End &amp; Back End</a:t>
            </a:r>
            <a:endParaRPr b="0" lang="en-IN" sz="2400" spc="-1" strike="noStrike">
              <a:latin typeface="Arial"/>
            </a:endParaRPr>
          </a:p>
          <a:p>
            <a:pPr marL="228600" indent="-228240">
              <a:lnSpc>
                <a:spcPct val="150000"/>
              </a:lnSpc>
              <a:spcBef>
                <a:spcPts val="1001"/>
              </a:spcBef>
              <a:buClr>
                <a:srgbClr val="000000"/>
              </a:buClr>
              <a:buFont typeface="Arial"/>
              <a:buChar char="•"/>
            </a:pPr>
            <a:r>
              <a:rPr b="1" lang="en-IN" sz="2400" spc="-1" strike="noStrike">
                <a:solidFill>
                  <a:srgbClr val="000000"/>
                </a:solidFill>
                <a:latin typeface="Times New Roman"/>
              </a:rPr>
              <a:t>References</a:t>
            </a:r>
            <a:endParaRPr b="0" lang="en-IN" sz="2400" spc="-1" strike="noStrike">
              <a:latin typeface="Arial"/>
            </a:endParaRPr>
          </a:p>
          <a:p>
            <a:pPr>
              <a:lnSpc>
                <a:spcPct val="90000"/>
              </a:lnSpc>
              <a:spcBef>
                <a:spcPts val="1001"/>
              </a:spcBef>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08" name="Table 1"/>
          <p:cNvGraphicFramePr/>
          <p:nvPr/>
        </p:nvGraphicFramePr>
        <p:xfrm>
          <a:off x="0" y="0"/>
          <a:ext cx="9143640" cy="5649840"/>
        </p:xfrm>
        <a:graphic>
          <a:graphicData uri="http://schemas.openxmlformats.org/drawingml/2006/table">
            <a:tbl>
              <a:tblPr/>
              <a:tblGrid>
                <a:gridCol w="1929240"/>
                <a:gridCol w="1123920"/>
                <a:gridCol w="6090480"/>
              </a:tblGrid>
              <a:tr h="1604880">
                <a:tc>
                  <a:txBody>
                    <a:bodyPr>
                      <a:noAutofit/>
                    </a:bodyPr>
                    <a:p>
                      <a:pPr algn="ctr">
                        <a:lnSpc>
                          <a:spcPct val="100000"/>
                        </a:lnSpc>
                        <a:tabLst>
                          <a:tab algn="l" pos="0"/>
                        </a:tabLst>
                      </a:pPr>
                      <a:endParaRPr b="0" lang="en-IN" sz="1800" spc="-1" strike="noStrike">
                        <a:latin typeface="Arial"/>
                      </a:endParaRPr>
                    </a:p>
                    <a:p>
                      <a:pPr algn="ctr">
                        <a:lnSpc>
                          <a:spcPct val="100000"/>
                        </a:lnSpc>
                        <a:tabLst>
                          <a:tab algn="l" pos="0"/>
                        </a:tabLst>
                      </a:pPr>
                      <a:r>
                        <a:rPr b="1" lang="en-IN" sz="2000" spc="-1" strike="noStrike">
                          <a:solidFill>
                            <a:srgbClr val="ff0000"/>
                          </a:solidFill>
                          <a:latin typeface="Times New Roman"/>
                          <a:ea typeface="Calibri"/>
                        </a:rPr>
                        <a:t>Literature Survey</a:t>
                      </a:r>
                      <a:endParaRPr b="0" lang="en-IN" sz="2000" spc="-1" strike="noStrike">
                        <a:latin typeface="Arial"/>
                      </a:endParaRPr>
                    </a:p>
                    <a:p>
                      <a:pPr algn="ctr">
                        <a:lnSpc>
                          <a:spcPct val="100000"/>
                        </a:lnSpc>
                        <a:tabLst>
                          <a:tab algn="l" pos="0"/>
                        </a:tabLst>
                      </a:pPr>
                      <a:r>
                        <a:rPr b="1" lang="en-IN" sz="1400" spc="-1" strike="noStrike">
                          <a:solidFill>
                            <a:srgbClr val="000000"/>
                          </a:solidFill>
                          <a:latin typeface="Times New Roman"/>
                          <a:ea typeface="Calibri"/>
                        </a:rPr>
                        <a:t>TITLE AND AUTHOR</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noAutofit/>
                    </a:bodyPr>
                    <a:p>
                      <a:pPr>
                        <a:lnSpc>
                          <a:spcPct val="100000"/>
                        </a:lnSpc>
                        <a:tabLst>
                          <a:tab algn="l" pos="0"/>
                        </a:tabLst>
                      </a:pPr>
                      <a:r>
                        <a:rPr b="1" lang="en-IN" sz="1600" spc="-1" strike="noStrike">
                          <a:solidFill>
                            <a:srgbClr val="000000"/>
                          </a:solidFill>
                          <a:latin typeface="Times New Roman"/>
                          <a:ea typeface="Calibri"/>
                        </a:rPr>
                        <a:t>Problem Statement:</a:t>
                      </a:r>
                      <a:endParaRPr b="0" lang="en-IN" sz="1600" spc="-1" strike="noStrike">
                        <a:latin typeface="Arial"/>
                      </a:endParaRPr>
                    </a:p>
                    <a:p>
                      <a:pPr algn="ctr">
                        <a:lnSpc>
                          <a:spcPct val="100000"/>
                        </a:lnSpc>
                        <a:tabLst>
                          <a:tab algn="l" pos="0"/>
                        </a:tabLst>
                      </a:pP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e7e6e6"/>
                    </a:solidFill>
                  </a:tcPr>
                </a:tc>
                <a:tc>
                  <a:txBody>
                    <a:bodyPr>
                      <a:noAutofit/>
                    </a:bodyPr>
                    <a:p>
                      <a:pPr>
                        <a:lnSpc>
                          <a:spcPct val="100000"/>
                        </a:lnSpc>
                        <a:tabLst>
                          <a:tab algn="l" pos="0"/>
                        </a:tabLst>
                      </a:pPr>
                      <a:r>
                        <a:rPr b="0" lang="en-US" sz="1600" spc="-1" strike="noStrike">
                          <a:solidFill>
                            <a:srgbClr val="000000"/>
                          </a:solidFill>
                          <a:latin typeface="Calibri"/>
                        </a:rPr>
                        <a:t>Many modern chaotic picture encryption techniques are vulnerable to chosen-plaintext attacks, according to studies in the chaotic cryptanalysis literature. Even though several chaotic image encryption techniques include plain-image data, they continue to violate some modern design requirements</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e7e6e6"/>
                    </a:solidFill>
                  </a:tcPr>
                </a:tc>
              </a:tr>
              <a:tr h="677520">
                <a:tc rowSpan="5">
                  <a:txBody>
                    <a:bodyPr>
                      <a:noAutofit/>
                    </a:bodyPr>
                    <a:p>
                      <a:pPr>
                        <a:lnSpc>
                          <a:spcPct val="100000"/>
                        </a:lnSpc>
                      </a:pPr>
                      <a:r>
                        <a:rPr b="0" lang="en-US" sz="1600" spc="-1" strike="noStrike">
                          <a:solidFill>
                            <a:srgbClr val="000000"/>
                          </a:solidFill>
                          <a:latin typeface="Calibri"/>
                        </a:rPr>
                        <a:t>JOURNAL: A PLAIN-IMAGE-RELATED CHAOTIC IMAGE ENCRYPTION ALGORITHM BASED ON DNA SEQUENCE OPERATION AND DISCRETE LOGARITHM</a:t>
                      </a:r>
                      <a:endParaRPr b="0" lang="en-IN" sz="1600" spc="-1" strike="noStrike">
                        <a:latin typeface="Arial"/>
                      </a:endParaRPr>
                    </a:p>
                    <a:p>
                      <a:pPr>
                        <a:lnSpc>
                          <a:spcPct val="100000"/>
                        </a:lnSpc>
                      </a:pPr>
                      <a:endParaRPr b="0" lang="en-IN" sz="1600" spc="-1" strike="noStrike">
                        <a:latin typeface="Arial"/>
                      </a:endParaRPr>
                    </a:p>
                    <a:p>
                      <a:pPr>
                        <a:lnSpc>
                          <a:spcPct val="100000"/>
                        </a:lnSpc>
                      </a:pPr>
                      <a:r>
                        <a:rPr b="1" lang="en-US" sz="1600" spc="-1" strike="noStrike">
                          <a:solidFill>
                            <a:srgbClr val="000000"/>
                          </a:solidFill>
                          <a:latin typeface="Calibri"/>
                        </a:rPr>
                        <a:t>Date of Publication:</a:t>
                      </a:r>
                      <a:r>
                        <a:rPr b="0" lang="en-US" sz="1600" spc="-1" strike="noStrike">
                          <a:solidFill>
                            <a:srgbClr val="000000"/>
                          </a:solidFill>
                          <a:latin typeface="Calibri"/>
                        </a:rPr>
                        <a:t> </a:t>
                      </a:r>
                      <a:endParaRPr b="0" lang="en-IN" sz="1600" spc="-1" strike="noStrike">
                        <a:latin typeface="Arial"/>
                      </a:endParaRPr>
                    </a:p>
                    <a:p>
                      <a:pPr>
                        <a:lnSpc>
                          <a:spcPct val="100000"/>
                        </a:lnSpc>
                      </a:pPr>
                      <a:r>
                        <a:rPr b="0" lang="en-US" sz="1600" spc="-1" strike="noStrike">
                          <a:solidFill>
                            <a:srgbClr val="000000"/>
                          </a:solidFill>
                          <a:latin typeface="Calibri"/>
                        </a:rPr>
                        <a:t>12 Dec 2019</a:t>
                      </a:r>
                      <a:endParaRPr b="0" lang="en-IN" sz="1600" spc="-1" strike="noStrike">
                        <a:latin typeface="Arial"/>
                      </a:endParaRPr>
                    </a:p>
                    <a:p>
                      <a:pPr>
                        <a:lnSpc>
                          <a:spcPct val="100000"/>
                        </a:lnSpc>
                      </a:pP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68400" rIns="68400" tIns="0" bIns="0">
                      <a:noAutofit/>
                    </a:bodyPr>
                    <a:p>
                      <a:pPr>
                        <a:lnSpc>
                          <a:spcPct val="100000"/>
                        </a:lnSpc>
                      </a:pPr>
                      <a:r>
                        <a:rPr b="1" lang="en-US" sz="1600" spc="-1" strike="noStrike">
                          <a:solidFill>
                            <a:srgbClr val="000000"/>
                          </a:solidFill>
                          <a:latin typeface="Times New Roman"/>
                        </a:rPr>
                        <a:t>Proposed Solution:</a:t>
                      </a:r>
                      <a:endParaRPr b="0" lang="en-IN" sz="1600" spc="-1" strike="noStrike">
                        <a:latin typeface="Arial"/>
                      </a:endParaRPr>
                    </a:p>
                    <a:p>
                      <a:pPr>
                        <a:lnSpc>
                          <a:spcPct val="100000"/>
                        </a:lnSpc>
                      </a:pP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68400" rIns="68400" tIns="0" bIns="0">
                      <a:noAutofit/>
                    </a:bodyPr>
                    <a:p>
                      <a:pPr>
                        <a:lnSpc>
                          <a:spcPct val="100000"/>
                        </a:lnSpc>
                      </a:pPr>
                      <a:r>
                        <a:rPr b="0" lang="en-US" sz="1600" spc="-1" strike="noStrike">
                          <a:solidFill>
                            <a:srgbClr val="000000"/>
                          </a:solidFill>
                          <a:latin typeface="Calibri"/>
                        </a:rPr>
                        <a:t>Chaotic Image Encryption Algorithm Based on DNA Sequence</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804240">
                <a:tc vMerge="1">
                  <a:tcPr marL="90000" marR="90000">
                    <a:solidFill>
                      <a:srgbClr val="729fcf"/>
                    </a:solidFill>
                  </a:tcPr>
                </a:tc>
                <a:tc>
                  <a:txBody>
                    <a:bodyPr>
                      <a:noAutofit/>
                    </a:bodyPr>
                    <a:p>
                      <a:pPr>
                        <a:lnSpc>
                          <a:spcPct val="100000"/>
                        </a:lnSpc>
                      </a:pPr>
                      <a:r>
                        <a:rPr b="1" lang="en-US" sz="1600" spc="-1" strike="noStrike">
                          <a:solidFill>
                            <a:srgbClr val="000000"/>
                          </a:solidFill>
                          <a:latin typeface="Times New Roman"/>
                        </a:rPr>
                        <a:t>Output:</a:t>
                      </a: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noAutofit/>
                    </a:bodyPr>
                    <a:p>
                      <a:pPr>
                        <a:lnSpc>
                          <a:spcPct val="100000"/>
                        </a:lnSpc>
                      </a:pPr>
                      <a:r>
                        <a:rPr b="0" lang="en-US" sz="1600" spc="-1" strike="noStrike">
                          <a:solidFill>
                            <a:srgbClr val="000000"/>
                          </a:solidFill>
                          <a:latin typeface="Calibri"/>
                        </a:rPr>
                        <a:t>This paper proposes a plain-image-related chaotic image encryption algorithm based on the DNA sequence operation and discrete logarithm(DD-PCIE). </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756000">
                <a:tc vMerge="1">
                  <a:tcPr marL="90000" marR="90000">
                    <a:solidFill>
                      <a:srgbClr val="729fcf"/>
                    </a:solidFill>
                  </a:tcPr>
                </a:tc>
                <a:tc>
                  <a:txBody>
                    <a:bodyPr>
                      <a:noAutofit/>
                    </a:bodyPr>
                    <a:p>
                      <a:pPr>
                        <a:lnSpc>
                          <a:spcPct val="100000"/>
                        </a:lnSpc>
                      </a:pPr>
                      <a:r>
                        <a:rPr b="1" lang="en-US" sz="1600" spc="-1" strike="noStrike">
                          <a:solidFill>
                            <a:srgbClr val="000000"/>
                          </a:solidFill>
                          <a:latin typeface="Times New Roman"/>
                        </a:rPr>
                        <a:t>Merits:</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oAutofit/>
                    </a:bodyPr>
                    <a:p>
                      <a:pPr>
                        <a:lnSpc>
                          <a:spcPct val="100000"/>
                        </a:lnSpc>
                      </a:pPr>
                      <a:r>
                        <a:rPr b="0" lang="en-US" sz="1600" spc="-1" strike="noStrike">
                          <a:solidFill>
                            <a:srgbClr val="000000"/>
                          </a:solidFill>
                          <a:latin typeface="Calibri"/>
                        </a:rPr>
                        <a:t>DD-PCIE makes it impossible for attackers to arbitrarily utilize a special plain image to initiate effectiveattacks</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1030680">
                <a:tc vMerge="1">
                  <a:tcPr marL="90000" marR="90000">
                    <a:solidFill>
                      <a:srgbClr val="729fcf"/>
                    </a:solidFill>
                  </a:tcPr>
                </a:tc>
                <a:tc>
                  <a:txBody>
                    <a:bodyPr>
                      <a:noAutofit/>
                    </a:bodyPr>
                    <a:p>
                      <a:pPr>
                        <a:lnSpc>
                          <a:spcPct val="100000"/>
                        </a:lnSpc>
                      </a:pPr>
                      <a:r>
                        <a:rPr b="1" lang="en-US" sz="1600" spc="-1" strike="noStrike">
                          <a:solidFill>
                            <a:srgbClr val="000000"/>
                          </a:solidFill>
                          <a:latin typeface="Times New Roman"/>
                        </a:rPr>
                        <a:t>Demerits:</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noAutofit/>
                    </a:bodyPr>
                    <a:p>
                      <a:pPr>
                        <a:lnSpc>
                          <a:spcPct val="100000"/>
                        </a:lnSpc>
                      </a:pPr>
                      <a:r>
                        <a:rPr b="0" lang="en-US" sz="1600" spc="-1" strike="noStrike">
                          <a:solidFill>
                            <a:srgbClr val="000000"/>
                          </a:solidFill>
                          <a:latin typeface="Calibri"/>
                        </a:rPr>
                        <a:t>The representations of the secret keys are floating-point numbers rather than binary numbers, which makes both the key sensitivity analyses and key space analyses problematic.</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776520">
                <a:tc vMerge="1">
                  <a:tcPr marL="90000" marR="90000">
                    <a:solidFill>
                      <a:srgbClr val="729fcf"/>
                    </a:solidFill>
                  </a:tcPr>
                </a:tc>
                <a:tc>
                  <a:txBody>
                    <a:bodyPr>
                      <a:noAutofit/>
                    </a:bodyPr>
                    <a:p>
                      <a:pPr>
                        <a:lnSpc>
                          <a:spcPct val="100000"/>
                        </a:lnSpc>
                      </a:pPr>
                      <a:r>
                        <a:rPr b="1" lang="en-IN" sz="1600" spc="-1" strike="noStrike">
                          <a:solidFill>
                            <a:srgbClr val="000000"/>
                          </a:solidFill>
                          <a:latin typeface="Times New Roman"/>
                        </a:rPr>
                        <a:t>Future Scope</a:t>
                      </a:r>
                      <a:r>
                        <a:rPr b="0" lang="en-IN" sz="1600" spc="-1" strike="noStrike">
                          <a:solidFill>
                            <a:srgbClr val="000000"/>
                          </a:solidFill>
                          <a:latin typeface="Times New Roman"/>
                        </a:rPr>
                        <a:t>:</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oAutofit/>
                    </a:bodyPr>
                    <a:p>
                      <a:pPr algn="just">
                        <a:lnSpc>
                          <a:spcPct val="100000"/>
                        </a:lnSpc>
                      </a:pPr>
                      <a:r>
                        <a:rPr b="0" lang="en-IN" sz="1600" spc="-1" strike="noStrike">
                          <a:solidFill>
                            <a:srgbClr val="000000"/>
                          </a:solidFill>
                          <a:latin typeface="Times New Roman"/>
                        </a:rPr>
                        <a:t>Can be use in cyber security and defence</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bl>
          </a:graphicData>
        </a:graphic>
      </p:graphicFrame>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09" name="Table 1"/>
          <p:cNvGraphicFramePr/>
          <p:nvPr/>
        </p:nvGraphicFramePr>
        <p:xfrm>
          <a:off x="16920" y="0"/>
          <a:ext cx="9126720" cy="6343560"/>
        </p:xfrm>
        <a:graphic>
          <a:graphicData uri="http://schemas.openxmlformats.org/drawingml/2006/table">
            <a:tbl>
              <a:tblPr/>
              <a:tblGrid>
                <a:gridCol w="2209320"/>
                <a:gridCol w="1192680"/>
                <a:gridCol w="5724720"/>
              </a:tblGrid>
              <a:tr h="1500120">
                <a:tc>
                  <a:txBody>
                    <a:bodyPr>
                      <a:noAutofit/>
                    </a:bodyPr>
                    <a:p>
                      <a:pPr algn="ctr">
                        <a:lnSpc>
                          <a:spcPct val="100000"/>
                        </a:lnSpc>
                        <a:tabLst>
                          <a:tab algn="l" pos="0"/>
                        </a:tabLst>
                      </a:pPr>
                      <a:endParaRPr b="0" lang="en-IN" sz="1800" spc="-1" strike="noStrike">
                        <a:latin typeface="Arial"/>
                      </a:endParaRPr>
                    </a:p>
                    <a:p>
                      <a:pPr algn="ctr">
                        <a:lnSpc>
                          <a:spcPct val="100000"/>
                        </a:lnSpc>
                        <a:tabLst>
                          <a:tab algn="l" pos="0"/>
                        </a:tabLst>
                      </a:pPr>
                      <a:r>
                        <a:rPr b="1" lang="en-IN" sz="2000" spc="-1" strike="noStrike">
                          <a:solidFill>
                            <a:srgbClr val="ff0000"/>
                          </a:solidFill>
                          <a:latin typeface="Times New Roman"/>
                          <a:ea typeface="Calibri"/>
                        </a:rPr>
                        <a:t>Literature Survey</a:t>
                      </a:r>
                      <a:endParaRPr b="0" lang="en-IN" sz="2000" spc="-1" strike="noStrike">
                        <a:latin typeface="Arial"/>
                      </a:endParaRPr>
                    </a:p>
                    <a:p>
                      <a:pPr algn="ctr">
                        <a:lnSpc>
                          <a:spcPct val="100000"/>
                        </a:lnSpc>
                        <a:tabLst>
                          <a:tab algn="l" pos="0"/>
                        </a:tabLst>
                      </a:pPr>
                      <a:r>
                        <a:rPr b="1" lang="en-IN" sz="1400" spc="-1" strike="noStrike">
                          <a:solidFill>
                            <a:srgbClr val="000000"/>
                          </a:solidFill>
                          <a:latin typeface="Times New Roman"/>
                          <a:ea typeface="Calibri"/>
                        </a:rPr>
                        <a:t>TITLE AND AUTHOR</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noAutofit/>
                    </a:bodyPr>
                    <a:p>
                      <a:pPr>
                        <a:lnSpc>
                          <a:spcPct val="100000"/>
                        </a:lnSpc>
                        <a:tabLst>
                          <a:tab algn="l" pos="0"/>
                        </a:tabLst>
                      </a:pPr>
                      <a:r>
                        <a:rPr b="1" lang="en-IN" sz="1600" spc="-1" strike="noStrike">
                          <a:solidFill>
                            <a:srgbClr val="000000"/>
                          </a:solidFill>
                          <a:latin typeface="Times New Roman"/>
                          <a:ea typeface="Calibri"/>
                        </a:rPr>
                        <a:t>Problem Statement:</a:t>
                      </a:r>
                      <a:endParaRPr b="0" lang="en-IN" sz="1600" spc="-1" strike="noStrike">
                        <a:latin typeface="Arial"/>
                      </a:endParaRPr>
                    </a:p>
                    <a:p>
                      <a:pPr algn="ctr">
                        <a:lnSpc>
                          <a:spcPct val="100000"/>
                        </a:lnSpc>
                        <a:tabLst>
                          <a:tab algn="l" pos="0"/>
                        </a:tabLst>
                      </a:pP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e7e6e6"/>
                    </a:solidFill>
                  </a:tcPr>
                </a:tc>
                <a:tc>
                  <a:txBody>
                    <a:bodyPr>
                      <a:noAutofit/>
                    </a:bodyPr>
                    <a:p>
                      <a:pPr>
                        <a:lnSpc>
                          <a:spcPct val="100000"/>
                        </a:lnSpc>
                        <a:tabLst>
                          <a:tab algn="l" pos="0"/>
                        </a:tabLst>
                      </a:pPr>
                      <a:r>
                        <a:rPr b="0" lang="en-US" sz="1600" spc="-1" strike="noStrike">
                          <a:solidFill>
                            <a:srgbClr val="000000"/>
                          </a:solidFill>
                          <a:latin typeface="Calibri"/>
                        </a:rPr>
                        <a:t>Many modern chaotic picture encryption techniques are vulnerable to chosen-plaintext attacks, according to studies in the chaotic cryptanalysis literature. Even though several chaotic image encryption techniques include plain-image data, they continue to violate some modern design requirements. </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e7e6e6"/>
                    </a:solidFill>
                  </a:tcPr>
                </a:tc>
              </a:tr>
              <a:tr h="677520">
                <a:tc rowSpan="5">
                  <a:txBody>
                    <a:bodyPr>
                      <a:noAutofit/>
                    </a:bodyPr>
                    <a:p>
                      <a:pPr>
                        <a:lnSpc>
                          <a:spcPct val="100000"/>
                        </a:lnSpc>
                      </a:pPr>
                      <a:r>
                        <a:rPr b="0" lang="en-US" sz="1600" spc="-1" strike="noStrike">
                          <a:solidFill>
                            <a:srgbClr val="000000"/>
                          </a:solidFill>
                          <a:latin typeface="Calibri"/>
                        </a:rPr>
                        <a:t>JOURNAL: Multiple-Image Encryption Mechanism Based on Ghost Imaging and Public KeyCryptography</a:t>
                      </a:r>
                      <a:endParaRPr b="0" lang="en-IN" sz="1600" spc="-1" strike="noStrike">
                        <a:latin typeface="Arial"/>
                      </a:endParaRPr>
                    </a:p>
                    <a:p>
                      <a:pPr>
                        <a:lnSpc>
                          <a:spcPct val="100000"/>
                        </a:lnSpc>
                      </a:pPr>
                      <a:endParaRPr b="0" lang="en-IN" sz="1600" spc="-1" strike="noStrike">
                        <a:latin typeface="Arial"/>
                      </a:endParaRPr>
                    </a:p>
                    <a:p>
                      <a:pPr>
                        <a:lnSpc>
                          <a:spcPct val="100000"/>
                        </a:lnSpc>
                      </a:pPr>
                      <a:r>
                        <a:rPr b="1" lang="en-US" sz="1800" spc="-1" strike="noStrike">
                          <a:solidFill>
                            <a:srgbClr val="000000"/>
                          </a:solidFill>
                          <a:latin typeface="Calibri"/>
                        </a:rPr>
                        <a:t>Date of Publication:</a:t>
                      </a:r>
                      <a:r>
                        <a:rPr b="0" lang="en-US" sz="1800" spc="-1" strike="noStrike">
                          <a:solidFill>
                            <a:srgbClr val="000000"/>
                          </a:solidFill>
                          <a:latin typeface="Calibri"/>
                        </a:rPr>
                        <a:t> </a:t>
                      </a:r>
                      <a:endParaRPr b="0" lang="en-IN" sz="1800" spc="-1" strike="noStrike">
                        <a:latin typeface="Arial"/>
                      </a:endParaRPr>
                    </a:p>
                    <a:p>
                      <a:pPr>
                        <a:lnSpc>
                          <a:spcPct val="100000"/>
                        </a:lnSpc>
                      </a:pPr>
                      <a:r>
                        <a:rPr b="0" lang="en-US" sz="1800" spc="-1" strike="noStrike">
                          <a:solidFill>
                            <a:srgbClr val="000000"/>
                          </a:solidFill>
                          <a:latin typeface="Calibri"/>
                        </a:rPr>
                        <a:t>19 June 2019</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68400" rIns="68400" tIns="0" bIns="0">
                      <a:noAutofit/>
                    </a:bodyPr>
                    <a:p>
                      <a:pPr>
                        <a:lnSpc>
                          <a:spcPct val="100000"/>
                        </a:lnSpc>
                      </a:pPr>
                      <a:r>
                        <a:rPr b="1" lang="en-US" sz="1600" spc="-1" strike="noStrike">
                          <a:solidFill>
                            <a:srgbClr val="000000"/>
                          </a:solidFill>
                          <a:latin typeface="Times New Roman"/>
                        </a:rPr>
                        <a:t>Proposed Solution:</a:t>
                      </a:r>
                      <a:endParaRPr b="0" lang="en-IN" sz="1600" spc="-1" strike="noStrike">
                        <a:latin typeface="Arial"/>
                      </a:endParaRPr>
                    </a:p>
                    <a:p>
                      <a:pPr>
                        <a:lnSpc>
                          <a:spcPct val="100000"/>
                        </a:lnSpc>
                      </a:pP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68400" rIns="68400" tIns="0" bIns="0">
                      <a:noAutofit/>
                    </a:bodyPr>
                    <a:p>
                      <a:pPr>
                        <a:lnSpc>
                          <a:spcPct val="100000"/>
                        </a:lnSpc>
                      </a:pPr>
                      <a:r>
                        <a:rPr b="0" lang="en-US" sz="1600" spc="-1" strike="noStrike">
                          <a:solidFill>
                            <a:srgbClr val="000000"/>
                          </a:solidFill>
                          <a:latin typeface="Calibri"/>
                        </a:rPr>
                        <a:t>Ghost Imaging and Public Key Cryptography </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1491120">
                <a:tc vMerge="1">
                  <a:tcPr marL="90000" marR="90000">
                    <a:solidFill>
                      <a:srgbClr val="729fcf"/>
                    </a:solidFill>
                  </a:tcPr>
                </a:tc>
                <a:tc>
                  <a:txBody>
                    <a:bodyPr>
                      <a:noAutofit/>
                    </a:bodyPr>
                    <a:p>
                      <a:pPr>
                        <a:lnSpc>
                          <a:spcPct val="100000"/>
                        </a:lnSpc>
                      </a:pPr>
                      <a:r>
                        <a:rPr b="1" lang="en-US" sz="1600" spc="-1" strike="noStrike">
                          <a:solidFill>
                            <a:srgbClr val="000000"/>
                          </a:solidFill>
                          <a:latin typeface="Times New Roman"/>
                        </a:rPr>
                        <a:t>Output:</a:t>
                      </a: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noAutofit/>
                    </a:bodyPr>
                    <a:p>
                      <a:pPr>
                        <a:lnSpc>
                          <a:spcPct val="100000"/>
                        </a:lnSpc>
                        <a:tabLst>
                          <a:tab algn="l" pos="0"/>
                        </a:tabLst>
                      </a:pPr>
                      <a:r>
                        <a:rPr b="0" lang="en-US" sz="1600" spc="-1" strike="noStrike">
                          <a:solidFill>
                            <a:srgbClr val="000000"/>
                          </a:solidFill>
                          <a:latin typeface="Calibri"/>
                        </a:rPr>
                        <a:t>Multiple-image encryption method based on Hadamard basis patterns and RSA public key cryptography is proposed, which solves the problem of low quality of traditional random illumination patterns and increases the security of the system</a:t>
                      </a:r>
                      <a:endParaRPr b="0" lang="en-IN" sz="1600" spc="-1" strike="noStrike">
                        <a:latin typeface="Arial"/>
                      </a:endParaRPr>
                    </a:p>
                    <a:p>
                      <a:pPr>
                        <a:lnSpc>
                          <a:spcPct val="100000"/>
                        </a:lnSpc>
                        <a:tabLst>
                          <a:tab algn="l" pos="0"/>
                        </a:tabLst>
                      </a:pP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1500120">
                <a:tc vMerge="1">
                  <a:tcPr marL="90000" marR="90000">
                    <a:solidFill>
                      <a:srgbClr val="729fcf"/>
                    </a:solidFill>
                  </a:tcPr>
                </a:tc>
                <a:tc>
                  <a:txBody>
                    <a:bodyPr>
                      <a:noAutofit/>
                    </a:bodyPr>
                    <a:p>
                      <a:pPr>
                        <a:lnSpc>
                          <a:spcPct val="100000"/>
                        </a:lnSpc>
                      </a:pPr>
                      <a:r>
                        <a:rPr b="1" lang="en-US" sz="1600" spc="-1" strike="noStrike">
                          <a:solidFill>
                            <a:srgbClr val="000000"/>
                          </a:solidFill>
                          <a:latin typeface="Times New Roman"/>
                        </a:rPr>
                        <a:t>Merits:</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oAutofit/>
                    </a:bodyPr>
                    <a:p>
                      <a:pPr>
                        <a:lnSpc>
                          <a:spcPct val="100000"/>
                        </a:lnSpc>
                      </a:pPr>
                      <a:r>
                        <a:rPr b="0" lang="en-US" sz="1600" spc="-1" strike="noStrike">
                          <a:solidFill>
                            <a:srgbClr val="000000"/>
                          </a:solidFill>
                          <a:latin typeface="Calibri"/>
                        </a:rPr>
                        <a:t>The detected values including all image information are encrypted by RSA algorithm to obtain the final  Cipher text, which provides good security for the encryption system. The feasibility, security and multiple-image encryption ability of the proposed method are verified by simulation experiments.</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561240">
                <a:tc vMerge="1">
                  <a:tcPr marL="90000" marR="90000">
                    <a:solidFill>
                      <a:srgbClr val="729fcf"/>
                    </a:solidFill>
                  </a:tcPr>
                </a:tc>
                <a:tc>
                  <a:txBody>
                    <a:bodyPr>
                      <a:noAutofit/>
                    </a:bodyPr>
                    <a:p>
                      <a:pPr>
                        <a:lnSpc>
                          <a:spcPct val="100000"/>
                        </a:lnSpc>
                      </a:pPr>
                      <a:r>
                        <a:rPr b="1" lang="en-US" sz="1600" spc="-1" strike="noStrike">
                          <a:solidFill>
                            <a:srgbClr val="000000"/>
                          </a:solidFill>
                          <a:latin typeface="Times New Roman"/>
                        </a:rPr>
                        <a:t>Demerits:</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noAutofit/>
                    </a:bodyPr>
                    <a:p>
                      <a:pPr>
                        <a:lnSpc>
                          <a:spcPct val="100000"/>
                        </a:lnSpc>
                      </a:pPr>
                      <a:r>
                        <a:rPr b="0" lang="en-US" sz="1600" spc="-1" strike="noStrike">
                          <a:solidFill>
                            <a:srgbClr val="000000"/>
                          </a:solidFill>
                          <a:latin typeface="Calibri"/>
                        </a:rPr>
                        <a:t>Hadamard basis patterns is more complex compared to the Fourier single-pixel imaging</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1030680">
                <a:tc vMerge="1">
                  <a:tcPr marL="90000" marR="90000">
                    <a:solidFill>
                      <a:srgbClr val="729fcf"/>
                    </a:solidFill>
                  </a:tcPr>
                </a:tc>
                <a:tc>
                  <a:txBody>
                    <a:bodyPr>
                      <a:noAutofit/>
                    </a:bodyPr>
                    <a:p>
                      <a:pPr>
                        <a:lnSpc>
                          <a:spcPct val="100000"/>
                        </a:lnSpc>
                      </a:pPr>
                      <a:r>
                        <a:rPr b="1" lang="en-IN" sz="1600" spc="-1" strike="noStrike">
                          <a:solidFill>
                            <a:srgbClr val="000000"/>
                          </a:solidFill>
                          <a:latin typeface="Times New Roman"/>
                        </a:rPr>
                        <a:t>Future Scope</a:t>
                      </a:r>
                      <a:r>
                        <a:rPr b="0" lang="en-IN" sz="1600" spc="-1" strike="noStrike">
                          <a:solidFill>
                            <a:srgbClr val="000000"/>
                          </a:solidFill>
                          <a:latin typeface="Times New Roman"/>
                        </a:rPr>
                        <a:t>:</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oAutofit/>
                    </a:bodyPr>
                    <a:p>
                      <a:pPr algn="just">
                        <a:lnSpc>
                          <a:spcPct val="100000"/>
                        </a:lnSpc>
                      </a:pPr>
                      <a:r>
                        <a:rPr b="0" lang="en-US" sz="1600" spc="-1" strike="noStrike">
                          <a:solidFill>
                            <a:srgbClr val="000000"/>
                          </a:solidFill>
                          <a:latin typeface="Calibri"/>
                        </a:rPr>
                        <a:t>Cipher text, which provides good security for the encryption system. The feasibility, security and multiple-image encryption ability of the proposed method are verified by simulation experiments.</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bl>
          </a:graphicData>
        </a:graphic>
      </p:graphicFrame>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10" name="Table 1"/>
          <p:cNvGraphicFramePr/>
          <p:nvPr/>
        </p:nvGraphicFramePr>
        <p:xfrm>
          <a:off x="0" y="0"/>
          <a:ext cx="9143640" cy="6591960"/>
        </p:xfrm>
        <a:graphic>
          <a:graphicData uri="http://schemas.openxmlformats.org/drawingml/2006/table">
            <a:tbl>
              <a:tblPr/>
              <a:tblGrid>
                <a:gridCol w="2226240"/>
                <a:gridCol w="1192680"/>
                <a:gridCol w="5724720"/>
              </a:tblGrid>
              <a:tr h="1725840">
                <a:tc>
                  <a:txBody>
                    <a:bodyPr>
                      <a:noAutofit/>
                    </a:bodyPr>
                    <a:p>
                      <a:pPr algn="ctr">
                        <a:lnSpc>
                          <a:spcPct val="100000"/>
                        </a:lnSpc>
                        <a:tabLst>
                          <a:tab algn="l" pos="0"/>
                        </a:tabLst>
                      </a:pPr>
                      <a:endParaRPr b="0" lang="en-IN" sz="1800" spc="-1" strike="noStrike">
                        <a:latin typeface="Arial"/>
                      </a:endParaRPr>
                    </a:p>
                    <a:p>
                      <a:pPr algn="ctr">
                        <a:lnSpc>
                          <a:spcPct val="100000"/>
                        </a:lnSpc>
                        <a:tabLst>
                          <a:tab algn="l" pos="0"/>
                        </a:tabLst>
                      </a:pPr>
                      <a:r>
                        <a:rPr b="1" lang="en-IN" sz="2000" spc="-1" strike="noStrike">
                          <a:solidFill>
                            <a:srgbClr val="ff0000"/>
                          </a:solidFill>
                          <a:latin typeface="Times New Roman"/>
                          <a:ea typeface="Calibri"/>
                        </a:rPr>
                        <a:t>Literature Survey</a:t>
                      </a:r>
                      <a:endParaRPr b="0" lang="en-IN" sz="2000" spc="-1" strike="noStrike">
                        <a:latin typeface="Arial"/>
                      </a:endParaRPr>
                    </a:p>
                    <a:p>
                      <a:pPr algn="ctr">
                        <a:lnSpc>
                          <a:spcPct val="100000"/>
                        </a:lnSpc>
                        <a:tabLst>
                          <a:tab algn="l" pos="0"/>
                        </a:tabLst>
                      </a:pPr>
                      <a:r>
                        <a:rPr b="1" lang="en-IN" sz="1400" spc="-1" strike="noStrike">
                          <a:solidFill>
                            <a:srgbClr val="000000"/>
                          </a:solidFill>
                          <a:latin typeface="Times New Roman"/>
                          <a:ea typeface="Calibri"/>
                        </a:rPr>
                        <a:t>TITLE AND AUTHOR</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noAutofit/>
                    </a:bodyPr>
                    <a:p>
                      <a:pPr>
                        <a:lnSpc>
                          <a:spcPct val="100000"/>
                        </a:lnSpc>
                        <a:tabLst>
                          <a:tab algn="l" pos="0"/>
                        </a:tabLst>
                      </a:pPr>
                      <a:r>
                        <a:rPr b="1" lang="en-IN" sz="1600" spc="-1" strike="noStrike">
                          <a:solidFill>
                            <a:srgbClr val="000000"/>
                          </a:solidFill>
                          <a:latin typeface="Times New Roman"/>
                          <a:ea typeface="Calibri"/>
                        </a:rPr>
                        <a:t>Problem Statement:</a:t>
                      </a:r>
                      <a:endParaRPr b="0" lang="en-IN" sz="1600" spc="-1" strike="noStrike">
                        <a:latin typeface="Arial"/>
                      </a:endParaRPr>
                    </a:p>
                    <a:p>
                      <a:pPr algn="ctr">
                        <a:lnSpc>
                          <a:spcPct val="100000"/>
                        </a:lnSpc>
                        <a:tabLst>
                          <a:tab algn="l" pos="0"/>
                        </a:tabLst>
                      </a:pP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e7e6e6"/>
                    </a:solidFill>
                  </a:tcPr>
                </a:tc>
                <a:tc>
                  <a:txBody>
                    <a:bodyPr>
                      <a:noAutofit/>
                    </a:bodyPr>
                    <a:p>
                      <a:pPr>
                        <a:lnSpc>
                          <a:spcPct val="100000"/>
                        </a:lnSpc>
                        <a:tabLst>
                          <a:tab algn="l" pos="0"/>
                        </a:tabLst>
                      </a:pPr>
                      <a:r>
                        <a:rPr b="0" lang="en-US" sz="1600" spc="-1" strike="noStrike">
                          <a:solidFill>
                            <a:srgbClr val="000000"/>
                          </a:solidFill>
                          <a:latin typeface="Calibri"/>
                        </a:rPr>
                        <a:t>Many modern chaotic picture encryption techniques are vulnerable to chosen-plaintext attacks, according to studies in the chaotic cryptanalysis literature. Even though several chaotic image encryption techniques include plain-image data, they continue to violate some modern design requirements. </a:t>
                      </a:r>
                      <a:endParaRPr b="0" lang="en-IN" sz="1600" spc="-1" strike="noStrike">
                        <a:latin typeface="Arial"/>
                      </a:endParaRPr>
                    </a:p>
                    <a:p>
                      <a:pPr>
                        <a:lnSpc>
                          <a:spcPct val="100000"/>
                        </a:lnSpc>
                        <a:tabLst>
                          <a:tab algn="l" pos="0"/>
                        </a:tabLst>
                      </a:pP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e7e6e6"/>
                    </a:solidFill>
                  </a:tcPr>
                </a:tc>
              </a:tr>
              <a:tr h="677520">
                <a:tc rowSpan="5">
                  <a:txBody>
                    <a:bodyPr>
                      <a:noAutofit/>
                    </a:bodyPr>
                    <a:p>
                      <a:pPr>
                        <a:lnSpc>
                          <a:spcPct val="100000"/>
                        </a:lnSpc>
                      </a:pPr>
                      <a:r>
                        <a:rPr b="0" lang="en-US" sz="1600" spc="-1" strike="noStrike">
                          <a:solidFill>
                            <a:srgbClr val="000000"/>
                          </a:solidFill>
                          <a:latin typeface="Calibri"/>
                        </a:rPr>
                        <a:t>JOURNAL: A Color Image Encryption Algorithm Based on 2D-CIMM Chaotic Map </a:t>
                      </a:r>
                      <a:endParaRPr b="0" lang="en-IN" sz="1600" spc="-1" strike="noStrike">
                        <a:latin typeface="Arial"/>
                      </a:endParaRPr>
                    </a:p>
                    <a:p>
                      <a:pPr>
                        <a:lnSpc>
                          <a:spcPct val="100000"/>
                        </a:lnSpc>
                      </a:pPr>
                      <a:endParaRPr b="0" lang="en-IN" sz="1600" spc="-1" strike="noStrike">
                        <a:latin typeface="Arial"/>
                      </a:endParaRPr>
                    </a:p>
                    <a:p>
                      <a:pPr>
                        <a:lnSpc>
                          <a:spcPct val="100000"/>
                        </a:lnSpc>
                      </a:pPr>
                      <a:r>
                        <a:rPr b="1" lang="en-US" sz="1800" spc="-1" strike="noStrike">
                          <a:solidFill>
                            <a:srgbClr val="000000"/>
                          </a:solidFill>
                          <a:latin typeface="Calibri"/>
                        </a:rPr>
                        <a:t>Date of Publication:</a:t>
                      </a:r>
                      <a:r>
                        <a:rPr b="0" lang="en-US" sz="1800" spc="-1" strike="noStrike">
                          <a:solidFill>
                            <a:srgbClr val="000000"/>
                          </a:solidFill>
                          <a:latin typeface="Calibri"/>
                        </a:rPr>
                        <a:t> </a:t>
                      </a:r>
                      <a:endParaRPr b="0" lang="en-IN" sz="1800" spc="-1" strike="noStrike">
                        <a:latin typeface="Arial"/>
                      </a:endParaRPr>
                    </a:p>
                    <a:p>
                      <a:pPr>
                        <a:lnSpc>
                          <a:spcPct val="100000"/>
                        </a:lnSpc>
                      </a:pPr>
                      <a:r>
                        <a:rPr b="0" lang="en-US" sz="1800" spc="-1" strike="noStrike">
                          <a:solidFill>
                            <a:srgbClr val="000000"/>
                          </a:solidFill>
                          <a:latin typeface="Calibri"/>
                        </a:rPr>
                        <a:t>29 May 2020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68400" rIns="68400" tIns="0" bIns="0">
                      <a:noAutofit/>
                    </a:bodyPr>
                    <a:p>
                      <a:pPr>
                        <a:lnSpc>
                          <a:spcPct val="100000"/>
                        </a:lnSpc>
                      </a:pPr>
                      <a:r>
                        <a:rPr b="1" lang="en-US" sz="1600" spc="-1" strike="noStrike">
                          <a:solidFill>
                            <a:srgbClr val="000000"/>
                          </a:solidFill>
                          <a:latin typeface="Times New Roman"/>
                        </a:rPr>
                        <a:t>Proposed Solution:</a:t>
                      </a:r>
                      <a:endParaRPr b="0" lang="en-IN" sz="1600" spc="-1" strike="noStrike">
                        <a:latin typeface="Arial"/>
                      </a:endParaRPr>
                    </a:p>
                    <a:p>
                      <a:pPr>
                        <a:lnSpc>
                          <a:spcPct val="100000"/>
                        </a:lnSpc>
                      </a:pP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68400" rIns="68400" tIns="0" bIns="0">
                      <a:noAutofit/>
                    </a:bodyPr>
                    <a:p>
                      <a:pPr>
                        <a:lnSpc>
                          <a:spcPct val="100000"/>
                        </a:lnSpc>
                      </a:pPr>
                      <a:r>
                        <a:rPr b="0" lang="en-IN" sz="1600" spc="-1" strike="noStrike">
                          <a:solidFill>
                            <a:srgbClr val="000000"/>
                          </a:solidFill>
                          <a:latin typeface="Calibri"/>
                        </a:rPr>
                        <a:t>2D-CIMM Chaotic Map</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795960">
                <a:tc vMerge="1">
                  <a:tcPr marL="90000" marR="90000">
                    <a:solidFill>
                      <a:srgbClr val="729fcf"/>
                    </a:solidFill>
                  </a:tcPr>
                </a:tc>
                <a:tc>
                  <a:txBody>
                    <a:bodyPr>
                      <a:noAutofit/>
                    </a:bodyPr>
                    <a:p>
                      <a:pPr>
                        <a:lnSpc>
                          <a:spcPct val="100000"/>
                        </a:lnSpc>
                      </a:pPr>
                      <a:r>
                        <a:rPr b="1" lang="en-US" sz="1600" spc="-1" strike="noStrike">
                          <a:solidFill>
                            <a:srgbClr val="000000"/>
                          </a:solidFill>
                          <a:latin typeface="Times New Roman"/>
                        </a:rPr>
                        <a:t>Output:</a:t>
                      </a: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noAutofit/>
                    </a:bodyPr>
                    <a:p>
                      <a:pPr>
                        <a:lnSpc>
                          <a:spcPct val="100000"/>
                        </a:lnSpc>
                      </a:pPr>
                      <a:r>
                        <a:rPr b="0" lang="en-US" sz="1600" spc="-1" strike="noStrike">
                          <a:solidFill>
                            <a:srgbClr val="000000"/>
                          </a:solidFill>
                          <a:latin typeface="Calibri"/>
                        </a:rPr>
                        <a:t>The 2D-CIMM map simulation results show that it has a wide range of chaos and high SE complexity. Therefore, it is suitable for chaotic image encryption</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1030680">
                <a:tc vMerge="1">
                  <a:tcPr marL="90000" marR="90000">
                    <a:solidFill>
                      <a:srgbClr val="729fcf"/>
                    </a:solidFill>
                  </a:tcPr>
                </a:tc>
                <a:tc>
                  <a:txBody>
                    <a:bodyPr>
                      <a:noAutofit/>
                    </a:bodyPr>
                    <a:p>
                      <a:pPr>
                        <a:lnSpc>
                          <a:spcPct val="100000"/>
                        </a:lnSpc>
                      </a:pPr>
                      <a:r>
                        <a:rPr b="1" lang="en-US" sz="1600" spc="-1" strike="noStrike">
                          <a:solidFill>
                            <a:srgbClr val="000000"/>
                          </a:solidFill>
                          <a:latin typeface="Times New Roman"/>
                        </a:rPr>
                        <a:t>Merits:</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oAutofit/>
                    </a:bodyPr>
                    <a:p>
                      <a:pPr>
                        <a:lnSpc>
                          <a:spcPct val="100000"/>
                        </a:lnSpc>
                      </a:pPr>
                      <a:r>
                        <a:rPr b="0" lang="en-US" sz="1600" spc="-1" strike="noStrike">
                          <a:solidFill>
                            <a:srgbClr val="000000"/>
                          </a:solidFill>
                          <a:latin typeface="Calibri"/>
                        </a:rPr>
                        <a:t>Results show that it has a wide range of chaos and high SE complexity permutation and diffusion of the encryption process are all performed in bit-level. It enhances the algorithm security</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1030680">
                <a:tc vMerge="1">
                  <a:tcPr marL="90000" marR="90000">
                    <a:solidFill>
                      <a:srgbClr val="729fcf"/>
                    </a:solidFill>
                  </a:tcPr>
                </a:tc>
                <a:tc>
                  <a:txBody>
                    <a:bodyPr>
                      <a:noAutofit/>
                    </a:bodyPr>
                    <a:p>
                      <a:pPr>
                        <a:lnSpc>
                          <a:spcPct val="100000"/>
                        </a:lnSpc>
                      </a:pPr>
                      <a:r>
                        <a:rPr b="1" lang="en-US" sz="1600" spc="-1" strike="noStrike">
                          <a:solidFill>
                            <a:srgbClr val="000000"/>
                          </a:solidFill>
                          <a:latin typeface="Times New Roman"/>
                        </a:rPr>
                        <a:t>Demerits:</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noAutofit/>
                    </a:bodyPr>
                    <a:p>
                      <a:pPr>
                        <a:lnSpc>
                          <a:spcPct val="100000"/>
                        </a:lnSpc>
                      </a:pPr>
                      <a:r>
                        <a:rPr b="0" lang="en-US" sz="1600" spc="-1" strike="noStrike">
                          <a:solidFill>
                            <a:srgbClr val="000000"/>
                          </a:solidFill>
                          <a:latin typeface="Calibri"/>
                        </a:rPr>
                        <a:t>The diffusion effect is not solely contributed by the diffusion function, the same level of security is achieved in fewer cipher rounds. The encryption speed is thus accelerated</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561240">
                <a:tc vMerge="1">
                  <a:tcPr marL="90000" marR="90000">
                    <a:solidFill>
                      <a:srgbClr val="729fcf"/>
                    </a:solidFill>
                  </a:tcPr>
                </a:tc>
                <a:tc>
                  <a:txBody>
                    <a:bodyPr>
                      <a:noAutofit/>
                    </a:bodyPr>
                    <a:p>
                      <a:pPr>
                        <a:lnSpc>
                          <a:spcPct val="100000"/>
                        </a:lnSpc>
                      </a:pPr>
                      <a:r>
                        <a:rPr b="1" lang="en-IN" sz="1600" spc="-1" strike="noStrike">
                          <a:solidFill>
                            <a:srgbClr val="000000"/>
                          </a:solidFill>
                          <a:latin typeface="Times New Roman"/>
                        </a:rPr>
                        <a:t>Future Scope</a:t>
                      </a:r>
                      <a:r>
                        <a:rPr b="0" lang="en-IN" sz="1600" spc="-1" strike="noStrike">
                          <a:solidFill>
                            <a:srgbClr val="000000"/>
                          </a:solidFill>
                          <a:latin typeface="Times New Roman"/>
                        </a:rPr>
                        <a:t>:</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oAutofit/>
                    </a:bodyPr>
                    <a:p>
                      <a:pPr algn="just">
                        <a:lnSpc>
                          <a:spcPct val="100000"/>
                        </a:lnSpc>
                      </a:pPr>
                      <a:r>
                        <a:rPr b="0" lang="en-US" sz="1600" spc="-1" strike="noStrike">
                          <a:solidFill>
                            <a:srgbClr val="000000"/>
                          </a:solidFill>
                          <a:latin typeface="Calibri"/>
                        </a:rPr>
                        <a:t>enhances the algorithm security and used in cyber security</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bl>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11" name="Table 1"/>
          <p:cNvGraphicFramePr/>
          <p:nvPr/>
        </p:nvGraphicFramePr>
        <p:xfrm>
          <a:off x="0" y="-91800"/>
          <a:ext cx="9143640" cy="6288480"/>
        </p:xfrm>
        <a:graphic>
          <a:graphicData uri="http://schemas.openxmlformats.org/drawingml/2006/table">
            <a:tbl>
              <a:tblPr/>
              <a:tblGrid>
                <a:gridCol w="2226240"/>
                <a:gridCol w="1192680"/>
                <a:gridCol w="5724720"/>
              </a:tblGrid>
              <a:tr h="1725840">
                <a:tc>
                  <a:txBody>
                    <a:bodyPr>
                      <a:noAutofit/>
                    </a:bodyPr>
                    <a:p>
                      <a:pPr algn="ctr">
                        <a:lnSpc>
                          <a:spcPct val="100000"/>
                        </a:lnSpc>
                        <a:tabLst>
                          <a:tab algn="l" pos="0"/>
                        </a:tabLst>
                      </a:pPr>
                      <a:endParaRPr b="0" lang="en-IN" sz="1800" spc="-1" strike="noStrike">
                        <a:latin typeface="Arial"/>
                      </a:endParaRPr>
                    </a:p>
                    <a:p>
                      <a:pPr algn="ctr">
                        <a:lnSpc>
                          <a:spcPct val="100000"/>
                        </a:lnSpc>
                        <a:tabLst>
                          <a:tab algn="l" pos="0"/>
                        </a:tabLst>
                      </a:pPr>
                      <a:r>
                        <a:rPr b="1" lang="en-IN" sz="2000" spc="-1" strike="noStrike">
                          <a:solidFill>
                            <a:srgbClr val="ff0000"/>
                          </a:solidFill>
                          <a:latin typeface="Times New Roman"/>
                          <a:ea typeface="Calibri"/>
                        </a:rPr>
                        <a:t>Literature Survey</a:t>
                      </a:r>
                      <a:endParaRPr b="0" lang="en-IN" sz="2000" spc="-1" strike="noStrike">
                        <a:latin typeface="Arial"/>
                      </a:endParaRPr>
                    </a:p>
                    <a:p>
                      <a:pPr algn="ctr">
                        <a:lnSpc>
                          <a:spcPct val="100000"/>
                        </a:lnSpc>
                        <a:tabLst>
                          <a:tab algn="l" pos="0"/>
                        </a:tabLst>
                      </a:pPr>
                      <a:r>
                        <a:rPr b="1" lang="en-IN" sz="1400" spc="-1" strike="noStrike">
                          <a:solidFill>
                            <a:srgbClr val="000000"/>
                          </a:solidFill>
                          <a:latin typeface="Times New Roman"/>
                          <a:ea typeface="Calibri"/>
                        </a:rPr>
                        <a:t>TITLE AND AUTHOR</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noAutofit/>
                    </a:bodyPr>
                    <a:p>
                      <a:pPr>
                        <a:lnSpc>
                          <a:spcPct val="100000"/>
                        </a:lnSpc>
                        <a:tabLst>
                          <a:tab algn="l" pos="0"/>
                        </a:tabLst>
                      </a:pPr>
                      <a:r>
                        <a:rPr b="1" lang="en-IN" sz="1600" spc="-1" strike="noStrike">
                          <a:solidFill>
                            <a:srgbClr val="000000"/>
                          </a:solidFill>
                          <a:latin typeface="Times New Roman"/>
                          <a:ea typeface="Calibri"/>
                        </a:rPr>
                        <a:t>Problem Statement:</a:t>
                      </a:r>
                      <a:endParaRPr b="0" lang="en-IN" sz="1600" spc="-1" strike="noStrike">
                        <a:latin typeface="Arial"/>
                      </a:endParaRPr>
                    </a:p>
                    <a:p>
                      <a:pPr algn="ctr">
                        <a:lnSpc>
                          <a:spcPct val="100000"/>
                        </a:lnSpc>
                        <a:tabLst>
                          <a:tab algn="l" pos="0"/>
                        </a:tabLst>
                      </a:pP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e7e6e6"/>
                    </a:solidFill>
                  </a:tcPr>
                </a:tc>
                <a:tc>
                  <a:txBody>
                    <a:bodyPr>
                      <a:noAutofit/>
                    </a:bodyPr>
                    <a:p>
                      <a:pPr>
                        <a:lnSpc>
                          <a:spcPct val="100000"/>
                        </a:lnSpc>
                        <a:tabLst>
                          <a:tab algn="l" pos="0"/>
                        </a:tabLst>
                      </a:pPr>
                      <a:r>
                        <a:rPr b="0" lang="en-US" sz="1600" spc="-1" strike="noStrike">
                          <a:solidFill>
                            <a:srgbClr val="000000"/>
                          </a:solidFill>
                          <a:latin typeface="Calibri"/>
                        </a:rPr>
                        <a:t>Many modern chaotic picture encryption techniques are vulnerable to chosen-plaintext attacks, according to studies in the chaotic cryptanalysis literature. Even though several chaotic image encryption techniques include plain-image data, they continue to violate some modern design requirements. </a:t>
                      </a:r>
                      <a:endParaRPr b="0" lang="en-IN" sz="1600" spc="-1" strike="noStrike">
                        <a:latin typeface="Arial"/>
                      </a:endParaRPr>
                    </a:p>
                    <a:p>
                      <a:pPr>
                        <a:lnSpc>
                          <a:spcPct val="100000"/>
                        </a:lnSpc>
                        <a:tabLst>
                          <a:tab algn="l" pos="0"/>
                        </a:tabLst>
                      </a:pP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e7e6e6"/>
                    </a:solidFill>
                  </a:tcPr>
                </a:tc>
              </a:tr>
              <a:tr h="677520">
                <a:tc rowSpan="5">
                  <a:txBody>
                    <a:bodyPr>
                      <a:noAutofit/>
                    </a:bodyPr>
                    <a:p>
                      <a:pPr>
                        <a:lnSpc>
                          <a:spcPct val="100000"/>
                        </a:lnSpc>
                      </a:pPr>
                      <a:r>
                        <a:rPr b="0" lang="en-US" sz="1600" spc="-1" strike="noStrike">
                          <a:solidFill>
                            <a:srgbClr val="000000"/>
                          </a:solidFill>
                          <a:latin typeface="Calibri"/>
                        </a:rPr>
                        <a:t>JOURNAL: A New Image Encryption Algorithm for Grey and Color Medical Image</a:t>
                      </a:r>
                      <a:endParaRPr b="0" lang="en-IN" sz="1600" spc="-1" strike="noStrike">
                        <a:latin typeface="Arial"/>
                      </a:endParaRPr>
                    </a:p>
                    <a:p>
                      <a:pPr>
                        <a:lnSpc>
                          <a:spcPct val="100000"/>
                        </a:lnSpc>
                      </a:pPr>
                      <a:endParaRPr b="0" lang="en-IN" sz="1600" spc="-1" strike="noStrike">
                        <a:latin typeface="Arial"/>
                      </a:endParaRPr>
                    </a:p>
                    <a:p>
                      <a:pPr>
                        <a:lnSpc>
                          <a:spcPct val="100000"/>
                        </a:lnSpc>
                      </a:pPr>
                      <a:r>
                        <a:rPr b="1" lang="en-US" sz="1800" spc="-1" strike="noStrike">
                          <a:solidFill>
                            <a:srgbClr val="000000"/>
                          </a:solidFill>
                          <a:latin typeface="Calibri"/>
                        </a:rPr>
                        <a:t>Date of Publication:</a:t>
                      </a:r>
                      <a:endParaRPr b="0" lang="en-IN"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02 March 2021 </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68400" rIns="68400" tIns="0" bIns="0">
                      <a:noAutofit/>
                    </a:bodyPr>
                    <a:p>
                      <a:pPr>
                        <a:lnSpc>
                          <a:spcPct val="100000"/>
                        </a:lnSpc>
                      </a:pPr>
                      <a:r>
                        <a:rPr b="1" lang="en-US" sz="1600" spc="-1" strike="noStrike">
                          <a:solidFill>
                            <a:srgbClr val="000000"/>
                          </a:solidFill>
                          <a:latin typeface="Times New Roman"/>
                        </a:rPr>
                        <a:t>Proposed Solution:</a:t>
                      </a:r>
                      <a:endParaRPr b="0" lang="en-IN" sz="1600" spc="-1" strike="noStrike">
                        <a:latin typeface="Arial"/>
                      </a:endParaRPr>
                    </a:p>
                    <a:p>
                      <a:pPr>
                        <a:lnSpc>
                          <a:spcPct val="100000"/>
                        </a:lnSpc>
                      </a:pP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68400" rIns="68400" tIns="0" bIns="0">
                      <a:noAutofit/>
                    </a:bodyPr>
                    <a:p>
                      <a:pPr>
                        <a:lnSpc>
                          <a:spcPct val="100000"/>
                        </a:lnSpc>
                      </a:pPr>
                      <a:r>
                        <a:rPr b="0" lang="en-US" sz="1600" spc="-1" strike="noStrike">
                          <a:solidFill>
                            <a:srgbClr val="000000"/>
                          </a:solidFill>
                          <a:latin typeface="Calibri"/>
                        </a:rPr>
                        <a:t>BLAKE2 hash algorithm, two major operations: confusion and diffusion</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1265400">
                <a:tc vMerge="1">
                  <a:tcPr marL="90000" marR="90000">
                    <a:solidFill>
                      <a:srgbClr val="729fcf"/>
                    </a:solidFill>
                  </a:tcPr>
                </a:tc>
                <a:tc>
                  <a:txBody>
                    <a:bodyPr>
                      <a:noAutofit/>
                    </a:bodyPr>
                    <a:p>
                      <a:pPr>
                        <a:lnSpc>
                          <a:spcPct val="100000"/>
                        </a:lnSpc>
                      </a:pPr>
                      <a:r>
                        <a:rPr b="1" lang="en-US" sz="1600" spc="-1" strike="noStrike">
                          <a:solidFill>
                            <a:srgbClr val="000000"/>
                          </a:solidFill>
                          <a:latin typeface="Times New Roman"/>
                        </a:rPr>
                        <a:t>Output:</a:t>
                      </a: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noAutofit/>
                    </a:bodyPr>
                    <a:p>
                      <a:pPr>
                        <a:lnSpc>
                          <a:spcPct val="100000"/>
                        </a:lnSpc>
                      </a:pPr>
                      <a:r>
                        <a:rPr b="0" lang="en-US" sz="1600" spc="-1" strike="noStrike">
                          <a:solidFill>
                            <a:srgbClr val="000000"/>
                          </a:solidFill>
                          <a:latin typeface="Calibri"/>
                        </a:rPr>
                        <a:t>Encryption is the most straightforward and most efficient method to ensure medical image security via converting the plain image into an unreadable one using a secret key. Without having that secret key, nobody can restore the plain image.</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795960">
                <a:tc vMerge="1">
                  <a:tcPr marL="90000" marR="90000">
                    <a:solidFill>
                      <a:srgbClr val="729fcf"/>
                    </a:solidFill>
                  </a:tcPr>
                </a:tc>
                <a:tc>
                  <a:txBody>
                    <a:bodyPr>
                      <a:noAutofit/>
                    </a:bodyPr>
                    <a:p>
                      <a:pPr>
                        <a:lnSpc>
                          <a:spcPct val="100000"/>
                        </a:lnSpc>
                      </a:pPr>
                      <a:r>
                        <a:rPr b="1" lang="en-US" sz="1600" spc="-1" strike="noStrike">
                          <a:solidFill>
                            <a:srgbClr val="000000"/>
                          </a:solidFill>
                          <a:latin typeface="Times New Roman"/>
                        </a:rPr>
                        <a:t>Merits:</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oAutofit/>
                    </a:bodyPr>
                    <a:p>
                      <a:pPr>
                        <a:lnSpc>
                          <a:spcPct val="100000"/>
                        </a:lnSpc>
                      </a:pPr>
                      <a:r>
                        <a:rPr b="0" lang="en-US" sz="1600" spc="-1" strike="noStrike">
                          <a:solidFill>
                            <a:srgbClr val="000000"/>
                          </a:solidFill>
                          <a:latin typeface="Calibri"/>
                        </a:rPr>
                        <a:t>The achieved results show a high-performance security level reached by successful encryption of both grey and color medical images</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1265400">
                <a:tc vMerge="1">
                  <a:tcPr marL="90000" marR="90000">
                    <a:solidFill>
                      <a:srgbClr val="729fcf"/>
                    </a:solidFill>
                  </a:tcPr>
                </a:tc>
                <a:tc>
                  <a:txBody>
                    <a:bodyPr>
                      <a:noAutofit/>
                    </a:bodyPr>
                    <a:p>
                      <a:pPr>
                        <a:lnSpc>
                          <a:spcPct val="100000"/>
                        </a:lnSpc>
                      </a:pPr>
                      <a:r>
                        <a:rPr b="1" lang="en-US" sz="1600" spc="-1" strike="noStrike">
                          <a:solidFill>
                            <a:srgbClr val="000000"/>
                          </a:solidFill>
                          <a:latin typeface="Times New Roman"/>
                        </a:rPr>
                        <a:t>Demerits:</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noAutofit/>
                    </a:bodyPr>
                    <a:p>
                      <a:pPr>
                        <a:lnSpc>
                          <a:spcPct val="100000"/>
                        </a:lnSpc>
                      </a:pPr>
                      <a:r>
                        <a:rPr b="0" lang="en-US" sz="1600" spc="-1" strike="noStrike">
                          <a:solidFill>
                            <a:srgbClr val="000000"/>
                          </a:solidFill>
                          <a:latin typeface="Calibri"/>
                        </a:rPr>
                        <a:t>A practical algorithm should be susceptible to any slight change to its secret key. Attackers can break the encryption algorithm using a similar key, so any small change in the key used in the decryption step cannot reconstruct the plain image </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795960">
                <a:tc vMerge="1">
                  <a:tcPr marL="90000" marR="90000">
                    <a:solidFill>
                      <a:srgbClr val="729fcf"/>
                    </a:solidFill>
                  </a:tcPr>
                </a:tc>
                <a:tc>
                  <a:txBody>
                    <a:bodyPr>
                      <a:noAutofit/>
                    </a:bodyPr>
                    <a:p>
                      <a:pPr>
                        <a:lnSpc>
                          <a:spcPct val="100000"/>
                        </a:lnSpc>
                      </a:pPr>
                      <a:r>
                        <a:rPr b="1" lang="en-IN" sz="1600" spc="-1" strike="noStrike">
                          <a:solidFill>
                            <a:srgbClr val="000000"/>
                          </a:solidFill>
                          <a:latin typeface="Times New Roman"/>
                        </a:rPr>
                        <a:t>Future Scope</a:t>
                      </a:r>
                      <a:r>
                        <a:rPr b="0" lang="en-IN" sz="1600" spc="-1" strike="noStrike">
                          <a:solidFill>
                            <a:srgbClr val="000000"/>
                          </a:solidFill>
                          <a:latin typeface="Times New Roman"/>
                        </a:rPr>
                        <a:t>:</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oAutofit/>
                    </a:bodyPr>
                    <a:p>
                      <a:pPr algn="just">
                        <a:lnSpc>
                          <a:spcPct val="100000"/>
                        </a:lnSpc>
                      </a:pPr>
                      <a:r>
                        <a:rPr b="0" lang="en-US" sz="1600" spc="-1" strike="noStrike">
                          <a:solidFill>
                            <a:srgbClr val="000000"/>
                          </a:solidFill>
                          <a:latin typeface="Calibri"/>
                        </a:rPr>
                        <a:t>Propose a block and sub block image to accelerate the entire encryption process essential in securing medical images</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12" name="Table 1"/>
          <p:cNvGraphicFramePr/>
          <p:nvPr/>
        </p:nvGraphicFramePr>
        <p:xfrm>
          <a:off x="0" y="0"/>
          <a:ext cx="9143640" cy="6751080"/>
        </p:xfrm>
        <a:graphic>
          <a:graphicData uri="http://schemas.openxmlformats.org/drawingml/2006/table">
            <a:tbl>
              <a:tblPr/>
              <a:tblGrid>
                <a:gridCol w="2226240"/>
                <a:gridCol w="1192680"/>
                <a:gridCol w="5724720"/>
              </a:tblGrid>
              <a:tr h="1725840">
                <a:tc>
                  <a:txBody>
                    <a:bodyPr>
                      <a:noAutofit/>
                    </a:bodyPr>
                    <a:p>
                      <a:pPr algn="ctr">
                        <a:lnSpc>
                          <a:spcPct val="100000"/>
                        </a:lnSpc>
                        <a:tabLst>
                          <a:tab algn="l" pos="0"/>
                        </a:tabLst>
                      </a:pPr>
                      <a:endParaRPr b="0" lang="en-IN" sz="1800" spc="-1" strike="noStrike">
                        <a:latin typeface="Arial"/>
                      </a:endParaRPr>
                    </a:p>
                    <a:p>
                      <a:pPr algn="ctr">
                        <a:lnSpc>
                          <a:spcPct val="100000"/>
                        </a:lnSpc>
                        <a:tabLst>
                          <a:tab algn="l" pos="0"/>
                        </a:tabLst>
                      </a:pPr>
                      <a:r>
                        <a:rPr b="1" lang="en-IN" sz="2000" spc="-1" strike="noStrike">
                          <a:solidFill>
                            <a:srgbClr val="ff0000"/>
                          </a:solidFill>
                          <a:latin typeface="Times New Roman"/>
                          <a:ea typeface="Calibri"/>
                        </a:rPr>
                        <a:t>Literature Survey</a:t>
                      </a:r>
                      <a:endParaRPr b="0" lang="en-IN" sz="2000" spc="-1" strike="noStrike">
                        <a:latin typeface="Arial"/>
                      </a:endParaRPr>
                    </a:p>
                    <a:p>
                      <a:pPr algn="ctr">
                        <a:lnSpc>
                          <a:spcPct val="100000"/>
                        </a:lnSpc>
                        <a:tabLst>
                          <a:tab algn="l" pos="0"/>
                        </a:tabLst>
                      </a:pPr>
                      <a:r>
                        <a:rPr b="1" lang="en-IN" sz="1400" spc="-1" strike="noStrike">
                          <a:solidFill>
                            <a:srgbClr val="000000"/>
                          </a:solidFill>
                          <a:latin typeface="Times New Roman"/>
                          <a:ea typeface="Calibri"/>
                        </a:rPr>
                        <a:t>TITLE AND AUTHOR</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noAutofit/>
                    </a:bodyPr>
                    <a:p>
                      <a:pPr>
                        <a:lnSpc>
                          <a:spcPct val="100000"/>
                        </a:lnSpc>
                        <a:tabLst>
                          <a:tab algn="l" pos="0"/>
                        </a:tabLst>
                      </a:pPr>
                      <a:r>
                        <a:rPr b="1" lang="en-IN" sz="1600" spc="-1" strike="noStrike">
                          <a:solidFill>
                            <a:srgbClr val="000000"/>
                          </a:solidFill>
                          <a:latin typeface="Times New Roman"/>
                          <a:ea typeface="Calibri"/>
                        </a:rPr>
                        <a:t>Problem Statement:</a:t>
                      </a:r>
                      <a:endParaRPr b="0" lang="en-IN" sz="1600" spc="-1" strike="noStrike">
                        <a:latin typeface="Arial"/>
                      </a:endParaRPr>
                    </a:p>
                    <a:p>
                      <a:pPr algn="ctr">
                        <a:lnSpc>
                          <a:spcPct val="100000"/>
                        </a:lnSpc>
                        <a:tabLst>
                          <a:tab algn="l" pos="0"/>
                        </a:tabLst>
                      </a:pP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e7e6e6"/>
                    </a:solidFill>
                  </a:tcPr>
                </a:tc>
                <a:tc>
                  <a:txBody>
                    <a:bodyPr>
                      <a:noAutofit/>
                    </a:bodyPr>
                    <a:p>
                      <a:pPr>
                        <a:lnSpc>
                          <a:spcPct val="100000"/>
                        </a:lnSpc>
                        <a:tabLst>
                          <a:tab algn="l" pos="0"/>
                        </a:tabLst>
                      </a:pPr>
                      <a:r>
                        <a:rPr b="0" lang="en-US" sz="1600" spc="-1" strike="noStrike">
                          <a:solidFill>
                            <a:srgbClr val="000000"/>
                          </a:solidFill>
                          <a:latin typeface="Calibri"/>
                        </a:rPr>
                        <a:t>Many modern chaotic picture encryption techniques are vulnerable to chosen-plaintext attacks, according to studies in the chaotic cryptanalysis literature. Even though several chaotic image encryption techniques include plain-image data, they continue to violate some modern design requirements. </a:t>
                      </a:r>
                      <a:endParaRPr b="0" lang="en-IN" sz="1600" spc="-1" strike="noStrike">
                        <a:latin typeface="Arial"/>
                      </a:endParaRPr>
                    </a:p>
                    <a:p>
                      <a:pPr>
                        <a:lnSpc>
                          <a:spcPct val="100000"/>
                        </a:lnSpc>
                        <a:tabLst>
                          <a:tab algn="l" pos="0"/>
                        </a:tabLst>
                      </a:pP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e7e6e6"/>
                    </a:solidFill>
                  </a:tcPr>
                </a:tc>
              </a:tr>
              <a:tr h="1173960">
                <a:tc rowSpan="5">
                  <a:txBody>
                    <a:bodyPr>
                      <a:noAutofit/>
                    </a:bodyPr>
                    <a:p>
                      <a:pPr>
                        <a:lnSpc>
                          <a:spcPct val="100000"/>
                        </a:lnSpc>
                      </a:pPr>
                      <a:r>
                        <a:rPr b="0" lang="en-IN" sz="1600" spc="-1" strike="noStrike">
                          <a:solidFill>
                            <a:srgbClr val="000000"/>
                          </a:solidFill>
                          <a:latin typeface="Calibri"/>
                        </a:rPr>
                        <a:t>JOURNAL: A Content-Adaptive Joint Image Compression and Encryption Scheme</a:t>
                      </a:r>
                      <a:endParaRPr b="0" lang="en-IN" sz="1600" spc="-1" strike="noStrike">
                        <a:latin typeface="Arial"/>
                      </a:endParaRPr>
                    </a:p>
                    <a:p>
                      <a:pPr>
                        <a:lnSpc>
                          <a:spcPct val="100000"/>
                        </a:lnSpc>
                      </a:pPr>
                      <a:endParaRPr b="0" lang="en-IN" sz="1600" spc="-1" strike="noStrike">
                        <a:latin typeface="Arial"/>
                      </a:endParaRPr>
                    </a:p>
                    <a:p>
                      <a:pPr>
                        <a:lnSpc>
                          <a:spcPct val="100000"/>
                        </a:lnSpc>
                      </a:pPr>
                      <a:r>
                        <a:rPr b="1" lang="en-US" sz="1800" spc="-1" strike="noStrike">
                          <a:solidFill>
                            <a:srgbClr val="000000"/>
                          </a:solidFill>
                          <a:latin typeface="Calibri"/>
                        </a:rPr>
                        <a:t>Date of Publication:</a:t>
                      </a:r>
                      <a:endParaRPr b="0" lang="en-IN"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25 December 2017</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68400" rIns="68400" tIns="0" bIns="0">
                      <a:noAutofit/>
                    </a:bodyPr>
                    <a:p>
                      <a:pPr>
                        <a:lnSpc>
                          <a:spcPct val="100000"/>
                        </a:lnSpc>
                      </a:pPr>
                      <a:r>
                        <a:rPr b="1" lang="en-US" sz="1600" spc="-1" strike="noStrike">
                          <a:solidFill>
                            <a:srgbClr val="000000"/>
                          </a:solidFill>
                          <a:latin typeface="Times New Roman"/>
                        </a:rPr>
                        <a:t>Proposed Solution:</a:t>
                      </a:r>
                      <a:endParaRPr b="0" lang="en-IN" sz="1600" spc="-1" strike="noStrike">
                        <a:latin typeface="Arial"/>
                      </a:endParaRPr>
                    </a:p>
                    <a:p>
                      <a:pPr>
                        <a:lnSpc>
                          <a:spcPct val="100000"/>
                        </a:lnSpc>
                      </a:pP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68400" rIns="68400" tIns="0" bIns="0">
                      <a:noAutofit/>
                    </a:bodyPr>
                    <a:p>
                      <a:pPr>
                        <a:lnSpc>
                          <a:spcPct val="100000"/>
                        </a:lnSpc>
                      </a:pPr>
                      <a:r>
                        <a:rPr b="0" lang="en-US" sz="1600" spc="-1" strike="noStrike">
                          <a:solidFill>
                            <a:srgbClr val="000000"/>
                          </a:solidFill>
                          <a:latin typeface="Calibri"/>
                        </a:rPr>
                        <a:t>We propose a new joint image compression and encryption scheme based on lossy JPEG standard, which aims at encryption power’s enhancement, on the premise of maintaining JPEG’s compression efficiency.</a:t>
                      </a:r>
                      <a:endParaRPr b="0" lang="en-IN"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1969560">
                <a:tc vMerge="1">
                  <a:tcPr marL="90000" marR="90000">
                    <a:solidFill>
                      <a:srgbClr val="729fcf"/>
                    </a:solidFill>
                  </a:tcPr>
                </a:tc>
                <a:tc>
                  <a:txBody>
                    <a:bodyPr>
                      <a:noAutofit/>
                    </a:bodyPr>
                    <a:p>
                      <a:pPr>
                        <a:lnSpc>
                          <a:spcPct val="100000"/>
                        </a:lnSpc>
                      </a:pPr>
                      <a:r>
                        <a:rPr b="1" lang="en-US" sz="1600" spc="-1" strike="noStrike">
                          <a:solidFill>
                            <a:srgbClr val="000000"/>
                          </a:solidFill>
                          <a:latin typeface="Times New Roman"/>
                        </a:rPr>
                        <a:t>Output:</a:t>
                      </a: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noAutofit/>
                    </a:bodyPr>
                    <a:p>
                      <a:pPr>
                        <a:lnSpc>
                          <a:spcPct val="100000"/>
                        </a:lnSpc>
                      </a:pPr>
                      <a:r>
                        <a:rPr b="0" lang="en-US" sz="1600" spc="-1" strike="noStrike">
                          <a:solidFill>
                            <a:srgbClr val="000000"/>
                          </a:solidFill>
                          <a:latin typeface="Calibri"/>
                        </a:rPr>
                        <a:t>We generate new transforms by introducing rotation angles into order-8 DCT’s fwe propose a new joint image compression and encryption scheme based on low-graph structure, and apply them alternatively for 8×8 blocks’ transformation, controlled by the encryption key. DC coefficients are encrypted after quantization by 8×8 blocks’ permutation and XOR operatio</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1030680">
                <a:tc vMerge="1">
                  <a:tcPr marL="90000" marR="90000">
                    <a:solidFill>
                      <a:srgbClr val="729fcf"/>
                    </a:solidFill>
                  </a:tcPr>
                </a:tc>
                <a:tc>
                  <a:txBody>
                    <a:bodyPr>
                      <a:noAutofit/>
                    </a:bodyPr>
                    <a:p>
                      <a:pPr>
                        <a:lnSpc>
                          <a:spcPct val="100000"/>
                        </a:lnSpc>
                      </a:pPr>
                      <a:r>
                        <a:rPr b="1" lang="en-US" sz="1600" spc="-1" strike="noStrike">
                          <a:solidFill>
                            <a:srgbClr val="000000"/>
                          </a:solidFill>
                          <a:latin typeface="Times New Roman"/>
                        </a:rPr>
                        <a:t>Merits:</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oAutofit/>
                    </a:bodyPr>
                    <a:p>
                      <a:pPr>
                        <a:lnSpc>
                          <a:spcPct val="100000"/>
                        </a:lnSpc>
                      </a:pPr>
                      <a:r>
                        <a:rPr b="0" lang="en-US" sz="1600" spc="-1" strike="noStrike">
                          <a:solidFill>
                            <a:srgbClr val="000000"/>
                          </a:solidFill>
                          <a:latin typeface="Calibri"/>
                        </a:rPr>
                        <a:t>Data embedding strategy can reduce the cost of sending different 256-bit encryption keys to the decoder when different plain-images are compressed and encrypted</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1030680">
                <a:tc vMerge="1">
                  <a:tcPr marL="90000" marR="90000">
                    <a:solidFill>
                      <a:srgbClr val="729fcf"/>
                    </a:solidFill>
                  </a:tcPr>
                </a:tc>
                <a:tc>
                  <a:txBody>
                    <a:bodyPr>
                      <a:noAutofit/>
                    </a:bodyPr>
                    <a:p>
                      <a:pPr>
                        <a:lnSpc>
                          <a:spcPct val="100000"/>
                        </a:lnSpc>
                      </a:pPr>
                      <a:r>
                        <a:rPr b="1" lang="en-US" sz="1600" spc="-1" strike="noStrike">
                          <a:solidFill>
                            <a:srgbClr val="000000"/>
                          </a:solidFill>
                          <a:latin typeface="Times New Roman"/>
                        </a:rPr>
                        <a:t>Demerits:</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noAutofit/>
                    </a:bodyPr>
                    <a:p>
                      <a:pPr>
                        <a:lnSpc>
                          <a:spcPct val="100000"/>
                        </a:lnSpc>
                      </a:pPr>
                      <a:r>
                        <a:rPr b="0" lang="en-US" sz="1600" spc="-1" strike="noStrike">
                          <a:solidFill>
                            <a:srgbClr val="000000"/>
                          </a:solidFill>
                          <a:latin typeface="Calibri"/>
                        </a:rPr>
                        <a:t>Currently the encryption scheme cannot achieve perfect correlation removal effect and diffusion property, because the whole encryption work is realized in 8×8 block unit.</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543240">
                <a:tc vMerge="1">
                  <a:tcPr marL="90000" marR="90000">
                    <a:solidFill>
                      <a:srgbClr val="729fcf"/>
                    </a:solidFill>
                  </a:tcPr>
                </a:tc>
                <a:tc>
                  <a:txBody>
                    <a:bodyPr>
                      <a:noAutofit/>
                    </a:bodyPr>
                    <a:p>
                      <a:pPr>
                        <a:lnSpc>
                          <a:spcPct val="100000"/>
                        </a:lnSpc>
                      </a:pPr>
                      <a:r>
                        <a:rPr b="1" lang="en-IN" sz="1600" spc="-1" strike="noStrike">
                          <a:solidFill>
                            <a:srgbClr val="000000"/>
                          </a:solidFill>
                          <a:latin typeface="Times New Roman"/>
                        </a:rPr>
                        <a:t>Future Scope</a:t>
                      </a:r>
                      <a:r>
                        <a:rPr b="0" lang="en-IN" sz="1600" spc="-1" strike="noStrike">
                          <a:solidFill>
                            <a:srgbClr val="000000"/>
                          </a:solidFill>
                          <a:latin typeface="Times New Roman"/>
                        </a:rPr>
                        <a:t>:</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oAutofit/>
                    </a:bodyPr>
                    <a:p>
                      <a:pPr algn="just">
                        <a:lnSpc>
                          <a:spcPct val="100000"/>
                        </a:lnSpc>
                        <a:tabLst>
                          <a:tab algn="l" pos="0"/>
                        </a:tabLst>
                      </a:pPr>
                      <a:r>
                        <a:rPr b="0" lang="en-IN" sz="1600" spc="-1" strike="noStrike">
                          <a:solidFill>
                            <a:srgbClr val="000000"/>
                          </a:solidFill>
                          <a:latin typeface="Times New Roman"/>
                        </a:rPr>
                        <a:t>Can be use in cyber security and defence</a:t>
                      </a:r>
                      <a:endParaRPr b="0" lang="en-IN" sz="1600" spc="-1" strike="noStrike">
                        <a:latin typeface="Arial"/>
                      </a:endParaRPr>
                    </a:p>
                    <a:p>
                      <a:pPr algn="just">
                        <a:lnSpc>
                          <a:spcPct val="100000"/>
                        </a:lnSpc>
                        <a:tabLst>
                          <a:tab algn="l" pos="0"/>
                        </a:tabLst>
                      </a:pP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bl>
          </a:graphicData>
        </a:graphic>
      </p:graphicFrame>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393840" y="138600"/>
            <a:ext cx="788652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Inference From literature Survey</a:t>
            </a:r>
            <a:endParaRPr b="0" lang="en-US" sz="4400" spc="-1" strike="noStrike">
              <a:solidFill>
                <a:srgbClr val="000000"/>
              </a:solidFill>
              <a:latin typeface="Calibri"/>
            </a:endParaRPr>
          </a:p>
        </p:txBody>
      </p:sp>
      <p:graphicFrame>
        <p:nvGraphicFramePr>
          <p:cNvPr id="1" name="Diagram1"/>
          <p:cNvGraphicFramePr/>
          <p:nvPr>
            <p:extLst>
              <p:ext uri="{D42A27DB-BD31-4B8C-83A1-F6EECF244321}">
                <p14:modId xmlns:p14="http://schemas.microsoft.com/office/powerpoint/2010/main" val="3835745773"/>
              </p:ext>
            </p:extLst>
          </p:nvPr>
        </p:nvGraphicFramePr>
        <p:xfrm>
          <a:off x="1533960" y="1602360"/>
          <a:ext cx="6076080" cy="40762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628560" y="1825560"/>
            <a:ext cx="788652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Many modern chaotic picture encryption techniques are vulnerable to chosen-plaintext attacks, according to studies in the chaotic cryptanalysis literature. Even though several chaotic image encryption techniques include plain-image data, they continue to violate some modern design requirements</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
        <p:nvSpPr>
          <p:cNvPr id="115" name="TextShape 2"/>
          <p:cNvSpPr txBox="1"/>
          <p:nvPr/>
        </p:nvSpPr>
        <p:spPr>
          <a:xfrm>
            <a:off x="628560" y="365040"/>
            <a:ext cx="788652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PROBLEM STATMENT</a:t>
            </a:r>
            <a:endParaRPr b="0" lang="en-US" sz="4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20CCC27AA87B46A293D6BB9579E04F" ma:contentTypeVersion="3" ma:contentTypeDescription="Create a new document." ma:contentTypeScope="" ma:versionID="368e843d55211b21f0e76c9189c221d8">
  <xsd:schema xmlns:xsd="http://www.w3.org/2001/XMLSchema" xmlns:xs="http://www.w3.org/2001/XMLSchema" xmlns:p="http://schemas.microsoft.com/office/2006/metadata/properties" xmlns:ns2="adeff10a-81cd-4a8c-abc6-e457d3ff64aa" targetNamespace="http://schemas.microsoft.com/office/2006/metadata/properties" ma:root="true" ma:fieldsID="c80f3810f0ae94a115c7ed3c5a47c71d" ns2:_="">
    <xsd:import namespace="adeff10a-81cd-4a8c-abc6-e457d3ff64aa"/>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eff10a-81cd-4a8c-abc6-e457d3ff64aa"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adeff10a-81cd-4a8c-abc6-e457d3ff64aa" xsi:nil="true"/>
  </documentManagement>
</p:properties>
</file>

<file path=customXml/itemProps1.xml><?xml version="1.0" encoding="utf-8"?>
<ds:datastoreItem xmlns:ds="http://schemas.openxmlformats.org/officeDocument/2006/customXml" ds:itemID="{9550ED22-E235-4DA8-8EFC-8A17A2AEE7F1}"/>
</file>

<file path=customXml/itemProps2.xml><?xml version="1.0" encoding="utf-8"?>
<ds:datastoreItem xmlns:ds="http://schemas.openxmlformats.org/officeDocument/2006/customXml" ds:itemID="{DC7C4500-4C2A-408B-BB6E-8F718D3BE6A1}"/>
</file>

<file path=customXml/itemProps3.xml><?xml version="1.0" encoding="utf-8"?>
<ds:datastoreItem xmlns:ds="http://schemas.openxmlformats.org/officeDocument/2006/customXml" ds:itemID="{2BD1BD97-8C03-47FA-A567-6DC40E5C0250}"/>
</file>

<file path=docProps/app.xml><?xml version="1.0" encoding="utf-8"?>
<Properties xmlns="http://schemas.openxmlformats.org/officeDocument/2006/extended-properties" xmlns:vt="http://schemas.openxmlformats.org/officeDocument/2006/docPropsVTypes">
  <Template>Office Theme</Template>
  <TotalTime>437</TotalTime>
  <Application>LibreOffice/6.4.7.2$Linux_X86_64 LibreOffice_project/40$Build-2</Application>
  <Words>1304</Words>
  <Paragraphs>165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2021-12-25T08:07:04Z</dcterms:created>
  <dc:creator>SELVARAJ, Sivaganesh [CEE]</dc:creator>
  <dc:description/>
  <dc:language>en-IN</dc:language>
  <cp:lastModifiedBy/>
  <cp:lastPrinted>2022-01-22T08:45:46Z</cp:lastPrinted>
  <dcterms:modified xsi:type="dcterms:W3CDTF">2022-10-20T14:51:55Z</dcterms:modified>
  <cp:revision>42</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0x0101004E20CCC27AA87B46A293D6BB9579E04F</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5</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14</vt:i4>
  </property>
</Properties>
</file>