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56" r:id="rId3"/>
    <p:sldId id="257" r:id="rId4"/>
    <p:sldId id="263" r:id="rId5"/>
    <p:sldId id="258" r:id="rId6"/>
    <p:sldId id="259" r:id="rId7"/>
    <p:sldId id="260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A556-994D-40DD-9E82-30B5FD8007CE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E54669B-BDBE-4FB5-9AEE-230C49AD9D9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55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A556-994D-40DD-9E82-30B5FD8007CE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669B-BDBE-4FB5-9AEE-230C49AD9D9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51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A556-994D-40DD-9E82-30B5FD8007CE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669B-BDBE-4FB5-9AEE-230C49AD9D9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67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A556-994D-40DD-9E82-30B5FD8007CE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669B-BDBE-4FB5-9AEE-230C49AD9D9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86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A556-994D-40DD-9E82-30B5FD8007CE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669B-BDBE-4FB5-9AEE-230C49AD9D9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79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A556-994D-40DD-9E82-30B5FD8007CE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669B-BDBE-4FB5-9AEE-230C49AD9D9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30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A556-994D-40DD-9E82-30B5FD8007CE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669B-BDBE-4FB5-9AEE-230C49AD9D9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82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A556-994D-40DD-9E82-30B5FD8007CE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669B-BDBE-4FB5-9AEE-230C49AD9D9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26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A556-994D-40DD-9E82-30B5FD8007CE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669B-BDBE-4FB5-9AEE-230C49AD9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22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A556-994D-40DD-9E82-30B5FD8007CE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669B-BDBE-4FB5-9AEE-230C49AD9D9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98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740A556-994D-40DD-9E82-30B5FD8007CE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669B-BDBE-4FB5-9AEE-230C49AD9D9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31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0A556-994D-40DD-9E82-30B5FD8007CE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E54669B-BDBE-4FB5-9AEE-230C49AD9D9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18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91E8AA-7E36-388C-78AE-0C98B91F0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378" y="97141"/>
            <a:ext cx="1959622" cy="830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ECDA14-70E7-AC06-68A5-1898996B2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3" y="136718"/>
            <a:ext cx="2348205" cy="790846"/>
          </a:xfrm>
          <a:prstGeom prst="rect">
            <a:avLst/>
          </a:prstGeom>
        </p:spPr>
      </p:pic>
      <p:pic>
        <p:nvPicPr>
          <p:cNvPr id="1026" name="Picture 2" descr="NAAC-Logo-250×250 – SJB INSTITUTE OF TECHNOLOGY">
            <a:extLst>
              <a:ext uri="{FF2B5EF4-FFF2-40B4-BE49-F238E27FC236}">
                <a16:creationId xmlns:a16="http://schemas.microsoft.com/office/drawing/2014/main" id="{02818DDA-3DA7-AD0A-CF90-85436E6F1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533" y="-158810"/>
            <a:ext cx="1381902" cy="138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tional Board of Accreditation - Wikipedia">
            <a:extLst>
              <a:ext uri="{FF2B5EF4-FFF2-40B4-BE49-F238E27FC236}">
                <a16:creationId xmlns:a16="http://schemas.microsoft.com/office/drawing/2014/main" id="{6C0324FC-7296-43BF-3585-AFF7F280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980" y="83786"/>
            <a:ext cx="1137492" cy="89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00A8871-073E-753B-BF9D-79095515F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017" y="0"/>
            <a:ext cx="1319503" cy="89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255972-7028-C8D3-8C7F-0FAF1D386018}"/>
              </a:ext>
            </a:extLst>
          </p:cNvPr>
          <p:cNvSpPr txBox="1"/>
          <p:nvPr/>
        </p:nvSpPr>
        <p:spPr>
          <a:xfrm>
            <a:off x="569167" y="1595535"/>
            <a:ext cx="1028233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TITLE :  </a:t>
            </a:r>
            <a:r>
              <a:rPr lang="en-US" sz="1800" b="1" dirty="0"/>
              <a:t>Design of a  bias tee</a:t>
            </a:r>
          </a:p>
          <a:p>
            <a:endParaRPr lang="en-US" sz="1800" b="1" dirty="0"/>
          </a:p>
          <a:p>
            <a:r>
              <a:rPr lang="en-US" sz="1800" b="1" dirty="0"/>
              <a:t>Presented by :</a:t>
            </a:r>
          </a:p>
          <a:p>
            <a:endParaRPr lang="en-US" sz="1800" dirty="0"/>
          </a:p>
          <a:p>
            <a:r>
              <a:rPr lang="en-US" sz="1800" dirty="0"/>
              <a:t>KAVIMANI K                       927622BEC094</a:t>
            </a:r>
          </a:p>
          <a:p>
            <a:endParaRPr lang="en-US" sz="1800" dirty="0"/>
          </a:p>
          <a:p>
            <a:r>
              <a:rPr lang="en-US" sz="1800" dirty="0"/>
              <a:t>LOGESHWARAN  J             927622BEC102</a:t>
            </a:r>
          </a:p>
          <a:p>
            <a:endParaRPr lang="en-US" sz="1800" dirty="0"/>
          </a:p>
          <a:p>
            <a:r>
              <a:rPr lang="en-US" sz="1800" dirty="0"/>
              <a:t>MANOJ M.T                       927622BEC114                                             GUIDED BY </a:t>
            </a:r>
          </a:p>
          <a:p>
            <a:endParaRPr lang="en-US" sz="1800" dirty="0"/>
          </a:p>
          <a:p>
            <a:r>
              <a:rPr lang="en-US" sz="1800" dirty="0"/>
              <a:t>MOHANAPRASATH K.R    927622BEC121                                            </a:t>
            </a:r>
            <a:r>
              <a:rPr lang="en-US" sz="1800" dirty="0" err="1"/>
              <a:t>Mrs.Sentamilselvi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440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ank You Images – Browse 346,968 Stock Photos, Vectors, and Video | Adobe  Stock">
            <a:extLst>
              <a:ext uri="{FF2B5EF4-FFF2-40B4-BE49-F238E27FC236}">
                <a16:creationId xmlns:a16="http://schemas.microsoft.com/office/drawing/2014/main" id="{71122340-61AD-A418-73BE-B16BA98C4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76" y="961054"/>
            <a:ext cx="10179697" cy="414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73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A1BF93-B271-4F39-5A9A-A27F1E81236D}"/>
              </a:ext>
            </a:extLst>
          </p:cNvPr>
          <p:cNvSpPr txBox="1"/>
          <p:nvPr/>
        </p:nvSpPr>
        <p:spPr>
          <a:xfrm>
            <a:off x="420231" y="425548"/>
            <a:ext cx="11328073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and simulate a broadband bias tee that operates efficiently across a frequency range of 100 MHz to 15 GHz.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low insertion loss, high DC-RF isolation, and good impedance matching in RF systems.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validate the design using Ansys HFSS simulation and identify areas for optimization.</a:t>
            </a:r>
          </a:p>
        </p:txBody>
      </p:sp>
    </p:spTree>
    <p:extLst>
      <p:ext uri="{BB962C8B-B14F-4D97-AF65-F5344CB8AC3E}">
        <p14:creationId xmlns:p14="http://schemas.microsoft.com/office/powerpoint/2010/main" val="378760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E3FB10-5E1C-51C9-99FE-C3C04FD7F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834418"/>
              </p:ext>
            </p:extLst>
          </p:nvPr>
        </p:nvGraphicFramePr>
        <p:xfrm>
          <a:off x="1155031" y="1026694"/>
          <a:ext cx="10716129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025">
                  <a:extLst>
                    <a:ext uri="{9D8B030D-6E8A-4147-A177-3AD203B41FA5}">
                      <a16:colId xmlns:a16="http://schemas.microsoft.com/office/drawing/2014/main" val="275335795"/>
                    </a:ext>
                  </a:extLst>
                </a:gridCol>
                <a:gridCol w="1983025">
                  <a:extLst>
                    <a:ext uri="{9D8B030D-6E8A-4147-A177-3AD203B41FA5}">
                      <a16:colId xmlns:a16="http://schemas.microsoft.com/office/drawing/2014/main" val="792466428"/>
                    </a:ext>
                  </a:extLst>
                </a:gridCol>
                <a:gridCol w="1983025">
                  <a:extLst>
                    <a:ext uri="{9D8B030D-6E8A-4147-A177-3AD203B41FA5}">
                      <a16:colId xmlns:a16="http://schemas.microsoft.com/office/drawing/2014/main" val="4278241031"/>
                    </a:ext>
                  </a:extLst>
                </a:gridCol>
                <a:gridCol w="1983025">
                  <a:extLst>
                    <a:ext uri="{9D8B030D-6E8A-4147-A177-3AD203B41FA5}">
                      <a16:colId xmlns:a16="http://schemas.microsoft.com/office/drawing/2014/main" val="3909760927"/>
                    </a:ext>
                  </a:extLst>
                </a:gridCol>
                <a:gridCol w="2784029">
                  <a:extLst>
                    <a:ext uri="{9D8B030D-6E8A-4147-A177-3AD203B41FA5}">
                      <a16:colId xmlns:a16="http://schemas.microsoft.com/office/drawing/2014/main" val="1800717569"/>
                    </a:ext>
                  </a:extLst>
                </a:gridCol>
              </a:tblGrid>
              <a:tr h="514264">
                <a:tc>
                  <a:txBody>
                    <a:bodyPr/>
                    <a:lstStyle/>
                    <a:p>
                      <a:r>
                        <a:rPr lang="en-IN" dirty="0"/>
                        <a:t>Author(s)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Key Contributions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Gaps Identified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88822"/>
                  </a:ext>
                </a:extLst>
              </a:tr>
              <a:tr h="1616260">
                <a:tc>
                  <a:txBody>
                    <a:bodyPr/>
                    <a:lstStyle/>
                    <a:p>
                      <a:r>
                        <a:rPr lang="en-US" dirty="0"/>
                        <a:t>S. Kumar, A. Gupta, and R. Patel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  <a:effectLst/>
                          <a:latin typeface="ui-sans-serif"/>
                        </a:rPr>
                        <a:t>Design and Optimization of Broadband Bias Tee for RF Applications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Optimized bias tees using high-Q inductors and capacitors. Achieved low insertion loss and high isolation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performance at low frequencies.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321126"/>
                  </a:ext>
                </a:extLst>
              </a:tr>
              <a:tr h="1616260">
                <a:tc>
                  <a:txBody>
                    <a:bodyPr/>
                    <a:lstStyle/>
                    <a:p>
                      <a:r>
                        <a:rPr lang="en-US" dirty="0"/>
                        <a:t>R. Singh and P. Verma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 and Testing of High-Frequency Bias Tee Using HFSS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Highlighted the importance of HFSS simulations for bias tee design. Emphasized accurate S-parameter analysis.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Challenges in achieving consistent broadband performance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48528"/>
                  </a:ext>
                </a:extLst>
              </a:tr>
              <a:tr h="13315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9438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FD0773-7CB9-A650-CAD2-78A628973557}"/>
              </a:ext>
            </a:extLst>
          </p:cNvPr>
          <p:cNvSpPr txBox="1"/>
          <p:nvPr/>
        </p:nvSpPr>
        <p:spPr>
          <a:xfrm>
            <a:off x="256674" y="304800"/>
            <a:ext cx="329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LITERATURE SURVEY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8120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BB9044-C8C2-E122-F1C1-8C51D2DC9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169136"/>
              </p:ext>
            </p:extLst>
          </p:nvPr>
        </p:nvGraphicFramePr>
        <p:xfrm>
          <a:off x="577516" y="401054"/>
          <a:ext cx="11020925" cy="5550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185">
                  <a:extLst>
                    <a:ext uri="{9D8B030D-6E8A-4147-A177-3AD203B41FA5}">
                      <a16:colId xmlns:a16="http://schemas.microsoft.com/office/drawing/2014/main" val="2343412642"/>
                    </a:ext>
                  </a:extLst>
                </a:gridCol>
                <a:gridCol w="2204185">
                  <a:extLst>
                    <a:ext uri="{9D8B030D-6E8A-4147-A177-3AD203B41FA5}">
                      <a16:colId xmlns:a16="http://schemas.microsoft.com/office/drawing/2014/main" val="3066399699"/>
                    </a:ext>
                  </a:extLst>
                </a:gridCol>
                <a:gridCol w="2204185">
                  <a:extLst>
                    <a:ext uri="{9D8B030D-6E8A-4147-A177-3AD203B41FA5}">
                      <a16:colId xmlns:a16="http://schemas.microsoft.com/office/drawing/2014/main" val="847905356"/>
                    </a:ext>
                  </a:extLst>
                </a:gridCol>
                <a:gridCol w="2579426">
                  <a:extLst>
                    <a:ext uri="{9D8B030D-6E8A-4147-A177-3AD203B41FA5}">
                      <a16:colId xmlns:a16="http://schemas.microsoft.com/office/drawing/2014/main" val="4210646791"/>
                    </a:ext>
                  </a:extLst>
                </a:gridCol>
                <a:gridCol w="1828944">
                  <a:extLst>
                    <a:ext uri="{9D8B030D-6E8A-4147-A177-3AD203B41FA5}">
                      <a16:colId xmlns:a16="http://schemas.microsoft.com/office/drawing/2014/main" val="2324901093"/>
                    </a:ext>
                  </a:extLst>
                </a:gridCol>
              </a:tblGrid>
              <a:tr h="697522">
                <a:tc>
                  <a:txBody>
                    <a:bodyPr/>
                    <a:lstStyle/>
                    <a:p>
                      <a:r>
                        <a:rPr lang="en-IN" dirty="0"/>
                        <a:t>Author(s)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Key Contributions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Gaps Identified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3259"/>
                  </a:ext>
                </a:extLst>
              </a:tr>
              <a:tr h="1945140">
                <a:tc>
                  <a:txBody>
                    <a:bodyPr/>
                    <a:lstStyle/>
                    <a:p>
                      <a:r>
                        <a:rPr lang="en-US" dirty="0"/>
                        <a:t>H. Wang and J. 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Compact Bias Tee with High DC-RF Isolation for RF Power Systems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Developed a compact design with high isolation for RF power systems. Maintained low insertion loss and compact size.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focus on broadband operation for lower bands.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933457"/>
                  </a:ext>
                </a:extLst>
              </a:tr>
              <a:tr h="2210385">
                <a:tc>
                  <a:txBody>
                    <a:bodyPr/>
                    <a:lstStyle/>
                    <a:p>
                      <a:r>
                        <a:rPr lang="en-US" dirty="0"/>
                        <a:t>M. Y. Kim and S. H. Lee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of Wideband Bias Tee Using Microstrip Components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microstrip technology for wideband bias tee design. Achieved better signal integrity and minimal interference.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Practical implementation challenges remain unaddressed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544259"/>
                  </a:ext>
                </a:extLst>
              </a:tr>
              <a:tr h="69752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84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8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892527-73B5-935C-CBCE-8C045EC6ADAD}"/>
              </a:ext>
            </a:extLst>
          </p:cNvPr>
          <p:cNvSpPr txBox="1"/>
          <p:nvPr/>
        </p:nvSpPr>
        <p:spPr>
          <a:xfrm>
            <a:off x="856526" y="1134782"/>
            <a:ext cx="11134845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endParaRPr lang="en-US" sz="25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dirty="0"/>
              <a:t>The design of a </a:t>
            </a:r>
            <a:r>
              <a:rPr lang="en-US" sz="2500" b="1" dirty="0"/>
              <a:t>broadband bias tee</a:t>
            </a:r>
            <a:r>
              <a:rPr lang="en-US" sz="2500" dirty="0"/>
              <a:t> was simulated using </a:t>
            </a:r>
            <a:r>
              <a:rPr lang="en-US" sz="2500" b="1" dirty="0"/>
              <a:t>Ansys HFSS</a:t>
            </a:r>
            <a:r>
              <a:rPr lang="en-US" sz="25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5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dirty="0"/>
              <a:t>The system operates from </a:t>
            </a:r>
            <a:r>
              <a:rPr lang="en-US" sz="2500" b="1" dirty="0"/>
              <a:t>100 MHz to 15 GHz</a:t>
            </a:r>
            <a:r>
              <a:rPr lang="en-US" sz="2500" dirty="0"/>
              <a:t>, combining RF and DC signals while ensuring minimal interference.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5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dirty="0"/>
              <a:t>Key performance metrics include </a:t>
            </a:r>
            <a:r>
              <a:rPr lang="en-US" sz="2500" b="1" dirty="0"/>
              <a:t>return loss (S11)</a:t>
            </a:r>
            <a:r>
              <a:rPr lang="en-US" sz="2500" dirty="0"/>
              <a:t>, </a:t>
            </a:r>
            <a:r>
              <a:rPr lang="en-US" sz="2500" b="1" dirty="0"/>
              <a:t>insertion loss (S21)</a:t>
            </a:r>
            <a:r>
              <a:rPr lang="en-US" sz="2500" dirty="0"/>
              <a:t>, and </a:t>
            </a:r>
            <a:r>
              <a:rPr lang="en-US" sz="2500" b="1" dirty="0"/>
              <a:t>isolation (S12)</a:t>
            </a:r>
            <a:r>
              <a:rPr lang="en-US" sz="25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5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dirty="0"/>
              <a:t>Simulation results indicate good performance at higher frequencies, with optimization required for lower frequencies.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65469A-8E19-DB19-274F-C81EE6FE6779}"/>
              </a:ext>
            </a:extLst>
          </p:cNvPr>
          <p:cNvSpPr txBox="1"/>
          <p:nvPr/>
        </p:nvSpPr>
        <p:spPr>
          <a:xfrm>
            <a:off x="856527" y="335666"/>
            <a:ext cx="24885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</a:t>
            </a:r>
            <a:r>
              <a:rPr lang="en-US" sz="2700" b="1" dirty="0"/>
              <a:t>act </a:t>
            </a:r>
            <a:endParaRPr lang="en-IN" sz="2700" b="1" dirty="0"/>
          </a:p>
        </p:txBody>
      </p:sp>
    </p:spTree>
    <p:extLst>
      <p:ext uri="{BB962C8B-B14F-4D97-AF65-F5344CB8AC3E}">
        <p14:creationId xmlns:p14="http://schemas.microsoft.com/office/powerpoint/2010/main" val="359259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067E2ED-4802-294B-EFD7-45170857016C}"/>
              </a:ext>
            </a:extLst>
          </p:cNvPr>
          <p:cNvSpPr/>
          <p:nvPr/>
        </p:nvSpPr>
        <p:spPr>
          <a:xfrm>
            <a:off x="2478120" y="882522"/>
            <a:ext cx="1638300" cy="8646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 signal input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9EC87C-5A98-F8DE-A3C4-FB2FF35B6E70}"/>
              </a:ext>
            </a:extLst>
          </p:cNvPr>
          <p:cNvSpPr/>
          <p:nvPr/>
        </p:nvSpPr>
        <p:spPr>
          <a:xfrm>
            <a:off x="7393592" y="958823"/>
            <a:ext cx="1363980" cy="5410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signal input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84DAFE-7453-DFFC-66DD-B2A10641D8DC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3297270" y="1747154"/>
            <a:ext cx="0" cy="552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D1086FF-B048-46A1-9B53-45DDD5815BED}"/>
              </a:ext>
            </a:extLst>
          </p:cNvPr>
          <p:cNvSpPr/>
          <p:nvPr/>
        </p:nvSpPr>
        <p:spPr>
          <a:xfrm>
            <a:off x="2649570" y="2299842"/>
            <a:ext cx="1295400" cy="701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Rf path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95A00B-07BC-1813-7A6B-37933EB04624}"/>
              </a:ext>
            </a:extLst>
          </p:cNvPr>
          <p:cNvSpPr/>
          <p:nvPr/>
        </p:nvSpPr>
        <p:spPr>
          <a:xfrm>
            <a:off x="7532932" y="2287983"/>
            <a:ext cx="1104900" cy="701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Dc path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92C845-CE3F-D841-D460-F27C233BD94A}"/>
              </a:ext>
            </a:extLst>
          </p:cNvPr>
          <p:cNvCxnSpPr>
            <a:cxnSpLocks/>
          </p:cNvCxnSpPr>
          <p:nvPr/>
        </p:nvCxnSpPr>
        <p:spPr>
          <a:xfrm>
            <a:off x="3297270" y="3143638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A0D552B-44CD-2F4E-7F03-E72238D656B5}"/>
              </a:ext>
            </a:extLst>
          </p:cNvPr>
          <p:cNvSpPr/>
          <p:nvPr/>
        </p:nvSpPr>
        <p:spPr>
          <a:xfrm>
            <a:off x="2565114" y="4010632"/>
            <a:ext cx="1638299" cy="82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Capacitor for</a:t>
            </a:r>
          </a:p>
          <a:p>
            <a:pPr algn="ctr"/>
            <a:r>
              <a:rPr lang="en-US" dirty="0"/>
              <a:t>Dc blocking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8573DC-452B-32B3-CADF-B01109381C9B}"/>
              </a:ext>
            </a:extLst>
          </p:cNvPr>
          <p:cNvCxnSpPr>
            <a:cxnSpLocks/>
          </p:cNvCxnSpPr>
          <p:nvPr/>
        </p:nvCxnSpPr>
        <p:spPr>
          <a:xfrm>
            <a:off x="8085382" y="1526590"/>
            <a:ext cx="34290" cy="653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9D27BF-BE1E-968D-4D93-4237FF5654BF}"/>
              </a:ext>
            </a:extLst>
          </p:cNvPr>
          <p:cNvCxnSpPr>
            <a:cxnSpLocks/>
          </p:cNvCxnSpPr>
          <p:nvPr/>
        </p:nvCxnSpPr>
        <p:spPr>
          <a:xfrm flipH="1">
            <a:off x="8134816" y="3102112"/>
            <a:ext cx="11430" cy="76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58F0DA8-1024-1992-2E3C-F8C741CF890D}"/>
              </a:ext>
            </a:extLst>
          </p:cNvPr>
          <p:cNvSpPr/>
          <p:nvPr/>
        </p:nvSpPr>
        <p:spPr>
          <a:xfrm>
            <a:off x="7246798" y="3928016"/>
            <a:ext cx="1604007" cy="883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Inductor for Rf isolation</a:t>
            </a:r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AA3D1AC-EC4D-2583-1951-F9508842FD55}"/>
              </a:ext>
            </a:extLst>
          </p:cNvPr>
          <p:cNvSpPr/>
          <p:nvPr/>
        </p:nvSpPr>
        <p:spPr>
          <a:xfrm>
            <a:off x="4880130" y="5378760"/>
            <a:ext cx="1684020" cy="701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Combined path 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5DC88F-DFA2-8FA6-5D6A-5517586D90E5}"/>
              </a:ext>
            </a:extLst>
          </p:cNvPr>
          <p:cNvCxnSpPr>
            <a:cxnSpLocks/>
          </p:cNvCxnSpPr>
          <p:nvPr/>
        </p:nvCxnSpPr>
        <p:spPr>
          <a:xfrm>
            <a:off x="3384263" y="4875840"/>
            <a:ext cx="1262382" cy="690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E32DEE-B9AF-9DE7-A591-C4B72AC11B9C}"/>
              </a:ext>
            </a:extLst>
          </p:cNvPr>
          <p:cNvCxnSpPr>
            <a:cxnSpLocks/>
          </p:cNvCxnSpPr>
          <p:nvPr/>
        </p:nvCxnSpPr>
        <p:spPr>
          <a:xfrm flipH="1">
            <a:off x="6797635" y="4875840"/>
            <a:ext cx="1041573" cy="787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9DD7AC0-F751-A58E-26D0-93A0FA0708C2}"/>
              </a:ext>
            </a:extLst>
          </p:cNvPr>
          <p:cNvSpPr txBox="1"/>
          <p:nvPr/>
        </p:nvSpPr>
        <p:spPr>
          <a:xfrm>
            <a:off x="1874064" y="364130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Blocking dc</a:t>
            </a:r>
            <a:endParaRPr lang="en-IN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82355A-D5D5-E388-8E70-2266A99B122D}"/>
              </a:ext>
            </a:extLst>
          </p:cNvPr>
          <p:cNvSpPr txBox="1"/>
          <p:nvPr/>
        </p:nvSpPr>
        <p:spPr>
          <a:xfrm>
            <a:off x="6834856" y="3590225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Isolates RF</a:t>
            </a:r>
            <a:endParaRPr lang="en-IN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7550BB-2A3A-7331-BA11-B39415ECF277}"/>
              </a:ext>
            </a:extLst>
          </p:cNvPr>
          <p:cNvSpPr txBox="1"/>
          <p:nvPr/>
        </p:nvSpPr>
        <p:spPr>
          <a:xfrm>
            <a:off x="1659422" y="166309"/>
            <a:ext cx="4649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84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111EB2-0989-42FF-84B5-157D5D40D868}"/>
              </a:ext>
            </a:extLst>
          </p:cNvPr>
          <p:cNvSpPr txBox="1"/>
          <p:nvPr/>
        </p:nvSpPr>
        <p:spPr>
          <a:xfrm>
            <a:off x="311807" y="146587"/>
            <a:ext cx="4699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requirements in HFSS</a:t>
            </a:r>
            <a:endParaRPr lang="en-IN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EA9EDAD-658B-27BC-59A1-031108124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16" y="0"/>
            <a:ext cx="6746584" cy="61114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45366D-E104-1DAD-E2A2-7C1FE1FD7F90}"/>
              </a:ext>
            </a:extLst>
          </p:cNvPr>
          <p:cNvSpPr txBox="1"/>
          <p:nvPr/>
        </p:nvSpPr>
        <p:spPr>
          <a:xfrm>
            <a:off x="311807" y="1585968"/>
            <a:ext cx="5024122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design of bias tee in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hfss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its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componensts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Inductor:</a:t>
            </a: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Blocks</a:t>
            </a:r>
            <a:r>
              <a:rPr lang="en-US" sz="23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high-frequency</a:t>
            </a:r>
            <a:r>
              <a:rPr lang="en-US" sz="2300" spc="-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r>
              <a:rPr lang="en-US" sz="23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signals</a:t>
            </a:r>
            <a:r>
              <a:rPr lang="en-US" sz="2300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3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300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r>
              <a:rPr lang="en-US" sz="23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6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Capacitor:</a:t>
            </a: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en-US" sz="23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r>
              <a:rPr lang="en-US" sz="23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signals</a:t>
            </a:r>
            <a:r>
              <a:rPr lang="en-US" sz="23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3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3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r>
              <a:rPr lang="en-US" sz="23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2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D4BFB0-9C00-CD41-3E44-E07388AF00C3}"/>
              </a:ext>
            </a:extLst>
          </p:cNvPr>
          <p:cNvSpPr txBox="1"/>
          <p:nvPr/>
        </p:nvSpPr>
        <p:spPr>
          <a:xfrm>
            <a:off x="236099" y="277108"/>
            <a:ext cx="40349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8A5599E4-181C-C041-811B-9550DDE7E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93" y="2995270"/>
            <a:ext cx="5882479" cy="3255765"/>
          </a:xfrm>
          <a:prstGeom prst="rect">
            <a:avLst/>
          </a:prstGeom>
        </p:spPr>
      </p:pic>
      <p:pic>
        <p:nvPicPr>
          <p:cNvPr id="6" name="Picture 5" descr="A graph with a red line&#10;&#10;Description automatically generated">
            <a:extLst>
              <a:ext uri="{FF2B5EF4-FFF2-40B4-BE49-F238E27FC236}">
                <a16:creationId xmlns:a16="http://schemas.microsoft.com/office/drawing/2014/main" id="{A6ADA054-58DF-F775-0F7C-588736256F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99" y="2995271"/>
            <a:ext cx="5685710" cy="32557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A69B83-02EE-B77C-C040-401AB223C600}"/>
              </a:ext>
            </a:extLst>
          </p:cNvPr>
          <p:cNvSpPr txBox="1"/>
          <p:nvPr/>
        </p:nvSpPr>
        <p:spPr>
          <a:xfrm>
            <a:off x="755542" y="1301529"/>
            <a:ext cx="1115480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insertion loss (S21) showed a gradual increase as the frequency approached higher values</a:t>
            </a:r>
            <a:endParaRPr lang="en-IN" sz="2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6A91DB-3D00-AB50-F980-0B0A6201AD07}"/>
              </a:ext>
            </a:extLst>
          </p:cNvPr>
          <p:cNvSpPr txBox="1"/>
          <p:nvPr/>
        </p:nvSpPr>
        <p:spPr>
          <a:xfrm>
            <a:off x="755542" y="2101748"/>
            <a:ext cx="896671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return loss (S11) showed values that improved with increasing frequency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210903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B3D806-9DDC-D14E-5644-F5E3AB6E8953}"/>
              </a:ext>
            </a:extLst>
          </p:cNvPr>
          <p:cNvSpPr txBox="1"/>
          <p:nvPr/>
        </p:nvSpPr>
        <p:spPr>
          <a:xfrm>
            <a:off x="961054" y="1380931"/>
            <a:ext cx="896671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Powering active antennas in RF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Transmitting RF signals in wireless communication (e.g., mobile networks, Wi-Fi).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Supplying DC power to RF power amplifiers.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Combining DC and RF signals in microwave systems.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Biasing test devices in measurement equipment.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Injecting DC signals into RF signal paths for control.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F1773-ED57-8D28-94F7-34163C27A28F}"/>
              </a:ext>
            </a:extLst>
          </p:cNvPr>
          <p:cNvSpPr txBox="1"/>
          <p:nvPr/>
        </p:nvSpPr>
        <p:spPr>
          <a:xfrm>
            <a:off x="895739" y="627096"/>
            <a:ext cx="6102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Bias Tee</a:t>
            </a:r>
          </a:p>
        </p:txBody>
      </p:sp>
    </p:spTree>
    <p:extLst>
      <p:ext uri="{BB962C8B-B14F-4D97-AF65-F5344CB8AC3E}">
        <p14:creationId xmlns:p14="http://schemas.microsoft.com/office/powerpoint/2010/main" val="34358668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71</TotalTime>
  <Words>506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Gill Sans MT</vt:lpstr>
      <vt:lpstr>Times New Roman</vt:lpstr>
      <vt:lpstr>ui-sans-serif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Kavi K</dc:creator>
  <cp:lastModifiedBy>Kavi K</cp:lastModifiedBy>
  <cp:revision>4</cp:revision>
  <dcterms:created xsi:type="dcterms:W3CDTF">2024-12-01T12:02:16Z</dcterms:created>
  <dcterms:modified xsi:type="dcterms:W3CDTF">2024-12-13T08:08:06Z</dcterms:modified>
</cp:coreProperties>
</file>