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Times New Roman Bold" panose="02020803070505020304" pitchFamily="18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7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8.svg"/><Relationship Id="rId7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9.sv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9.sv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8.svg"/><Relationship Id="rId7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5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9.svg"/><Relationship Id="rId7" Type="http://schemas.openxmlformats.org/officeDocument/2006/relationships/image" Target="../media/image6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043548" y="-1135104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11725" y="1297288"/>
            <a:ext cx="6848526" cy="8989712"/>
          </a:xfrm>
          <a:custGeom>
            <a:avLst/>
            <a:gdLst/>
            <a:ahLst/>
            <a:cxnLst/>
            <a:rect l="l" t="t" r="r" b="b"/>
            <a:pathLst>
              <a:path w="6848526" h="8989712">
                <a:moveTo>
                  <a:pt x="0" y="0"/>
                </a:moveTo>
                <a:lnTo>
                  <a:pt x="6848526" y="0"/>
                </a:lnTo>
                <a:lnTo>
                  <a:pt x="6848526" y="8989712"/>
                </a:lnTo>
                <a:lnTo>
                  <a:pt x="0" y="898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679269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7" y="0"/>
                </a:lnTo>
                <a:lnTo>
                  <a:pt x="6256397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8748634" y="3072870"/>
            <a:ext cx="7850072" cy="438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CORONA VIRUS</a:t>
            </a:r>
          </a:p>
          <a:p>
            <a:pPr algn="l">
              <a:lnSpc>
                <a:spcPts val="7260"/>
              </a:lnSpc>
            </a:pPr>
            <a:endParaRPr lang="en-US" sz="6600">
              <a:solidFill>
                <a:srgbClr val="2F2535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7260"/>
              </a:lnSpc>
            </a:pPr>
            <a:r>
              <a:rPr lang="en-US" sz="6600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ANALYSIS</a:t>
            </a:r>
          </a:p>
          <a:p>
            <a:pPr algn="l">
              <a:lnSpc>
                <a:spcPts val="11550"/>
              </a:lnSpc>
            </a:pPr>
            <a:endParaRPr lang="en-US" sz="6600">
              <a:solidFill>
                <a:srgbClr val="2F2535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2"/>
    </mc:Choice>
    <mc:Fallback>
      <p:transition spd="slow" advTm="37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12430219" y="2434275"/>
            <a:ext cx="5857781" cy="13150121"/>
          </a:xfrm>
          <a:custGeom>
            <a:avLst/>
            <a:gdLst/>
            <a:ahLst/>
            <a:cxnLst/>
            <a:rect l="l" t="t" r="r" b="b"/>
            <a:pathLst>
              <a:path w="5857781" h="13150121">
                <a:moveTo>
                  <a:pt x="0" y="0"/>
                </a:moveTo>
                <a:lnTo>
                  <a:pt x="5857781" y="0"/>
                </a:lnTo>
                <a:lnTo>
                  <a:pt x="5857781" y="13150120"/>
                </a:lnTo>
                <a:lnTo>
                  <a:pt x="0" y="13150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17143" y="2434275"/>
            <a:ext cx="10411510" cy="2874110"/>
          </a:xfrm>
          <a:custGeom>
            <a:avLst/>
            <a:gdLst/>
            <a:ahLst/>
            <a:cxnLst/>
            <a:rect l="l" t="t" r="r" b="b"/>
            <a:pathLst>
              <a:path w="10411510" h="2874110">
                <a:moveTo>
                  <a:pt x="0" y="0"/>
                </a:moveTo>
                <a:lnTo>
                  <a:pt x="10411510" y="0"/>
                </a:lnTo>
                <a:lnTo>
                  <a:pt x="10411510" y="2874109"/>
                </a:lnTo>
                <a:lnTo>
                  <a:pt x="0" y="2874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0" y="6189044"/>
            <a:ext cx="11244217" cy="4097956"/>
          </a:xfrm>
          <a:custGeom>
            <a:avLst/>
            <a:gdLst/>
            <a:ahLst/>
            <a:cxnLst/>
            <a:rect l="l" t="t" r="r" b="b"/>
            <a:pathLst>
              <a:path w="11244217" h="4097956">
                <a:moveTo>
                  <a:pt x="0" y="0"/>
                </a:moveTo>
                <a:lnTo>
                  <a:pt x="11244217" y="0"/>
                </a:lnTo>
                <a:lnTo>
                  <a:pt x="11244217" y="4097956"/>
                </a:lnTo>
                <a:lnTo>
                  <a:pt x="0" y="40979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17143" y="538161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1954" y="1555944"/>
            <a:ext cx="14747155" cy="559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  <a:spcBef>
                <a:spcPct val="0"/>
              </a:spcBef>
            </a:pPr>
            <a:r>
              <a:rPr lang="en-US" sz="2827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month present in datasetFind monthly average for confirmed, deaths, recovered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143" y="5508409"/>
            <a:ext cx="3011555" cy="5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599" spc="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7"/>
    </mc:Choice>
    <mc:Fallback>
      <p:transition spd="slow" advTm="93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217143" y="1209755"/>
            <a:ext cx="8926857" cy="4918492"/>
          </a:xfrm>
          <a:custGeom>
            <a:avLst/>
            <a:gdLst/>
            <a:ahLst/>
            <a:cxnLst/>
            <a:rect l="l" t="t" r="r" b="b"/>
            <a:pathLst>
              <a:path w="8926857" h="4918492">
                <a:moveTo>
                  <a:pt x="0" y="0"/>
                </a:moveTo>
                <a:lnTo>
                  <a:pt x="8926857" y="0"/>
                </a:lnTo>
                <a:lnTo>
                  <a:pt x="8926857" y="4918491"/>
                </a:lnTo>
                <a:lnTo>
                  <a:pt x="0" y="4918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41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634985" y="5978522"/>
            <a:ext cx="10996730" cy="4308478"/>
          </a:xfrm>
          <a:custGeom>
            <a:avLst/>
            <a:gdLst/>
            <a:ahLst/>
            <a:cxnLst/>
            <a:rect l="l" t="t" r="r" b="b"/>
            <a:pathLst>
              <a:path w="10996730" h="4308478">
                <a:moveTo>
                  <a:pt x="0" y="0"/>
                </a:moveTo>
                <a:lnTo>
                  <a:pt x="10996730" y="0"/>
                </a:lnTo>
                <a:lnTo>
                  <a:pt x="10996730" y="4308478"/>
                </a:lnTo>
                <a:lnTo>
                  <a:pt x="0" y="4308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35760" y="6261596"/>
            <a:ext cx="6681602" cy="6468606"/>
          </a:xfrm>
          <a:custGeom>
            <a:avLst/>
            <a:gdLst/>
            <a:ahLst/>
            <a:cxnLst/>
            <a:rect l="l" t="t" r="r" b="b"/>
            <a:pathLst>
              <a:path w="6681602" h="6468606">
                <a:moveTo>
                  <a:pt x="0" y="0"/>
                </a:moveTo>
                <a:lnTo>
                  <a:pt x="6681603" y="0"/>
                </a:lnTo>
                <a:lnTo>
                  <a:pt x="6681603" y="6468606"/>
                </a:lnTo>
                <a:lnTo>
                  <a:pt x="0" y="646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29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0" y="-190500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8747" y="596865"/>
            <a:ext cx="12133796" cy="109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sz="2827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most frequent value for confirmed, deaths, recovered each month </a:t>
            </a:r>
          </a:p>
          <a:p>
            <a:pPr algn="ctr">
              <a:lnSpc>
                <a:spcPts val="4240"/>
              </a:lnSpc>
              <a:spcBef>
                <a:spcPct val="0"/>
              </a:spcBef>
            </a:pPr>
            <a:endParaRPr lang="en-US" sz="2827" spc="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6766" y="5205757"/>
            <a:ext cx="3011555" cy="53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9"/>
              </a:lnSpc>
              <a:spcBef>
                <a:spcPct val="0"/>
              </a:spcBef>
            </a:pPr>
            <a:r>
              <a:rPr lang="en-US" sz="2699" spc="2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5"/>
    </mc:Choice>
    <mc:Fallback>
      <p:transition spd="slow" advTm="103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043548" y="-1135104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360563" y="1816408"/>
            <a:ext cx="9551641" cy="4569373"/>
          </a:xfrm>
          <a:custGeom>
            <a:avLst/>
            <a:gdLst/>
            <a:ahLst/>
            <a:cxnLst/>
            <a:rect l="l" t="t" r="r" b="b"/>
            <a:pathLst>
              <a:path w="9551641" h="4569373">
                <a:moveTo>
                  <a:pt x="0" y="0"/>
                </a:moveTo>
                <a:lnTo>
                  <a:pt x="9551641" y="0"/>
                </a:lnTo>
                <a:lnTo>
                  <a:pt x="9551641" y="4569373"/>
                </a:lnTo>
                <a:lnTo>
                  <a:pt x="0" y="4569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91041" y="7773224"/>
            <a:ext cx="11806274" cy="2329707"/>
          </a:xfrm>
          <a:custGeom>
            <a:avLst/>
            <a:gdLst/>
            <a:ahLst/>
            <a:cxnLst/>
            <a:rect l="l" t="t" r="r" b="b"/>
            <a:pathLst>
              <a:path w="11806274" h="2329707">
                <a:moveTo>
                  <a:pt x="0" y="0"/>
                </a:moveTo>
                <a:lnTo>
                  <a:pt x="11806273" y="0"/>
                </a:lnTo>
                <a:lnTo>
                  <a:pt x="11806273" y="2329707"/>
                </a:lnTo>
                <a:lnTo>
                  <a:pt x="0" y="23297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773691" y="3508818"/>
            <a:ext cx="4514309" cy="5067950"/>
          </a:xfrm>
          <a:custGeom>
            <a:avLst/>
            <a:gdLst/>
            <a:ahLst/>
            <a:cxnLst/>
            <a:rect l="l" t="t" r="r" b="b"/>
            <a:pathLst>
              <a:path w="4514309" h="5067950">
                <a:moveTo>
                  <a:pt x="0" y="0"/>
                </a:moveTo>
                <a:lnTo>
                  <a:pt x="4514309" y="0"/>
                </a:lnTo>
                <a:lnTo>
                  <a:pt x="4514309" y="5067950"/>
                </a:lnTo>
                <a:lnTo>
                  <a:pt x="0" y="50679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3397569" y="238123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97569" y="1076405"/>
            <a:ext cx="12133796" cy="559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0"/>
              </a:lnSpc>
              <a:spcBef>
                <a:spcPct val="0"/>
              </a:spcBef>
            </a:pPr>
            <a:r>
              <a:rPr lang="en-US" sz="2827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minimum values for confirmed, deaths, recovered per year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1261" y="6818518"/>
            <a:ext cx="3011555" cy="5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599" spc="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2"/>
    </mc:Choice>
    <mc:Fallback>
      <p:transition spd="slow" advTm="89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925553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584873" y="1689294"/>
            <a:ext cx="9485232" cy="5013216"/>
          </a:xfrm>
          <a:custGeom>
            <a:avLst/>
            <a:gdLst/>
            <a:ahLst/>
            <a:cxnLst/>
            <a:rect l="l" t="t" r="r" b="b"/>
            <a:pathLst>
              <a:path w="9485232" h="5013216">
                <a:moveTo>
                  <a:pt x="0" y="0"/>
                </a:moveTo>
                <a:lnTo>
                  <a:pt x="9485231" y="0"/>
                </a:lnTo>
                <a:lnTo>
                  <a:pt x="9485231" y="5013216"/>
                </a:lnTo>
                <a:lnTo>
                  <a:pt x="0" y="5013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39155" y="7359735"/>
            <a:ext cx="10948724" cy="2796427"/>
          </a:xfrm>
          <a:custGeom>
            <a:avLst/>
            <a:gdLst/>
            <a:ahLst/>
            <a:cxnLst/>
            <a:rect l="l" t="t" r="r" b="b"/>
            <a:pathLst>
              <a:path w="10948724" h="2796427">
                <a:moveTo>
                  <a:pt x="0" y="0"/>
                </a:moveTo>
                <a:lnTo>
                  <a:pt x="10948724" y="0"/>
                </a:lnTo>
                <a:lnTo>
                  <a:pt x="10948724" y="2796427"/>
                </a:lnTo>
                <a:lnTo>
                  <a:pt x="0" y="27964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3258683" y="2782379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936956" y="241491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33607" y="1098743"/>
            <a:ext cx="10450711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maximum values of confirmed, deaths, recovered per year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559635"/>
            <a:ext cx="3011555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8"/>
    </mc:Choice>
    <mc:Fallback>
      <p:transition spd="slow" advTm="884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504514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866260" y="1834811"/>
            <a:ext cx="9759197" cy="4730223"/>
          </a:xfrm>
          <a:custGeom>
            <a:avLst/>
            <a:gdLst/>
            <a:ahLst/>
            <a:cxnLst/>
            <a:rect l="l" t="t" r="r" b="b"/>
            <a:pathLst>
              <a:path w="9759197" h="4730223">
                <a:moveTo>
                  <a:pt x="0" y="0"/>
                </a:moveTo>
                <a:lnTo>
                  <a:pt x="9759197" y="0"/>
                </a:lnTo>
                <a:lnTo>
                  <a:pt x="9759197" y="4730223"/>
                </a:lnTo>
                <a:lnTo>
                  <a:pt x="0" y="4730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501189" y="5868909"/>
            <a:ext cx="10786811" cy="4418091"/>
          </a:xfrm>
          <a:custGeom>
            <a:avLst/>
            <a:gdLst/>
            <a:ahLst/>
            <a:cxnLst/>
            <a:rect l="l" t="t" r="r" b="b"/>
            <a:pathLst>
              <a:path w="10786811" h="4418091">
                <a:moveTo>
                  <a:pt x="0" y="0"/>
                </a:moveTo>
                <a:lnTo>
                  <a:pt x="10786811" y="0"/>
                </a:lnTo>
                <a:lnTo>
                  <a:pt x="10786811" y="4418091"/>
                </a:lnTo>
                <a:lnTo>
                  <a:pt x="0" y="4418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258683" y="2213117"/>
            <a:ext cx="5029317" cy="3607782"/>
          </a:xfrm>
          <a:custGeom>
            <a:avLst/>
            <a:gdLst/>
            <a:ahLst/>
            <a:cxnLst/>
            <a:rect l="l" t="t" r="r" b="b"/>
            <a:pathLst>
              <a:path w="5029317" h="3607782">
                <a:moveTo>
                  <a:pt x="0" y="0"/>
                </a:moveTo>
                <a:lnTo>
                  <a:pt x="5029317" y="0"/>
                </a:lnTo>
                <a:lnTo>
                  <a:pt x="5029317" y="3607783"/>
                </a:lnTo>
                <a:lnTo>
                  <a:pt x="0" y="36077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9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7595840" y="8192564"/>
            <a:ext cx="2392448" cy="31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28700" y="66019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6260" y="913963"/>
            <a:ext cx="1158823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number of case of confirmed, deaths, recovered each month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84285" y="8026828"/>
            <a:ext cx="3011555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7"/>
    </mc:Choice>
    <mc:Fallback>
      <p:transition spd="slow" advTm="67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707354" y="-96354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29642">
            <a:off x="14001332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7259300" y="160459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2149306" y="2215751"/>
            <a:ext cx="10962500" cy="2469315"/>
          </a:xfrm>
          <a:custGeom>
            <a:avLst/>
            <a:gdLst/>
            <a:ahLst/>
            <a:cxnLst/>
            <a:rect l="l" t="t" r="r" b="b"/>
            <a:pathLst>
              <a:path w="10962500" h="2469315">
                <a:moveTo>
                  <a:pt x="0" y="0"/>
                </a:moveTo>
                <a:lnTo>
                  <a:pt x="10962500" y="0"/>
                </a:lnTo>
                <a:lnTo>
                  <a:pt x="10962500" y="2469315"/>
                </a:lnTo>
                <a:lnTo>
                  <a:pt x="0" y="2469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149306" y="6113816"/>
            <a:ext cx="11244217" cy="2775107"/>
          </a:xfrm>
          <a:custGeom>
            <a:avLst/>
            <a:gdLst/>
            <a:ahLst/>
            <a:cxnLst/>
            <a:rect l="l" t="t" r="r" b="b"/>
            <a:pathLst>
              <a:path w="11244217" h="2775107">
                <a:moveTo>
                  <a:pt x="0" y="0"/>
                </a:moveTo>
                <a:lnTo>
                  <a:pt x="11244217" y="0"/>
                </a:lnTo>
                <a:lnTo>
                  <a:pt x="11244217" y="2775107"/>
                </a:lnTo>
                <a:lnTo>
                  <a:pt x="0" y="2775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5229072" y="1939526"/>
            <a:ext cx="5381643" cy="5995795"/>
          </a:xfrm>
          <a:custGeom>
            <a:avLst/>
            <a:gdLst/>
            <a:ahLst/>
            <a:cxnLst/>
            <a:rect l="l" t="t" r="r" b="b"/>
            <a:pathLst>
              <a:path w="5381643" h="5995795">
                <a:moveTo>
                  <a:pt x="0" y="0"/>
                </a:moveTo>
                <a:lnTo>
                  <a:pt x="5381644" y="0"/>
                </a:lnTo>
                <a:lnTo>
                  <a:pt x="5381644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41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849220" y="217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82583" y="941414"/>
            <a:ext cx="16202822" cy="9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9"/>
              </a:lnSpc>
              <a:spcBef>
                <a:spcPct val="0"/>
              </a:spcBef>
            </a:pPr>
            <a:r>
              <a:rPr lang="en-US" sz="2552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how corona virus spread out with respect to confirmed case(Eg.: total confirmed cases, their average, variance &amp; STDEV 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49306" y="5219280"/>
            <a:ext cx="3011555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33"/>
    </mc:Choice>
    <mc:Fallback>
      <p:transition spd="slow" advTm="1033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707354" y="-96354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29642">
            <a:off x="14001332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7259300" y="160459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2149306" y="2215751"/>
            <a:ext cx="10962500" cy="2469315"/>
          </a:xfrm>
          <a:custGeom>
            <a:avLst/>
            <a:gdLst/>
            <a:ahLst/>
            <a:cxnLst/>
            <a:rect l="l" t="t" r="r" b="b"/>
            <a:pathLst>
              <a:path w="10962500" h="2469315">
                <a:moveTo>
                  <a:pt x="0" y="0"/>
                </a:moveTo>
                <a:lnTo>
                  <a:pt x="10962500" y="0"/>
                </a:lnTo>
                <a:lnTo>
                  <a:pt x="10962500" y="2469315"/>
                </a:lnTo>
                <a:lnTo>
                  <a:pt x="0" y="2469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149306" y="6113816"/>
            <a:ext cx="11244217" cy="2775107"/>
          </a:xfrm>
          <a:custGeom>
            <a:avLst/>
            <a:gdLst/>
            <a:ahLst/>
            <a:cxnLst/>
            <a:rect l="l" t="t" r="r" b="b"/>
            <a:pathLst>
              <a:path w="11244217" h="2775107">
                <a:moveTo>
                  <a:pt x="0" y="0"/>
                </a:moveTo>
                <a:lnTo>
                  <a:pt x="11244217" y="0"/>
                </a:lnTo>
                <a:lnTo>
                  <a:pt x="11244217" y="2775107"/>
                </a:lnTo>
                <a:lnTo>
                  <a:pt x="0" y="2775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5229072" y="1939526"/>
            <a:ext cx="5381643" cy="5995795"/>
          </a:xfrm>
          <a:custGeom>
            <a:avLst/>
            <a:gdLst/>
            <a:ahLst/>
            <a:cxnLst/>
            <a:rect l="l" t="t" r="r" b="b"/>
            <a:pathLst>
              <a:path w="5381643" h="5995795">
                <a:moveTo>
                  <a:pt x="0" y="0"/>
                </a:moveTo>
                <a:lnTo>
                  <a:pt x="5381644" y="0"/>
                </a:lnTo>
                <a:lnTo>
                  <a:pt x="5381644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41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849220" y="217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82583" y="941414"/>
            <a:ext cx="16202822" cy="9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9"/>
              </a:lnSpc>
              <a:spcBef>
                <a:spcPct val="0"/>
              </a:spcBef>
            </a:pPr>
            <a:r>
              <a:rPr lang="en-US" sz="2552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how corona virus spread out with respect to confirmed case(Eg.: total confirmed cases, their average, variance &amp; STDEV 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49306" y="5219280"/>
            <a:ext cx="3011555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0"/>
    </mc:Choice>
    <mc:Fallback>
      <p:transition spd="slow" advTm="277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60192" y="2038351"/>
            <a:ext cx="10714364" cy="3451836"/>
          </a:xfrm>
          <a:custGeom>
            <a:avLst/>
            <a:gdLst/>
            <a:ahLst/>
            <a:cxnLst/>
            <a:rect l="l" t="t" r="r" b="b"/>
            <a:pathLst>
              <a:path w="10714364" h="3451836">
                <a:moveTo>
                  <a:pt x="0" y="0"/>
                </a:moveTo>
                <a:lnTo>
                  <a:pt x="10714364" y="0"/>
                </a:lnTo>
                <a:lnTo>
                  <a:pt x="10714364" y="3451837"/>
                </a:lnTo>
                <a:lnTo>
                  <a:pt x="0" y="345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0" y="2627959"/>
            <a:ext cx="5506792" cy="11449583"/>
          </a:xfrm>
          <a:custGeom>
            <a:avLst/>
            <a:gdLst/>
            <a:ahLst/>
            <a:cxnLst/>
            <a:rect l="l" t="t" r="r" b="b"/>
            <a:pathLst>
              <a:path w="5506792" h="11449583">
                <a:moveTo>
                  <a:pt x="0" y="0"/>
                </a:moveTo>
                <a:lnTo>
                  <a:pt x="5506792" y="0"/>
                </a:lnTo>
                <a:lnTo>
                  <a:pt x="5506792" y="11449583"/>
                </a:lnTo>
                <a:lnTo>
                  <a:pt x="0" y="114495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190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60192" y="6311176"/>
            <a:ext cx="11156968" cy="4595784"/>
          </a:xfrm>
          <a:custGeom>
            <a:avLst/>
            <a:gdLst/>
            <a:ahLst/>
            <a:cxnLst/>
            <a:rect l="l" t="t" r="r" b="b"/>
            <a:pathLst>
              <a:path w="11156968" h="4595784">
                <a:moveTo>
                  <a:pt x="0" y="0"/>
                </a:moveTo>
                <a:lnTo>
                  <a:pt x="11156968" y="0"/>
                </a:lnTo>
                <a:lnTo>
                  <a:pt x="11156968" y="4595784"/>
                </a:lnTo>
                <a:lnTo>
                  <a:pt x="0" y="45957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-199603" y="44085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85825"/>
            <a:ext cx="18288000" cy="115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how corona virus spread out with respect to death case per month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(Eg.: total confirmed cases, their average, variance &amp; STDEV 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0192" y="5572704"/>
            <a:ext cx="1844754" cy="56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9"/>
              </a:lnSpc>
              <a:spcBef>
                <a:spcPct val="0"/>
              </a:spcBef>
            </a:pPr>
            <a:r>
              <a:rPr lang="en-US" sz="3099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0"/>
    </mc:Choice>
    <mc:Fallback>
      <p:transition spd="slow" advTm="711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800805" y="8279098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598706" y="1389586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7040415" y="2283736"/>
            <a:ext cx="10743495" cy="2385563"/>
          </a:xfrm>
          <a:custGeom>
            <a:avLst/>
            <a:gdLst/>
            <a:ahLst/>
            <a:cxnLst/>
            <a:rect l="l" t="t" r="r" b="b"/>
            <a:pathLst>
              <a:path w="10743495" h="2385563">
                <a:moveTo>
                  <a:pt x="0" y="0"/>
                </a:moveTo>
                <a:lnTo>
                  <a:pt x="10743495" y="0"/>
                </a:lnTo>
                <a:lnTo>
                  <a:pt x="10743495" y="2385564"/>
                </a:lnTo>
                <a:lnTo>
                  <a:pt x="0" y="238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236325" y="6085205"/>
            <a:ext cx="11064307" cy="2617690"/>
          </a:xfrm>
          <a:custGeom>
            <a:avLst/>
            <a:gdLst/>
            <a:ahLst/>
            <a:cxnLst/>
            <a:rect l="l" t="t" r="r" b="b"/>
            <a:pathLst>
              <a:path w="11064307" h="2617690">
                <a:moveTo>
                  <a:pt x="0" y="0"/>
                </a:moveTo>
                <a:lnTo>
                  <a:pt x="11064307" y="0"/>
                </a:lnTo>
                <a:lnTo>
                  <a:pt x="11064307" y="2617691"/>
                </a:lnTo>
                <a:lnTo>
                  <a:pt x="0" y="26176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979012" y="-190500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79012" y="654960"/>
            <a:ext cx="13308988" cy="115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how corona virus spread out with respect to recovered case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(Eg.: total confirmed cases, their average, variance &amp; STDEV 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36325" y="5048250"/>
            <a:ext cx="1844754" cy="56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9"/>
              </a:lnSpc>
              <a:spcBef>
                <a:spcPct val="0"/>
              </a:spcBef>
            </a:pPr>
            <a:r>
              <a:rPr lang="en-US" sz="3099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9050" y="4116985"/>
            <a:ext cx="6249555" cy="6170015"/>
          </a:xfrm>
          <a:custGeom>
            <a:avLst/>
            <a:gdLst/>
            <a:ahLst/>
            <a:cxnLst/>
            <a:rect l="l" t="t" r="r" b="b"/>
            <a:pathLst>
              <a:path w="6249555" h="6170015">
                <a:moveTo>
                  <a:pt x="0" y="0"/>
                </a:moveTo>
                <a:lnTo>
                  <a:pt x="6249555" y="0"/>
                </a:lnTo>
                <a:lnTo>
                  <a:pt x="6249555" y="6170015"/>
                </a:lnTo>
                <a:lnTo>
                  <a:pt x="0" y="617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8"/>
    </mc:Choice>
    <mc:Fallback>
      <p:transition spd="slow" advTm="463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99435"/>
            <a:ext cx="9704709" cy="5363129"/>
          </a:xfrm>
          <a:custGeom>
            <a:avLst/>
            <a:gdLst/>
            <a:ahLst/>
            <a:cxnLst/>
            <a:rect l="l" t="t" r="r" b="b"/>
            <a:pathLst>
              <a:path w="9704709" h="5363129">
                <a:moveTo>
                  <a:pt x="0" y="0"/>
                </a:moveTo>
                <a:lnTo>
                  <a:pt x="9704709" y="0"/>
                </a:lnTo>
                <a:lnTo>
                  <a:pt x="9704709" y="5363129"/>
                </a:lnTo>
                <a:lnTo>
                  <a:pt x="0" y="5363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0" y="8179999"/>
            <a:ext cx="10858005" cy="1823233"/>
          </a:xfrm>
          <a:custGeom>
            <a:avLst/>
            <a:gdLst/>
            <a:ahLst/>
            <a:cxnLst/>
            <a:rect l="l" t="t" r="r" b="b"/>
            <a:pathLst>
              <a:path w="10858005" h="1823233">
                <a:moveTo>
                  <a:pt x="0" y="0"/>
                </a:moveTo>
                <a:lnTo>
                  <a:pt x="10858005" y="0"/>
                </a:lnTo>
                <a:lnTo>
                  <a:pt x="10858005" y="1823233"/>
                </a:lnTo>
                <a:lnTo>
                  <a:pt x="0" y="1823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357265" y="2560170"/>
            <a:ext cx="7928198" cy="4878891"/>
          </a:xfrm>
          <a:custGeom>
            <a:avLst/>
            <a:gdLst/>
            <a:ahLst/>
            <a:cxnLst/>
            <a:rect l="l" t="t" r="r" b="b"/>
            <a:pathLst>
              <a:path w="7928198" h="4878891">
                <a:moveTo>
                  <a:pt x="0" y="0"/>
                </a:moveTo>
                <a:lnTo>
                  <a:pt x="7928198" y="0"/>
                </a:lnTo>
                <a:lnTo>
                  <a:pt x="7928198" y="4878891"/>
                </a:lnTo>
                <a:lnTo>
                  <a:pt x="0" y="4878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0" y="-190500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2547" y="438152"/>
            <a:ext cx="13308988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  <a:spcBef>
                <a:spcPct val="0"/>
              </a:spcBef>
            </a:pPr>
            <a:r>
              <a:rPr lang="en-US" sz="329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Country having highest number of the Confirmed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911" y="7093304"/>
            <a:ext cx="1963579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299" spc="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1"/>
    </mc:Choice>
    <mc:Fallback>
      <p:transition spd="slow" advTm="50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1623" y="1783742"/>
            <a:ext cx="16296889" cy="6452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2"/>
              </a:lnSpc>
              <a:spcBef>
                <a:spcPct val="0"/>
              </a:spcBef>
            </a:pPr>
            <a:r>
              <a:rPr lang="en-US" sz="5634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crisis had a dramatic impact on global poverty and inequality. Global poverty increased for the first time in a generation, and disproportionate income losses among disadvantaged populations led to a dramatic rise in inequality within and across countries.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4988" y="357469"/>
            <a:ext cx="14629907" cy="99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9"/>
              </a:lnSpc>
              <a:spcBef>
                <a:spcPct val="0"/>
              </a:spcBef>
            </a:pPr>
            <a:r>
              <a:rPr lang="en-US" sz="4999" spc="4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CORONA VIRUS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5"/>
    </mc:Choice>
    <mc:Fallback>
      <p:transition spd="slow" advTm="36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3305926"/>
            <a:ext cx="7136786" cy="6981074"/>
          </a:xfrm>
          <a:custGeom>
            <a:avLst/>
            <a:gdLst/>
            <a:ahLst/>
            <a:cxnLst/>
            <a:rect l="l" t="t" r="r" b="b"/>
            <a:pathLst>
              <a:path w="7136786" h="6981074">
                <a:moveTo>
                  <a:pt x="7136786" y="0"/>
                </a:moveTo>
                <a:lnTo>
                  <a:pt x="0" y="0"/>
                </a:lnTo>
                <a:lnTo>
                  <a:pt x="0" y="6981074"/>
                </a:lnTo>
                <a:lnTo>
                  <a:pt x="7136786" y="6981074"/>
                </a:lnTo>
                <a:lnTo>
                  <a:pt x="713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694080" y="1313842"/>
            <a:ext cx="8049579" cy="4931964"/>
          </a:xfrm>
          <a:custGeom>
            <a:avLst/>
            <a:gdLst/>
            <a:ahLst/>
            <a:cxnLst/>
            <a:rect l="l" t="t" r="r" b="b"/>
            <a:pathLst>
              <a:path w="8049579" h="4931964">
                <a:moveTo>
                  <a:pt x="0" y="0"/>
                </a:moveTo>
                <a:lnTo>
                  <a:pt x="8049579" y="0"/>
                </a:lnTo>
                <a:lnTo>
                  <a:pt x="8049579" y="4931964"/>
                </a:lnTo>
                <a:lnTo>
                  <a:pt x="0" y="493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694080" y="7184971"/>
            <a:ext cx="10910593" cy="2767643"/>
          </a:xfrm>
          <a:custGeom>
            <a:avLst/>
            <a:gdLst/>
            <a:ahLst/>
            <a:cxnLst/>
            <a:rect l="l" t="t" r="r" b="b"/>
            <a:pathLst>
              <a:path w="10910593" h="2767643">
                <a:moveTo>
                  <a:pt x="0" y="0"/>
                </a:moveTo>
                <a:lnTo>
                  <a:pt x="10910593" y="0"/>
                </a:lnTo>
                <a:lnTo>
                  <a:pt x="10910593" y="2767643"/>
                </a:lnTo>
                <a:lnTo>
                  <a:pt x="0" y="27676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0" y="-190500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2547" y="438152"/>
            <a:ext cx="13308988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  <a:spcBef>
                <a:spcPct val="0"/>
              </a:spcBef>
            </a:pPr>
            <a:r>
              <a:rPr lang="en-US" sz="329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Country having lowest number of the death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4080" y="6369631"/>
            <a:ext cx="1963579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299" spc="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5"/>
    </mc:Choice>
    <mc:Fallback>
      <p:transition spd="slow" advTm="63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4501812" y="-1341900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69044" y="69044"/>
            <a:ext cx="1919312" cy="1919312"/>
          </a:xfrm>
          <a:custGeom>
            <a:avLst/>
            <a:gdLst/>
            <a:ahLst/>
            <a:cxnLst/>
            <a:rect l="l" t="t" r="r" b="b"/>
            <a:pathLst>
              <a:path w="1919312" h="1919312">
                <a:moveTo>
                  <a:pt x="0" y="0"/>
                </a:moveTo>
                <a:lnTo>
                  <a:pt x="1919312" y="0"/>
                </a:lnTo>
                <a:lnTo>
                  <a:pt x="1919312" y="1919312"/>
                </a:lnTo>
                <a:lnTo>
                  <a:pt x="0" y="1919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368869" y="1494418"/>
            <a:ext cx="8483136" cy="4944313"/>
          </a:xfrm>
          <a:custGeom>
            <a:avLst/>
            <a:gdLst/>
            <a:ahLst/>
            <a:cxnLst/>
            <a:rect l="l" t="t" r="r" b="b"/>
            <a:pathLst>
              <a:path w="8483136" h="4944313">
                <a:moveTo>
                  <a:pt x="0" y="0"/>
                </a:moveTo>
                <a:lnTo>
                  <a:pt x="8483136" y="0"/>
                </a:lnTo>
                <a:lnTo>
                  <a:pt x="8483136" y="4944313"/>
                </a:lnTo>
                <a:lnTo>
                  <a:pt x="0" y="49443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368869" y="7041981"/>
            <a:ext cx="10843866" cy="4268852"/>
          </a:xfrm>
          <a:custGeom>
            <a:avLst/>
            <a:gdLst/>
            <a:ahLst/>
            <a:cxnLst/>
            <a:rect l="l" t="t" r="r" b="b"/>
            <a:pathLst>
              <a:path w="10843866" h="4268852">
                <a:moveTo>
                  <a:pt x="0" y="0"/>
                </a:moveTo>
                <a:lnTo>
                  <a:pt x="10843866" y="0"/>
                </a:lnTo>
                <a:lnTo>
                  <a:pt x="10843866" y="4268852"/>
                </a:lnTo>
                <a:lnTo>
                  <a:pt x="0" y="42688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368869" y="-190500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42286" y="491051"/>
            <a:ext cx="10302955" cy="73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sz="3699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top 5 countries having highest recovered case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68869" y="6410156"/>
            <a:ext cx="2082879" cy="63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 spc="3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10"/>
    </mc:Choice>
    <mc:Fallback>
      <p:transition spd="slow" advTm="85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800805" y="8279098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3076895" y="0"/>
            <a:ext cx="12134210" cy="9842615"/>
          </a:xfrm>
          <a:custGeom>
            <a:avLst/>
            <a:gdLst/>
            <a:ahLst/>
            <a:cxnLst/>
            <a:rect l="l" t="t" r="r" b="b"/>
            <a:pathLst>
              <a:path w="12134210" h="9842615">
                <a:moveTo>
                  <a:pt x="0" y="0"/>
                </a:moveTo>
                <a:lnTo>
                  <a:pt x="12134210" y="0"/>
                </a:lnTo>
                <a:lnTo>
                  <a:pt x="12134210" y="9842615"/>
                </a:lnTo>
                <a:lnTo>
                  <a:pt x="0" y="98426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679" r="-1267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1"/>
    </mc:Choice>
    <mc:Fallback>
      <p:transition spd="slow" advTm="55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4069444" y="-1539583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802455" y="414549"/>
            <a:ext cx="4796251" cy="14494165"/>
          </a:xfrm>
          <a:custGeom>
            <a:avLst/>
            <a:gdLst/>
            <a:ahLst/>
            <a:cxnLst/>
            <a:rect l="l" t="t" r="r" b="b"/>
            <a:pathLst>
              <a:path w="4796251" h="14494165">
                <a:moveTo>
                  <a:pt x="0" y="0"/>
                </a:moveTo>
                <a:lnTo>
                  <a:pt x="4796251" y="0"/>
                </a:lnTo>
                <a:lnTo>
                  <a:pt x="4796251" y="14494164"/>
                </a:lnTo>
                <a:lnTo>
                  <a:pt x="0" y="1449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4541" y="1498794"/>
            <a:ext cx="10831008" cy="69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61"/>
              </a:lnSpc>
            </a:pPr>
            <a:r>
              <a:rPr lang="en-US" sz="3974" spc="39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Description of each column in dataset: </a:t>
            </a:r>
          </a:p>
          <a:p>
            <a:pPr algn="l">
              <a:lnSpc>
                <a:spcPts val="5961"/>
              </a:lnSpc>
            </a:pPr>
            <a:endParaRPr lang="en-US" sz="3974" spc="39">
              <a:solidFill>
                <a:srgbClr val="2F2535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Province: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subdivision within a country/region.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Country/Region: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entity where data is recorded.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Latitude: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North-south position on Earth's surface. 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Longitude: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East-west position on Earth's surface. 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Date: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date of CORONA VIRUS data. 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Confirmed: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diagnosed CORONA VIRUS cases. 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Deaths: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CORONA VIRUS related deaths. </a:t>
            </a:r>
          </a:p>
          <a:p>
            <a:pPr algn="l">
              <a:lnSpc>
                <a:spcPts val="4801"/>
              </a:lnSpc>
            </a:pPr>
            <a:r>
              <a:rPr lang="en-US" sz="3200" spc="32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Recovered: </a:t>
            </a:r>
            <a:r>
              <a:rPr lang="en-US" sz="3200" spc="32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recovered CORONA VIRUS cases. </a:t>
            </a:r>
          </a:p>
          <a:p>
            <a:pPr algn="l">
              <a:lnSpc>
                <a:spcPts val="4254"/>
              </a:lnSpc>
            </a:pPr>
            <a:endParaRPr lang="en-US" sz="3200" spc="32">
              <a:solidFill>
                <a:srgbClr val="2F2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4541" y="119379"/>
            <a:ext cx="8573915" cy="90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5600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 DESCRIPTION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8"/>
    </mc:Choice>
    <mc:Fallback>
      <p:transition spd="slow" advTm="65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2478167" y="1787038"/>
            <a:ext cx="5143525" cy="6176722"/>
          </a:xfrm>
          <a:custGeom>
            <a:avLst/>
            <a:gdLst/>
            <a:ahLst/>
            <a:cxnLst/>
            <a:rect l="l" t="t" r="r" b="b"/>
            <a:pathLst>
              <a:path w="5143525" h="6176722">
                <a:moveTo>
                  <a:pt x="0" y="0"/>
                </a:moveTo>
                <a:lnTo>
                  <a:pt x="5143525" y="0"/>
                </a:lnTo>
                <a:lnTo>
                  <a:pt x="5143525" y="6176722"/>
                </a:lnTo>
                <a:lnTo>
                  <a:pt x="0" y="617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192574">
            <a:off x="1270630" y="4180463"/>
            <a:ext cx="3363589" cy="2794837"/>
          </a:xfrm>
          <a:custGeom>
            <a:avLst/>
            <a:gdLst/>
            <a:ahLst/>
            <a:cxnLst/>
            <a:rect l="l" t="t" r="r" b="b"/>
            <a:pathLst>
              <a:path w="3363589" h="2794837">
                <a:moveTo>
                  <a:pt x="0" y="0"/>
                </a:moveTo>
                <a:lnTo>
                  <a:pt x="3363589" y="0"/>
                </a:lnTo>
                <a:lnTo>
                  <a:pt x="3363589" y="2794837"/>
                </a:lnTo>
                <a:lnTo>
                  <a:pt x="0" y="2794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3624602">
            <a:off x="-1493869" y="769267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110919" y="8085997"/>
            <a:ext cx="9487787" cy="572786"/>
          </a:xfrm>
          <a:custGeom>
            <a:avLst/>
            <a:gdLst/>
            <a:ahLst/>
            <a:cxnLst/>
            <a:rect l="l" t="t" r="r" b="b"/>
            <a:pathLst>
              <a:path w="9487787" h="572786">
                <a:moveTo>
                  <a:pt x="0" y="0"/>
                </a:moveTo>
                <a:lnTo>
                  <a:pt x="9487787" y="0"/>
                </a:lnTo>
                <a:lnTo>
                  <a:pt x="9487787" y="572786"/>
                </a:lnTo>
                <a:lnTo>
                  <a:pt x="0" y="5727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170" b="-21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093001" y="8781021"/>
            <a:ext cx="9836002" cy="477279"/>
          </a:xfrm>
          <a:custGeom>
            <a:avLst/>
            <a:gdLst/>
            <a:ahLst/>
            <a:cxnLst/>
            <a:rect l="l" t="t" r="r" b="b"/>
            <a:pathLst>
              <a:path w="9836002" h="477279">
                <a:moveTo>
                  <a:pt x="0" y="0"/>
                </a:moveTo>
                <a:lnTo>
                  <a:pt x="9836002" y="0"/>
                </a:lnTo>
                <a:lnTo>
                  <a:pt x="9836002" y="477279"/>
                </a:lnTo>
                <a:lnTo>
                  <a:pt x="0" y="4772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299" r="-6578" b="-29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8242993" y="4722999"/>
            <a:ext cx="9016307" cy="254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2" lvl="1" indent="-345436" algn="l">
              <a:lnSpc>
                <a:spcPts val="4799"/>
              </a:lnSpc>
              <a:buFont typeface="Arial"/>
              <a:buChar char="•"/>
            </a:pPr>
            <a:r>
              <a:rPr lang="en-US" sz="3199" spc="31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database/schema named corona.</a:t>
            </a:r>
          </a:p>
          <a:p>
            <a:pPr marL="690872" lvl="1" indent="-345436" algn="l">
              <a:lnSpc>
                <a:spcPts val="4799"/>
              </a:lnSpc>
              <a:buFont typeface="Arial"/>
              <a:buChar char="•"/>
            </a:pPr>
            <a:r>
              <a:rPr lang="en-US" sz="3199" spc="31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database that you want to work with the USE function.</a:t>
            </a:r>
          </a:p>
          <a:p>
            <a:pPr algn="l">
              <a:lnSpc>
                <a:spcPts val="2700"/>
              </a:lnSpc>
            </a:pPr>
            <a:endParaRPr lang="en-US" sz="3199" spc="31">
              <a:solidFill>
                <a:srgbClr val="2F2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700"/>
              </a:lnSpc>
            </a:pPr>
            <a:endParaRPr lang="en-US" sz="3199" spc="31">
              <a:solidFill>
                <a:srgbClr val="2F2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21692" y="3266181"/>
            <a:ext cx="9425739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6100">
                <a:solidFill>
                  <a:srgbClr val="2F253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CREATE SCHEMA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10919" y="6907082"/>
            <a:ext cx="3011555" cy="73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9"/>
              </a:lnSpc>
              <a:spcBef>
                <a:spcPct val="0"/>
              </a:spcBef>
            </a:pPr>
            <a:r>
              <a:rPr lang="en-US" sz="3699" spc="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14"/>
    </mc:Choice>
    <mc:Fallback>
      <p:transition spd="slow" advTm="84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-274974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3470508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28700" y="3943789"/>
            <a:ext cx="4973998" cy="5097320"/>
          </a:xfrm>
          <a:custGeom>
            <a:avLst/>
            <a:gdLst/>
            <a:ahLst/>
            <a:cxnLst/>
            <a:rect l="l" t="t" r="r" b="b"/>
            <a:pathLst>
              <a:path w="4973998" h="5097320">
                <a:moveTo>
                  <a:pt x="0" y="0"/>
                </a:moveTo>
                <a:lnTo>
                  <a:pt x="4973998" y="0"/>
                </a:lnTo>
                <a:lnTo>
                  <a:pt x="4973998" y="5097320"/>
                </a:lnTo>
                <a:lnTo>
                  <a:pt x="0" y="5097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6631566" y="4747700"/>
            <a:ext cx="11254117" cy="3467545"/>
          </a:xfrm>
          <a:custGeom>
            <a:avLst/>
            <a:gdLst/>
            <a:ahLst/>
            <a:cxnLst/>
            <a:rect l="l" t="t" r="r" b="b"/>
            <a:pathLst>
              <a:path w="11254117" h="3467545">
                <a:moveTo>
                  <a:pt x="0" y="0"/>
                </a:moveTo>
                <a:lnTo>
                  <a:pt x="11254117" y="0"/>
                </a:lnTo>
                <a:lnTo>
                  <a:pt x="11254117" y="3467545"/>
                </a:lnTo>
                <a:lnTo>
                  <a:pt x="0" y="34675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028" b="-202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208344" y="1764979"/>
            <a:ext cx="2279863" cy="710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  <a:spcBef>
                <a:spcPct val="0"/>
              </a:spcBef>
            </a:pPr>
            <a:r>
              <a:rPr lang="en-US" sz="3599" spc="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8344" y="2475546"/>
            <a:ext cx="11262164" cy="1308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399" spc="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avoid any errors, check missing value / null value . Write a code to check NULL values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31566" y="3884038"/>
            <a:ext cx="3011555" cy="61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sz="3099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7"/>
    </mc:Choice>
    <mc:Fallback>
      <p:transition spd="slow" advTm="74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3974194" y="-1539583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617043" y="3596983"/>
            <a:ext cx="16642257" cy="1491544"/>
          </a:xfrm>
          <a:custGeom>
            <a:avLst/>
            <a:gdLst/>
            <a:ahLst/>
            <a:cxnLst/>
            <a:rect l="l" t="t" r="r" b="b"/>
            <a:pathLst>
              <a:path w="16642257" h="1491544">
                <a:moveTo>
                  <a:pt x="0" y="0"/>
                </a:moveTo>
                <a:lnTo>
                  <a:pt x="16642257" y="0"/>
                </a:lnTo>
                <a:lnTo>
                  <a:pt x="16642257" y="1491544"/>
                </a:lnTo>
                <a:lnTo>
                  <a:pt x="0" y="1491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645" b="-2564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268886" y="5088527"/>
            <a:ext cx="5778062" cy="4988439"/>
          </a:xfrm>
          <a:custGeom>
            <a:avLst/>
            <a:gdLst/>
            <a:ahLst/>
            <a:cxnLst/>
            <a:rect l="l" t="t" r="r" b="b"/>
            <a:pathLst>
              <a:path w="5778062" h="4988439">
                <a:moveTo>
                  <a:pt x="0" y="0"/>
                </a:moveTo>
                <a:lnTo>
                  <a:pt x="5778063" y="0"/>
                </a:lnTo>
                <a:lnTo>
                  <a:pt x="5778063" y="4988439"/>
                </a:lnTo>
                <a:lnTo>
                  <a:pt x="0" y="49884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58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346267"/>
            <a:ext cx="3003684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7793" y="1498794"/>
            <a:ext cx="15204344" cy="154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7"/>
              </a:lnSpc>
              <a:spcBef>
                <a:spcPct val="0"/>
              </a:spcBef>
            </a:pPr>
            <a:r>
              <a:rPr lang="en-US" sz="3991" spc="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NULL values are present, update them with zeros for all columns.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7043" y="5800204"/>
            <a:ext cx="16642257" cy="855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9"/>
              </a:lnSpc>
              <a:spcBef>
                <a:spcPct val="0"/>
              </a:spcBef>
            </a:pPr>
            <a:r>
              <a:rPr lang="en-US" sz="4299" spc="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Null Values in the dataset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5789" y="2711641"/>
            <a:ext cx="3011555" cy="63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199" spc="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82"/>
    </mc:Choice>
    <mc:Fallback>
      <p:transition spd="slow" advTm="45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1300144" y="1358997"/>
            <a:ext cx="5772181" cy="12957957"/>
          </a:xfrm>
          <a:custGeom>
            <a:avLst/>
            <a:gdLst/>
            <a:ahLst/>
            <a:cxnLst/>
            <a:rect l="l" t="t" r="r" b="b"/>
            <a:pathLst>
              <a:path w="5772181" h="12957957">
                <a:moveTo>
                  <a:pt x="0" y="0"/>
                </a:moveTo>
                <a:lnTo>
                  <a:pt x="5772181" y="0"/>
                </a:lnTo>
                <a:lnTo>
                  <a:pt x="5772181" y="12957957"/>
                </a:lnTo>
                <a:lnTo>
                  <a:pt x="0" y="12957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925553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743480" y="2438937"/>
            <a:ext cx="9310270" cy="1943558"/>
          </a:xfrm>
          <a:custGeom>
            <a:avLst/>
            <a:gdLst/>
            <a:ahLst/>
            <a:cxnLst/>
            <a:rect l="l" t="t" r="r" b="b"/>
            <a:pathLst>
              <a:path w="9310270" h="1943558">
                <a:moveTo>
                  <a:pt x="0" y="0"/>
                </a:moveTo>
                <a:lnTo>
                  <a:pt x="9310271" y="0"/>
                </a:lnTo>
                <a:lnTo>
                  <a:pt x="9310271" y="1943558"/>
                </a:lnTo>
                <a:lnTo>
                  <a:pt x="0" y="19435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6680789" y="6058895"/>
            <a:ext cx="10804726" cy="1468546"/>
          </a:xfrm>
          <a:custGeom>
            <a:avLst/>
            <a:gdLst/>
            <a:ahLst/>
            <a:cxnLst/>
            <a:rect l="l" t="t" r="r" b="b"/>
            <a:pathLst>
              <a:path w="10804726" h="1468546">
                <a:moveTo>
                  <a:pt x="0" y="0"/>
                </a:moveTo>
                <a:lnTo>
                  <a:pt x="10804727" y="0"/>
                </a:lnTo>
                <a:lnTo>
                  <a:pt x="10804727" y="1468547"/>
                </a:lnTo>
                <a:lnTo>
                  <a:pt x="0" y="1468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035" r="-403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7405197" y="563880"/>
            <a:ext cx="7376451" cy="77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899" spc="38">
                <a:solidFill>
                  <a:srgbClr val="2F2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total number of rows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63261" y="-26611"/>
            <a:ext cx="3003684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72325" y="4899702"/>
            <a:ext cx="3011555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6"/>
    </mc:Choice>
    <mc:Fallback>
      <p:transition spd="slow" advTm="62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4296257" y="-1539583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7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7" y="5136566"/>
                </a:lnTo>
                <a:lnTo>
                  <a:pt x="71885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962010" y="6909368"/>
            <a:ext cx="3273391" cy="4865852"/>
          </a:xfrm>
          <a:custGeom>
            <a:avLst/>
            <a:gdLst/>
            <a:ahLst/>
            <a:cxnLst/>
            <a:rect l="l" t="t" r="r" b="b"/>
            <a:pathLst>
              <a:path w="3273391" h="4865852">
                <a:moveTo>
                  <a:pt x="0" y="0"/>
                </a:moveTo>
                <a:lnTo>
                  <a:pt x="3273392" y="0"/>
                </a:lnTo>
                <a:lnTo>
                  <a:pt x="3273392" y="4865852"/>
                </a:lnTo>
                <a:lnTo>
                  <a:pt x="0" y="486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 rot="3419818">
            <a:off x="-1785971" y="8113982"/>
            <a:ext cx="5629341" cy="4022420"/>
          </a:xfrm>
          <a:custGeom>
            <a:avLst/>
            <a:gdLst/>
            <a:ahLst/>
            <a:cxnLst/>
            <a:rect l="l" t="t" r="r" b="b"/>
            <a:pathLst>
              <a:path w="5629341" h="4022420">
                <a:moveTo>
                  <a:pt x="0" y="0"/>
                </a:moveTo>
                <a:lnTo>
                  <a:pt x="5629342" y="0"/>
                </a:lnTo>
                <a:lnTo>
                  <a:pt x="5629342" y="4022421"/>
                </a:lnTo>
                <a:lnTo>
                  <a:pt x="0" y="4022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606334" y="2010508"/>
            <a:ext cx="7986197" cy="5722855"/>
          </a:xfrm>
          <a:custGeom>
            <a:avLst/>
            <a:gdLst/>
            <a:ahLst/>
            <a:cxnLst/>
            <a:rect l="l" t="t" r="r" b="b"/>
            <a:pathLst>
              <a:path w="7986197" h="5722855">
                <a:moveTo>
                  <a:pt x="0" y="0"/>
                </a:moveTo>
                <a:lnTo>
                  <a:pt x="7986197" y="0"/>
                </a:lnTo>
                <a:lnTo>
                  <a:pt x="7986197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8775862" y="3484292"/>
            <a:ext cx="11040788" cy="3158892"/>
          </a:xfrm>
          <a:custGeom>
            <a:avLst/>
            <a:gdLst/>
            <a:ahLst/>
            <a:cxnLst/>
            <a:rect l="l" t="t" r="r" b="b"/>
            <a:pathLst>
              <a:path w="11040788" h="3158892">
                <a:moveTo>
                  <a:pt x="0" y="0"/>
                </a:moveTo>
                <a:lnTo>
                  <a:pt x="11040789" y="0"/>
                </a:lnTo>
                <a:lnTo>
                  <a:pt x="11040789" y="3158892"/>
                </a:lnTo>
                <a:lnTo>
                  <a:pt x="0" y="31588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346267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216122"/>
            <a:ext cx="7856064" cy="57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  <a:spcBef>
                <a:spcPct val="0"/>
              </a:spcBef>
            </a:pPr>
            <a:r>
              <a:rPr lang="en-US" sz="2899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what is start date and end date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409249"/>
            <a:ext cx="3011555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  <a:spcBef>
                <a:spcPct val="0"/>
              </a:spcBef>
            </a:pPr>
            <a:r>
              <a:rPr lang="en-US" sz="3299" spc="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3"/>
    </mc:Choice>
    <mc:Fallback>
      <p:transition spd="slow" advTm="104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706" y="1028700"/>
            <a:ext cx="660594" cy="660594"/>
            <a:chOff x="0" y="0"/>
            <a:chExt cx="880792" cy="8807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0792" cy="88079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2F2535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11622" y="277680"/>
              <a:ext cx="457548" cy="325431"/>
            </a:xfrm>
            <a:custGeom>
              <a:avLst/>
              <a:gdLst/>
              <a:ahLst/>
              <a:cxnLst/>
              <a:rect l="l" t="t" r="r" b="b"/>
              <a:pathLst>
                <a:path w="457548" h="325431">
                  <a:moveTo>
                    <a:pt x="0" y="0"/>
                  </a:moveTo>
                  <a:lnTo>
                    <a:pt x="457548" y="0"/>
                  </a:lnTo>
                  <a:lnTo>
                    <a:pt x="457548" y="325432"/>
                  </a:lnTo>
                  <a:lnTo>
                    <a:pt x="0" y="325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103465" y="3457558"/>
            <a:ext cx="11013734" cy="572343"/>
          </a:xfrm>
          <a:custGeom>
            <a:avLst/>
            <a:gdLst/>
            <a:ahLst/>
            <a:cxnLst/>
            <a:rect l="l" t="t" r="r" b="b"/>
            <a:pathLst>
              <a:path w="11013734" h="572343">
                <a:moveTo>
                  <a:pt x="0" y="0"/>
                </a:moveTo>
                <a:lnTo>
                  <a:pt x="11013734" y="0"/>
                </a:lnTo>
                <a:lnTo>
                  <a:pt x="11013734" y="572343"/>
                </a:lnTo>
                <a:lnTo>
                  <a:pt x="0" y="572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103465" y="5727256"/>
            <a:ext cx="11143868" cy="2834193"/>
          </a:xfrm>
          <a:custGeom>
            <a:avLst/>
            <a:gdLst/>
            <a:ahLst/>
            <a:cxnLst/>
            <a:rect l="l" t="t" r="r" b="b"/>
            <a:pathLst>
              <a:path w="11143868" h="2834193">
                <a:moveTo>
                  <a:pt x="0" y="0"/>
                </a:moveTo>
                <a:lnTo>
                  <a:pt x="11143868" y="0"/>
                </a:lnTo>
                <a:lnTo>
                  <a:pt x="11143868" y="2834193"/>
                </a:lnTo>
                <a:lnTo>
                  <a:pt x="0" y="28341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103465" y="1198755"/>
            <a:ext cx="3376561" cy="79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QUERY 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57003" y="2064344"/>
            <a:ext cx="7659266" cy="109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sz="2827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month present in dataset</a:t>
            </a:r>
          </a:p>
          <a:p>
            <a:pPr algn="ctr">
              <a:lnSpc>
                <a:spcPts val="4240"/>
              </a:lnSpc>
              <a:spcBef>
                <a:spcPct val="0"/>
              </a:spcBef>
            </a:pPr>
            <a:endParaRPr lang="en-US" sz="2827" spc="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57003" y="4706176"/>
            <a:ext cx="3011555" cy="61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sz="3099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 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99"/>
    </mc:Choice>
    <mc:Fallback>
      <p:transition spd="slow" advTm="639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472</Words>
  <Application>Microsoft Office PowerPoint</Application>
  <PresentationFormat>Custom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 Bold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Illustrated COVID-19 Medical Presentation</dc:title>
  <cp:lastModifiedBy>KAVIN S</cp:lastModifiedBy>
  <cp:revision>2</cp:revision>
  <dcterms:created xsi:type="dcterms:W3CDTF">2006-08-16T00:00:00Z</dcterms:created>
  <dcterms:modified xsi:type="dcterms:W3CDTF">2024-07-09T14:36:44Z</dcterms:modified>
  <dc:identifier>DAGKcuFlydU</dc:identifier>
</cp:coreProperties>
</file>