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8" r:id="rId13"/>
    <p:sldId id="266"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30020B-728F-43C4-BDA0-DFC6F7E08CBA}" v="33" dt="2024-08-07T16:57:08.93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sterofmind8525@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06622" y="2067305"/>
            <a:ext cx="6150896" cy="2604559"/>
          </a:xfrm>
          <a:prstGeom prst="rect">
            <a:avLst/>
          </a:prstGeom>
        </p:spPr>
        <p:txBody>
          <a:bodyPr vert="horz" wrap="square" lIns="0" tIns="16510" rIns="0" bIns="0" rtlCol="0" anchor="t">
            <a:spAutoFit/>
          </a:bodyPr>
          <a:lstStyle/>
          <a:p>
            <a:pPr marL="12700">
              <a:spcBef>
                <a:spcPts val="130"/>
              </a:spcBef>
            </a:pPr>
            <a:r>
              <a:rPr lang="en-US" sz="2800" b="1" dirty="0"/>
              <a:t>By</a:t>
            </a:r>
          </a:p>
          <a:p>
            <a:pPr marL="12700">
              <a:spcBef>
                <a:spcPts val="130"/>
              </a:spcBef>
            </a:pPr>
            <a:r>
              <a:rPr lang="en-US" sz="2400" dirty="0"/>
              <a:t>   Kavi </a:t>
            </a:r>
            <a:r>
              <a:rPr lang="en-US" sz="2400" dirty="0" err="1"/>
              <a:t>vendhan</a:t>
            </a:r>
            <a:r>
              <a:rPr lang="en-US" sz="2400" dirty="0"/>
              <a:t> K</a:t>
            </a:r>
          </a:p>
          <a:p>
            <a:pPr marL="12700">
              <a:spcBef>
                <a:spcPts val="130"/>
              </a:spcBef>
            </a:pPr>
            <a:r>
              <a:rPr lang="en-US" sz="2800" dirty="0"/>
              <a:t> </a:t>
            </a:r>
            <a:r>
              <a:rPr lang="en-US" sz="2000" dirty="0"/>
              <a:t>  </a:t>
            </a:r>
            <a:r>
              <a:rPr lang="en-US" sz="2400"/>
              <a:t>  Reg No: 962821104046</a:t>
            </a:r>
            <a:endParaRPr lang="en-US" sz="2800" dirty="0"/>
          </a:p>
          <a:p>
            <a:pPr marL="12700">
              <a:spcBef>
                <a:spcPts val="130"/>
              </a:spcBef>
            </a:pPr>
            <a:r>
              <a:rPr lang="en-US" sz="2400"/>
              <a:t>  Id:  au962821104046</a:t>
            </a:r>
          </a:p>
          <a:p>
            <a:pPr marL="12700">
              <a:spcBef>
                <a:spcPts val="130"/>
              </a:spcBef>
            </a:pPr>
            <a:r>
              <a:rPr lang="en-US" sz="2400"/>
              <a:t>  E-Mail:kavin45pollard@gmail.com</a:t>
            </a:r>
            <a:endParaRPr lang="en-US" sz="2400" dirty="0">
              <a:hlinkClick r:id="rId2"/>
            </a:endParaRPr>
          </a:p>
          <a:p>
            <a:pPr marL="12700">
              <a:spcBef>
                <a:spcPts val="130"/>
              </a:spcBef>
            </a:pPr>
            <a:r>
              <a:rPr lang="en-US" sz="3200" b="1" dirty="0">
                <a:solidFill>
                  <a:schemeClr val="tx2"/>
                </a:solidFill>
              </a:rPr>
              <a:t>  Final Project</a:t>
            </a: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8" name="TextBox 7">
            <a:extLst>
              <a:ext uri="{FF2B5EF4-FFF2-40B4-BE49-F238E27FC236}">
                <a16:creationId xmlns:a16="http://schemas.microsoft.com/office/drawing/2014/main" id="{AC2AE2F2-5423-0144-A049-503084CA569F}"/>
              </a:ext>
            </a:extLst>
          </p:cNvPr>
          <p:cNvSpPr txBox="1"/>
          <p:nvPr/>
        </p:nvSpPr>
        <p:spPr>
          <a:xfrm>
            <a:off x="1302589" y="356271"/>
            <a:ext cx="77033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latin typeface="Comic Sans MS"/>
              </a:rPr>
              <a:t>University College Of Engineering Nagercoil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4523320" cy="3706143"/>
          </a:xfrm>
          <a:prstGeom prst="rect">
            <a:avLst/>
          </a:prstGeom>
        </p:spPr>
        <p:txBody>
          <a:bodyPr vert="horz" wrap="square" lIns="0" tIns="12700" rIns="0" bIns="0" rtlCol="0" anchor="t">
            <a:spAutoFit/>
          </a:bodyPr>
          <a:lstStyle/>
          <a:p>
            <a:pPr marL="228600" indent="-228600" rtl="0">
              <a:buFont typeface=""/>
              <a:buChar char="•"/>
            </a:pPr>
            <a:r>
              <a:rPr lang="en-US" sz="2400" baseline="0" dirty="0">
                <a:solidFill>
                  <a:schemeClr val="tx2">
                    <a:lumMod val="75000"/>
                  </a:schemeClr>
                </a:solidFill>
                <a:latin typeface="Times New Roman"/>
                <a:ea typeface="Arial"/>
                <a:cs typeface="Arial"/>
              </a:rPr>
              <a:t>Data Collection and Preprocessing​</a:t>
            </a:r>
            <a:endParaRPr lang="en-US" dirty="0">
              <a:solidFill>
                <a:schemeClr val="tx2">
                  <a:lumMod val="75000"/>
                </a:schemeClr>
              </a:solidFill>
            </a:endParaRPr>
          </a:p>
          <a:p>
            <a:pPr marL="228600" lvl="0" indent="-228600" rtl="0">
              <a:buFont typeface=""/>
              <a:buChar char="•"/>
            </a:pPr>
            <a:r>
              <a:rPr lang="en-US" sz="2400" baseline="0" dirty="0">
                <a:solidFill>
                  <a:schemeClr val="tx2">
                    <a:lumMod val="75000"/>
                  </a:schemeClr>
                </a:solidFill>
                <a:latin typeface="Times New Roman"/>
                <a:ea typeface="Arial"/>
                <a:cs typeface="Arial"/>
              </a:rPr>
              <a:t>Feature Selection and Engineering​</a:t>
            </a:r>
            <a:r>
              <a:rPr lang="en-US" sz="2400" dirty="0">
                <a:solidFill>
                  <a:schemeClr val="tx2">
                    <a:lumMod val="75000"/>
                  </a:schemeClr>
                </a:solidFill>
                <a:latin typeface="Times New Roman"/>
                <a:ea typeface="Arial"/>
                <a:cs typeface="Arial"/>
              </a:rPr>
              <a:t>​</a:t>
            </a:r>
            <a:endParaRPr lang="en-US" dirty="0">
              <a:solidFill>
                <a:schemeClr val="tx2">
                  <a:lumMod val="75000"/>
                </a:schemeClr>
              </a:solidFill>
            </a:endParaRPr>
          </a:p>
          <a:p>
            <a:pPr marL="228600" lvl="0" indent="-228600" rtl="0">
              <a:buFont typeface=""/>
              <a:buChar char="•"/>
            </a:pPr>
            <a:r>
              <a:rPr lang="en-US" sz="2400" baseline="0" dirty="0">
                <a:solidFill>
                  <a:schemeClr val="tx2">
                    <a:lumMod val="75000"/>
                  </a:schemeClr>
                </a:solidFill>
                <a:latin typeface="Times New Roman"/>
                <a:ea typeface="Arial"/>
                <a:cs typeface="Arial"/>
              </a:rPr>
              <a:t> Data Sequencing​ Model Architecture​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Compile the Model​</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 Model Training​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Model Evaluation​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Hyperparameter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Tuning​ Prediction</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 Iterative Improvement</a:t>
            </a:r>
            <a:endParaRPr sz="1800" dirty="0">
              <a:solidFill>
                <a:schemeClr val="tx2">
                  <a:lumMod val="75000"/>
                </a:schemeClr>
              </a:solidFill>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descr="A diagram of a process&#10;&#10;Description automatically generated">
            <a:extLst>
              <a:ext uri="{FF2B5EF4-FFF2-40B4-BE49-F238E27FC236}">
                <a16:creationId xmlns:a16="http://schemas.microsoft.com/office/drawing/2014/main" id="{2732CE5B-9F87-7AC2-418F-FB05812BE98A}"/>
              </a:ext>
            </a:extLst>
          </p:cNvPr>
          <p:cNvPicPr>
            <a:picLocks noChangeAspect="1"/>
          </p:cNvPicPr>
          <p:nvPr/>
        </p:nvPicPr>
        <p:blipFill>
          <a:blip r:embed="rId3"/>
          <a:stretch>
            <a:fillRect/>
          </a:stretch>
        </p:blipFill>
        <p:spPr>
          <a:xfrm>
            <a:off x="5484064" y="0"/>
            <a:ext cx="657225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descr="A screenshot of a computer screen&#10;&#10;Description automatically generated">
            <a:extLst>
              <a:ext uri="{FF2B5EF4-FFF2-40B4-BE49-F238E27FC236}">
                <a16:creationId xmlns:a16="http://schemas.microsoft.com/office/drawing/2014/main" id="{D7E70D60-2C15-BC74-9C3C-670719206BBD}"/>
              </a:ext>
            </a:extLst>
          </p:cNvPr>
          <p:cNvPicPr>
            <a:picLocks noChangeAspect="1"/>
          </p:cNvPicPr>
          <p:nvPr/>
        </p:nvPicPr>
        <p:blipFill>
          <a:blip r:embed="rId4"/>
          <a:stretch>
            <a:fillRect/>
          </a:stretch>
        </p:blipFill>
        <p:spPr>
          <a:xfrm>
            <a:off x="5701987" y="1242203"/>
            <a:ext cx="6294554" cy="5423138"/>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EBF0C9F0-385A-D370-DD90-D22BDF3D4CF0}"/>
              </a:ext>
            </a:extLst>
          </p:cNvPr>
          <p:cNvPicPr>
            <a:picLocks noChangeAspect="1"/>
          </p:cNvPicPr>
          <p:nvPr/>
        </p:nvPicPr>
        <p:blipFill>
          <a:blip r:embed="rId5"/>
          <a:stretch>
            <a:fillRect/>
          </a:stretch>
        </p:blipFill>
        <p:spPr>
          <a:xfrm>
            <a:off x="551209" y="1199072"/>
            <a:ext cx="5137354" cy="54231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AF30-D3E4-2E51-031E-13F13BAE959C}"/>
              </a:ext>
            </a:extLst>
          </p:cNvPr>
          <p:cNvSpPr>
            <a:spLocks noGrp="1"/>
          </p:cNvSpPr>
          <p:nvPr>
            <p:ph type="title"/>
          </p:nvPr>
        </p:nvSpPr>
        <p:spPr>
          <a:xfrm>
            <a:off x="558165" y="385444"/>
            <a:ext cx="9764395" cy="738664"/>
          </a:xfrm>
        </p:spPr>
        <p:txBody>
          <a:bodyPr wrap="square" lIns="0" tIns="0" rIns="0" bIns="0" anchor="t">
            <a:spAutoFit/>
          </a:bodyPr>
          <a:lstStyle/>
          <a:p>
            <a:r>
              <a:rPr lang="en-US" dirty="0">
                <a:solidFill>
                  <a:schemeClr val="tx2"/>
                </a:solidFill>
              </a:rPr>
              <a:t>Conclusion</a:t>
            </a:r>
          </a:p>
        </p:txBody>
      </p:sp>
      <p:sp>
        <p:nvSpPr>
          <p:cNvPr id="3" name="TextBox 2">
            <a:extLst>
              <a:ext uri="{FF2B5EF4-FFF2-40B4-BE49-F238E27FC236}">
                <a16:creationId xmlns:a16="http://schemas.microsoft.com/office/drawing/2014/main" id="{CA648465-3C85-8668-0F63-AC97A3DD28DF}"/>
              </a:ext>
            </a:extLst>
          </p:cNvPr>
          <p:cNvSpPr txBox="1"/>
          <p:nvPr/>
        </p:nvSpPr>
        <p:spPr>
          <a:xfrm>
            <a:off x="554967" y="1719532"/>
            <a:ext cx="977372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400" dirty="0">
                <a:latin typeface="Times New Roman"/>
                <a:cs typeface="Arial"/>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sz="2400">
              <a:solidFill>
                <a:srgbClr val="000000"/>
              </a:solidFill>
              <a:latin typeface="Times New Roman"/>
              <a:cs typeface="Arial"/>
            </a:endParaRPr>
          </a:p>
          <a:p>
            <a:pPr marL="342900" indent="-342900" rtl="0">
              <a:buFont typeface="Arial,Sans-Serif"/>
              <a:buChar char="•"/>
            </a:pPr>
            <a:r>
              <a:rPr lang="en-US" sz="2400" dirty="0">
                <a:latin typeface="Times New Roman"/>
                <a:cs typeface="Arial"/>
              </a:rPr>
              <a:t>While the road to accurate predictions is paved with challenges like overfitting and data scarcity, LSTM's ability to discern long-term dependencies empowers traders to navigate market fluctuations with confidence.​</a:t>
            </a:r>
          </a:p>
          <a:p>
            <a:pPr marL="342900" indent="-342900" rtl="0">
              <a:buFont typeface="Arial,Sans-Serif"/>
              <a:buChar char="•"/>
            </a:pPr>
            <a:r>
              <a:rPr lang="en-US" sz="2400" dirty="0">
                <a:latin typeface="Times New Roman"/>
                <a:cs typeface="Arial"/>
              </a:rPr>
              <a:t>Though not a crystal ball, LSTM models stand as invaluable allies in the quest for profitable trades.​</a:t>
            </a:r>
          </a:p>
        </p:txBody>
      </p:sp>
    </p:spTree>
    <p:extLst>
      <p:ext uri="{BB962C8B-B14F-4D97-AF65-F5344CB8AC3E}">
        <p14:creationId xmlns:p14="http://schemas.microsoft.com/office/powerpoint/2010/main" val="65189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2DDC-CC86-A3BC-2828-E11EA810CFA6}"/>
              </a:ext>
            </a:extLst>
          </p:cNvPr>
          <p:cNvSpPr>
            <a:spLocks noGrp="1"/>
          </p:cNvSpPr>
          <p:nvPr>
            <p:ph type="title"/>
          </p:nvPr>
        </p:nvSpPr>
        <p:spPr>
          <a:xfrm>
            <a:off x="2671637" y="3074010"/>
            <a:ext cx="9519980" cy="1015663"/>
          </a:xfrm>
        </p:spPr>
        <p:txBody>
          <a:bodyPr wrap="square" lIns="0" tIns="0" rIns="0" bIns="0" anchor="t">
            <a:spAutoFit/>
          </a:bodyPr>
          <a:lstStyle/>
          <a:p>
            <a:r>
              <a:rPr lang="en-US" sz="6600" dirty="0">
                <a:solidFill>
                  <a:schemeClr val="accent1"/>
                </a:solidFill>
              </a:rPr>
              <a:t>THANK  YOU</a:t>
            </a:r>
          </a:p>
        </p:txBody>
      </p:sp>
    </p:spTree>
    <p:extLst>
      <p:ext uri="{BB962C8B-B14F-4D97-AF65-F5344CB8AC3E}">
        <p14:creationId xmlns:p14="http://schemas.microsoft.com/office/powerpoint/2010/main" val="154549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endParaRPr sz="2500" dirty="0">
              <a:solidFill>
                <a:srgbClr val="FFFFFF"/>
              </a:solidFill>
              <a:latin typeface="Times New Roman"/>
              <a:cs typeface="Times New Roman"/>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4B4ED6AE-CFC1-544E-940A-900B748A6508}"/>
              </a:ext>
            </a:extLst>
          </p:cNvPr>
          <p:cNvSpPr txBox="1"/>
          <p:nvPr/>
        </p:nvSpPr>
        <p:spPr>
          <a:xfrm>
            <a:off x="740973" y="1850618"/>
            <a:ext cx="471289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solidFill>
                  <a:srgbClr val="366092"/>
                </a:solidFill>
                <a:latin typeface="Times New Roman"/>
                <a:cs typeface="Times New Roman"/>
              </a:rPr>
              <a:t>STOCK  PRICE PREDICTION USING LSTM NEURAL NETWORKS    MARKET</a:t>
            </a:r>
            <a:endParaRPr lang="en-US" sz="3200">
              <a:solidFill>
                <a:srgbClr val="36609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27486" y="69142"/>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6" name="TextBox 25">
            <a:extLst>
              <a:ext uri="{FF2B5EF4-FFF2-40B4-BE49-F238E27FC236}">
                <a16:creationId xmlns:a16="http://schemas.microsoft.com/office/drawing/2014/main" id="{5A442011-4DC9-2298-D88C-67D9F508522C}"/>
              </a:ext>
            </a:extLst>
          </p:cNvPr>
          <p:cNvSpPr txBox="1"/>
          <p:nvPr/>
        </p:nvSpPr>
        <p:spPr>
          <a:xfrm>
            <a:off x="2915009" y="1890023"/>
            <a:ext cx="3893388" cy="42404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lnSpc>
                <a:spcPct val="140000"/>
              </a:lnSpc>
              <a:spcBef>
                <a:spcPts val="1000"/>
              </a:spcBef>
            </a:pPr>
            <a:r>
              <a:rPr lang="en-US" sz="2000" b="1" dirty="0">
                <a:solidFill>
                  <a:schemeClr val="tx2">
                    <a:lumMod val="75000"/>
                  </a:schemeClr>
                </a:solidFill>
                <a:latin typeface="Arial"/>
                <a:cs typeface="Arial"/>
              </a:rPr>
              <a:t>1.    PROBLEM STATEMENT</a:t>
            </a:r>
          </a:p>
          <a:p>
            <a:pPr algn="l">
              <a:lnSpc>
                <a:spcPct val="140000"/>
              </a:lnSpc>
              <a:spcBef>
                <a:spcPts val="1000"/>
              </a:spcBef>
            </a:pPr>
            <a:r>
              <a:rPr lang="en-US" sz="2000" b="1" dirty="0">
                <a:solidFill>
                  <a:schemeClr val="tx2">
                    <a:lumMod val="75000"/>
                  </a:schemeClr>
                </a:solidFill>
                <a:latin typeface="Arial"/>
                <a:cs typeface="Arial"/>
              </a:rPr>
              <a:t>2.    PROJECT OVERVIEW</a:t>
            </a:r>
          </a:p>
          <a:p>
            <a:pPr algn="l">
              <a:lnSpc>
                <a:spcPct val="140000"/>
              </a:lnSpc>
              <a:spcBef>
                <a:spcPts val="1000"/>
              </a:spcBef>
            </a:pPr>
            <a:r>
              <a:rPr lang="en-US" sz="2000" b="1" dirty="0">
                <a:solidFill>
                  <a:schemeClr val="tx2">
                    <a:lumMod val="75000"/>
                  </a:schemeClr>
                </a:solidFill>
                <a:latin typeface="Arial"/>
                <a:cs typeface="Arial"/>
              </a:rPr>
              <a:t>3.    END USERS</a:t>
            </a:r>
          </a:p>
          <a:p>
            <a:pPr algn="l">
              <a:lnSpc>
                <a:spcPct val="140000"/>
              </a:lnSpc>
              <a:spcBef>
                <a:spcPts val="1000"/>
              </a:spcBef>
            </a:pPr>
            <a:r>
              <a:rPr lang="en-US" sz="2000" b="1" dirty="0">
                <a:solidFill>
                  <a:schemeClr val="tx2">
                    <a:lumMod val="75000"/>
                  </a:schemeClr>
                </a:solidFill>
                <a:latin typeface="Arial"/>
                <a:cs typeface="Arial"/>
              </a:rPr>
              <a:t>4.    MY SOLUTION</a:t>
            </a:r>
          </a:p>
          <a:p>
            <a:pPr algn="l">
              <a:lnSpc>
                <a:spcPct val="140000"/>
              </a:lnSpc>
              <a:spcBef>
                <a:spcPts val="1000"/>
              </a:spcBef>
            </a:pPr>
            <a:r>
              <a:rPr lang="en-US" sz="2000" b="1" dirty="0">
                <a:solidFill>
                  <a:schemeClr val="tx2">
                    <a:lumMod val="75000"/>
                  </a:schemeClr>
                </a:solidFill>
                <a:latin typeface="Arial"/>
                <a:cs typeface="Arial"/>
              </a:rPr>
              <a:t>5.    MODELLING</a:t>
            </a:r>
          </a:p>
          <a:p>
            <a:pPr algn="l">
              <a:lnSpc>
                <a:spcPct val="140000"/>
              </a:lnSpc>
              <a:spcBef>
                <a:spcPts val="1000"/>
              </a:spcBef>
            </a:pPr>
            <a:r>
              <a:rPr lang="en-US" sz="2000" b="1" dirty="0">
                <a:solidFill>
                  <a:schemeClr val="tx2">
                    <a:lumMod val="75000"/>
                  </a:schemeClr>
                </a:solidFill>
                <a:latin typeface="Arial"/>
                <a:cs typeface="Arial"/>
              </a:rPr>
              <a:t>6.    RESULTS</a:t>
            </a:r>
          </a:p>
          <a:p>
            <a:pPr algn="l">
              <a:lnSpc>
                <a:spcPct val="140000"/>
              </a:lnSpc>
              <a:spcBef>
                <a:spcPts val="1000"/>
              </a:spcBef>
            </a:pPr>
            <a:r>
              <a:rPr lang="en-US" sz="2000" b="1" dirty="0">
                <a:solidFill>
                  <a:schemeClr val="tx2">
                    <a:lumMod val="75000"/>
                  </a:schemeClr>
                </a:solidFill>
                <a:latin typeface="Arial"/>
                <a:cs typeface="Arial"/>
              </a:rPr>
              <a:t>7.    CONCLUSION </a:t>
            </a:r>
            <a:r>
              <a:rPr lang="en-US" sz="1900" dirty="0">
                <a:solidFill>
                  <a:schemeClr val="tx2">
                    <a:lumMod val="75000"/>
                  </a:schemeClr>
                </a:solidFill>
                <a:latin typeface="Arial"/>
                <a:cs typeface="Arial"/>
              </a:rPr>
              <a:t> </a:t>
            </a:r>
            <a:r>
              <a:rPr lang="en-US" sz="1900" dirty="0">
                <a:solidFill>
                  <a:srgbClr val="FFFFFF"/>
                </a:solidFill>
                <a:latin typeface="Arial"/>
                <a:cs typeface="Arial"/>
              </a:rPr>
              <a:t> </a:t>
            </a:r>
            <a:r>
              <a:rPr lang="en-US" sz="1900" dirty="0" err="1">
                <a:solidFill>
                  <a:srgbClr val="FFFFFF"/>
                </a:solidFill>
                <a:latin typeface="Arial"/>
                <a:cs typeface="Arial"/>
              </a:rPr>
              <a:t>CONCLUSION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nchor="t">
            <a:spAutoFit/>
          </a:bodyPr>
          <a:lstStyle/>
          <a:p>
            <a:pPr marL="12700">
              <a:spcBef>
                <a:spcPts val="55"/>
              </a:spcBef>
            </a:pPr>
            <a:r>
              <a:rPr sz="1100" dirty="0">
                <a:solidFill>
                  <a:srgbClr val="2D83C3"/>
                </a:solidFill>
                <a:latin typeface="Trebuchet MS"/>
                <a:cs typeface="Trebuchet MS"/>
              </a:rPr>
              <a:t>3/21/2024</a:t>
            </a:r>
            <a:r>
              <a:rPr lang="en-US" sz="1100" spc="180" dirty="0">
                <a:solidFill>
                  <a:srgbClr val="2D83C3"/>
                </a:solidFill>
                <a:latin typeface="Trebuchet MS"/>
                <a:cs typeface="Trebuchet MS"/>
              </a:rPr>
              <a:t> </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lang="en-US" sz="1100" b="1" spc="-10" dirty="0">
                <a:solidFill>
                  <a:srgbClr val="2D83C3"/>
                </a:solidFill>
                <a:latin typeface="Trebuchet MS"/>
                <a:cs typeface="Trebuchet MS"/>
              </a:rPr>
              <a:t>Reiew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569B1980-B11C-7295-D1DE-BA9079CF1BCC}"/>
              </a:ext>
            </a:extLst>
          </p:cNvPr>
          <p:cNvSpPr txBox="1"/>
          <p:nvPr/>
        </p:nvSpPr>
        <p:spPr>
          <a:xfrm>
            <a:off x="669986" y="1561381"/>
            <a:ext cx="619376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400">
                <a:solidFill>
                  <a:srgbClr val="0D0D0D"/>
                </a:solidFill>
                <a:latin typeface="Times New Roman"/>
                <a:cs typeface="Arial"/>
              </a:rPr>
              <a:t>The stock market is characterized by its inherent volatility and complexity, making accurate predictions of stock prices a challenging task.</a:t>
            </a:r>
            <a:r>
              <a:rPr lang="en-US" sz="2400">
                <a:latin typeface="Times New Roman"/>
                <a:cs typeface="Arial"/>
              </a:rPr>
              <a:t>​</a:t>
            </a:r>
          </a:p>
          <a:p>
            <a:pPr marL="342900" indent="-342900" rtl="0">
              <a:buFont typeface="Arial,Sans-Serif"/>
              <a:buChar char="•"/>
            </a:pPr>
            <a:r>
              <a:rPr lang="en-US" sz="2400">
                <a:solidFill>
                  <a:srgbClr val="0D0D0D"/>
                </a:solidFill>
                <a:latin typeface="Times New Roman"/>
                <a:cs typeface="Arial"/>
              </a:rPr>
              <a:t> However, with the advent of advanced machine learning algorithms like Long Short-Term Memory (LSTM), there is an opportunity to develop predictive models that can capture the temporal dependencies and nonlinear relationships within stock price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AF58FDA2-4EC7-7DFC-F16C-DA4C60FA44FB}"/>
              </a:ext>
            </a:extLst>
          </p:cNvPr>
          <p:cNvSpPr txBox="1"/>
          <p:nvPr/>
        </p:nvSpPr>
        <p:spPr>
          <a:xfrm>
            <a:off x="483079" y="1848928"/>
            <a:ext cx="8637917"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500" dirty="0">
                <a:solidFill>
                  <a:srgbClr val="222222"/>
                </a:solidFill>
                <a:latin typeface="Times New Roman"/>
                <a:cs typeface="Arial"/>
              </a:rPr>
              <a:t> The Intelligent Stock Market Analysis System is  a comprehensive project aimed at providing investors and traders with powerful tools for analyzing and</a:t>
            </a:r>
            <a:r>
              <a:rPr lang="en-US" sz="2500" dirty="0">
                <a:latin typeface="Times New Roman"/>
                <a:cs typeface="Arial"/>
              </a:rPr>
              <a:t>​</a:t>
            </a:r>
          </a:p>
          <a:p>
            <a:pPr rtl="0"/>
            <a:r>
              <a:rPr lang="en-US" sz="2500" dirty="0">
                <a:solidFill>
                  <a:srgbClr val="222222"/>
                </a:solidFill>
                <a:latin typeface="Times New Roman"/>
                <a:cs typeface="Segoe UI"/>
              </a:rPr>
              <a:t>    interpreting stock market data.</a:t>
            </a:r>
            <a:r>
              <a:rPr lang="en-US" sz="2500" dirty="0">
                <a:latin typeface="Times New Roman"/>
                <a:cs typeface="Segoe UI"/>
              </a:rPr>
              <a:t>​​</a:t>
            </a:r>
          </a:p>
          <a:p>
            <a:pPr marL="342900" indent="-342900" rtl="0">
              <a:buFont typeface="Arial,Sans-Serif"/>
              <a:buChar char="•"/>
            </a:pPr>
            <a:r>
              <a:rPr lang="en-US" sz="2500" dirty="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r>
              <a:rPr lang="en-US" sz="2500" dirty="0">
                <a:latin typeface="Times New Roman"/>
                <a:cs typeface="Arial"/>
              </a:rPr>
              <a:t>​</a:t>
            </a:r>
          </a:p>
          <a:p>
            <a:pPr rtl="0"/>
            <a:r>
              <a:rPr lang="en-US" sz="2500" dirty="0">
                <a:solidFill>
                  <a:srgbClr val="222222"/>
                </a:solidFill>
                <a:latin typeface="Times New Roman"/>
                <a:cs typeface="Segoe UI"/>
              </a:rPr>
              <a:t>    of stock  trading.</a:t>
            </a:r>
            <a:r>
              <a:rPr lang="en-US" sz="2500" dirty="0">
                <a:latin typeface="Times New Roman"/>
                <a:cs typeface="Segoe UI"/>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nchor="t">
            <a:spAutoFit/>
          </a:bodyPr>
          <a:lstStyle/>
          <a:p>
            <a:pPr marL="153670">
              <a:lnSpc>
                <a:spcPct val="100000"/>
              </a:lnSpc>
              <a:spcBef>
                <a:spcPts val="130"/>
              </a:spcBef>
            </a:pPr>
            <a:r>
              <a:rPr sz="3200" dirty="0"/>
              <a:t>THE</a:t>
            </a:r>
            <a:r>
              <a:rPr sz="3200" spc="-55" dirty="0"/>
              <a:t> </a:t>
            </a:r>
            <a:r>
              <a:rPr sz="3200" dirty="0"/>
              <a:t>END</a:t>
            </a:r>
            <a:r>
              <a:rPr sz="3200" spc="-70" dirty="0"/>
              <a:t> </a:t>
            </a:r>
            <a:r>
              <a:rPr sz="3200" spc="-10" dirty="0"/>
              <a:t>USERS</a:t>
            </a:r>
            <a:r>
              <a:rPr lang="en-US" sz="3200" spc="-10" dirty="0"/>
              <a:t>:</a:t>
            </a:r>
            <a:endParaRPr sz="3200" dirty="0"/>
          </a:p>
        </p:txBody>
      </p:sp>
      <p:sp>
        <p:nvSpPr>
          <p:cNvPr id="7" name="object 7"/>
          <p:cNvSpPr txBox="1"/>
          <p:nvPr/>
        </p:nvSpPr>
        <p:spPr>
          <a:xfrm>
            <a:off x="739775" y="6473337"/>
            <a:ext cx="1798955" cy="176330"/>
          </a:xfrm>
          <a:prstGeom prst="rect">
            <a:avLst/>
          </a:prstGeom>
        </p:spPr>
        <p:txBody>
          <a:bodyPr vert="horz" wrap="square" lIns="0" tIns="6985" rIns="0" bIns="0" rtlCol="0" anchor="t">
            <a:spAutoFit/>
          </a:bodyPr>
          <a:lstStyle/>
          <a:p>
            <a:pPr marL="12700">
              <a:spcBef>
                <a:spcPts val="55"/>
              </a:spcBef>
            </a:pPr>
            <a:r>
              <a:rPr lang="en-US" sz="1100" dirty="0">
                <a:solidFill>
                  <a:srgbClr val="2D83C3"/>
                </a:solidFill>
                <a:latin typeface="Trebuchet MS"/>
                <a:cs typeface="Trebuchet MS"/>
              </a:rPr>
              <a:t>3/21/2024</a:t>
            </a:r>
            <a:r>
              <a:rPr lang="en-US" sz="1100" spc="180" dirty="0">
                <a:solidFill>
                  <a:srgbClr val="2D83C3"/>
                </a:solidFill>
                <a:latin typeface="Trebuchet MS"/>
                <a:cs typeface="Trebuchet MS"/>
              </a:rPr>
              <a:t>  </a:t>
            </a:r>
            <a:r>
              <a:rPr lang="en-US" sz="1100" b="1" dirty="0">
                <a:solidFill>
                  <a:srgbClr val="2D83C3"/>
                </a:solidFill>
                <a:latin typeface="Trebuchet MS"/>
                <a:cs typeface="Trebuchet MS"/>
              </a:rPr>
              <a:t>Annual</a:t>
            </a:r>
            <a:r>
              <a:rPr lang="en-US" sz="1100" b="1" spc="-75" dirty="0">
                <a:solidFill>
                  <a:srgbClr val="2D83C3"/>
                </a:solidFill>
                <a:latin typeface="Trebuchet MS"/>
                <a:cs typeface="Trebuchet MS"/>
              </a:rPr>
              <a:t> </a:t>
            </a:r>
            <a:r>
              <a:rPr lang="en-US" sz="1100" b="1" spc="-10" dirty="0">
                <a:solidFill>
                  <a:srgbClr val="2D83C3"/>
                </a:solidFill>
                <a:latin typeface="Trebuchet MS"/>
                <a:cs typeface="Trebuchet MS"/>
              </a:rPr>
              <a:t>Review</a:t>
            </a:r>
            <a:endParaRPr lang="en-US" sz="1100">
              <a:solidFill>
                <a:srgbClr val="000000"/>
              </a:solidFill>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39068B0-7302-CC33-6891-BA58B288D91E}"/>
              </a:ext>
            </a:extLst>
          </p:cNvPr>
          <p:cNvSpPr txBox="1"/>
          <p:nvPr/>
        </p:nvSpPr>
        <p:spPr>
          <a:xfrm>
            <a:off x="727495" y="1848928"/>
            <a:ext cx="478478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3600">
                <a:latin typeface="Tenorite"/>
                <a:cs typeface="Segoe UI"/>
              </a:rPr>
              <a:t>1.Investors​</a:t>
            </a:r>
          </a:p>
          <a:p>
            <a:pPr rtl="0"/>
            <a:r>
              <a:rPr lang="en-US" sz="3600">
                <a:latin typeface="Tenorite"/>
                <a:cs typeface="Segoe UI"/>
              </a:rPr>
              <a:t>2.Traders​</a:t>
            </a:r>
          </a:p>
          <a:p>
            <a:pPr rtl="0"/>
            <a:r>
              <a:rPr lang="en-US" sz="3600">
                <a:latin typeface="Tenorite"/>
                <a:cs typeface="Segoe UI"/>
              </a:rPr>
              <a:t>3.Financial Analysts​</a:t>
            </a:r>
          </a:p>
          <a:p>
            <a:pPr rtl="0"/>
            <a:r>
              <a:rPr lang="en-US" sz="3600">
                <a:latin typeface="Tenorite"/>
                <a:cs typeface="Segoe UI"/>
              </a:rPr>
              <a:t>4.Brokers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52943" y="15516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921406"/>
          </a:xfrm>
          <a:prstGeom prst="rect">
            <a:avLst/>
          </a:prstGeom>
        </p:spPr>
        <p:txBody>
          <a:bodyPr vert="horz" wrap="square" lIns="0" tIns="485775" rIns="0" bIns="0" rtlCol="0" anchor="t">
            <a:spAutoFit/>
          </a:bodyPr>
          <a:lstStyle/>
          <a:p>
            <a:pPr marL="12700">
              <a:spcBef>
                <a:spcPts val="105"/>
              </a:spcBef>
            </a:pPr>
            <a:r>
              <a:rPr lang="en-US" sz="2800" b="0" cap="all" spc="-10">
                <a:latin typeface="Comic Sans MS"/>
                <a:cs typeface="Times New Roman"/>
              </a:rPr>
              <a:t>INTRODUCTION TO LSTM NEURAL NETWORKS </a:t>
            </a:r>
            <a:endParaRPr lang="en-US">
              <a:latin typeface="Comic Sans MS"/>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A285CDE1-2ED4-E7AD-B8A4-60C199C43461}"/>
              </a:ext>
            </a:extLst>
          </p:cNvPr>
          <p:cNvSpPr txBox="1"/>
          <p:nvPr/>
        </p:nvSpPr>
        <p:spPr>
          <a:xfrm>
            <a:off x="2941608" y="1647647"/>
            <a:ext cx="8925461"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rtl="0">
              <a:spcBef>
                <a:spcPts val="1000"/>
              </a:spcBef>
              <a:buFont typeface="Arial,Sans-Serif"/>
              <a:buChar char="•"/>
            </a:pPr>
            <a:r>
              <a:rPr lang="en-US" sz="2000" b="1" dirty="0">
                <a:solidFill>
                  <a:schemeClr val="accent4">
                    <a:lumMod val="50000"/>
                  </a:schemeClr>
                </a:solidFill>
                <a:latin typeface="Times New Roman"/>
                <a:ea typeface="Calibri"/>
                <a:cs typeface="Times New Roman"/>
              </a:rPr>
              <a:t>LSTM stands for Long Short-Term Memory, a type of recurrent neural network (RNN) architecture.</a:t>
            </a:r>
          </a:p>
          <a:p>
            <a:pPr marL="285750" indent="-285750"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Developed to address the vanishing gradient problem in traditional RNNs, which hinders learning long-term dependencies.</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Key Components of LSTM</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Input Gate: Controls the flow of information into the cell.</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Forget Gate: Modulates the retention of information from the previous cell state.</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Cell State: Carries information over time and is regulated by gates.</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Output Gate: Controls the information flow from the cell to the output.</a:t>
            </a:r>
            <a:endParaRPr lang="en-US" sz="2000" b="1" dirty="0">
              <a:solidFill>
                <a:schemeClr val="accent4">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90CA-813D-E92E-1E58-C6AA0458EA97}"/>
              </a:ext>
            </a:extLst>
          </p:cNvPr>
          <p:cNvSpPr>
            <a:spLocks noGrp="1"/>
          </p:cNvSpPr>
          <p:nvPr>
            <p:ph type="title"/>
          </p:nvPr>
        </p:nvSpPr>
        <p:spPr>
          <a:xfrm>
            <a:off x="558165" y="385444"/>
            <a:ext cx="9764395" cy="738664"/>
          </a:xfrm>
        </p:spPr>
        <p:txBody>
          <a:bodyPr wrap="square" lIns="0" tIns="0" rIns="0" bIns="0" anchor="t">
            <a:spAutoFit/>
          </a:bodyPr>
          <a:lstStyle/>
          <a:p>
            <a:r>
              <a:rPr lang="en-US" dirty="0"/>
              <a:t>Application Of LSTM</a:t>
            </a:r>
          </a:p>
        </p:txBody>
      </p:sp>
      <p:sp>
        <p:nvSpPr>
          <p:cNvPr id="3" name="TextBox 2">
            <a:extLst>
              <a:ext uri="{FF2B5EF4-FFF2-40B4-BE49-F238E27FC236}">
                <a16:creationId xmlns:a16="http://schemas.microsoft.com/office/drawing/2014/main" id="{113B41EB-AAA8-4104-288F-C9FB1B8B558D}"/>
              </a:ext>
            </a:extLst>
          </p:cNvPr>
          <p:cNvSpPr txBox="1"/>
          <p:nvPr/>
        </p:nvSpPr>
        <p:spPr>
          <a:xfrm>
            <a:off x="396815" y="1563969"/>
            <a:ext cx="11010179" cy="37907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spcBef>
                <a:spcPts val="1000"/>
              </a:spcBef>
              <a:buFont typeface="Arial,Sans-Serif"/>
              <a:buChar char="•"/>
            </a:pPr>
            <a:r>
              <a:rPr lang="en-US" sz="2000" dirty="0">
                <a:solidFill>
                  <a:srgbClr val="0D0D0D"/>
                </a:solidFill>
                <a:latin typeface="Times New Roman"/>
                <a:cs typeface="Times New Roman"/>
              </a:rPr>
              <a:t>Stock Price Prediction: Forecasting future stock prices based on historical data.</a:t>
            </a:r>
            <a:endParaRPr lang="en-US" sz="2000" dirty="0">
              <a:latin typeface="Times New Roman"/>
              <a:cs typeface="Times New Roman"/>
            </a:endParaRPr>
          </a:p>
          <a:p>
            <a:pPr marL="285750" indent="-285750" algn="l">
              <a:spcBef>
                <a:spcPts val="1000"/>
              </a:spcBef>
              <a:buFont typeface="Arial,Sans-Serif"/>
              <a:buChar char="•"/>
            </a:pPr>
            <a:r>
              <a:rPr lang="en-US" sz="2000" dirty="0">
                <a:solidFill>
                  <a:srgbClr val="0D0D0D"/>
                </a:solidFill>
                <a:latin typeface="Times New Roman"/>
                <a:cs typeface="Times New Roman"/>
              </a:rPr>
              <a:t>Natural Language Processing: Generating coherent text and understanding context in language models.</a:t>
            </a:r>
            <a:endParaRPr lang="en-US" sz="2000" dirty="0">
              <a:latin typeface="Times New Roman"/>
              <a:cs typeface="Times New Roman"/>
            </a:endParaRPr>
          </a:p>
          <a:p>
            <a:pPr marL="285750" indent="-285750" algn="l">
              <a:spcBef>
                <a:spcPts val="1000"/>
              </a:spcBef>
              <a:buFont typeface="Arial,Sans-Serif"/>
              <a:buChar char="•"/>
            </a:pPr>
            <a:r>
              <a:rPr lang="en-US" sz="2000" dirty="0">
                <a:solidFill>
                  <a:srgbClr val="0D0D0D"/>
                </a:solidFill>
                <a:latin typeface="Times New Roman"/>
                <a:cs typeface="Times New Roman"/>
              </a:rPr>
              <a:t>Speech Recognition: Transcribing speech into text with improved accuracy.</a:t>
            </a:r>
            <a:endParaRPr lang="en-US" sz="2000" dirty="0">
              <a:latin typeface="Times New Roman"/>
              <a:cs typeface="Times New Roman"/>
            </a:endParaRPr>
          </a:p>
          <a:p>
            <a:pPr marL="285750" indent="-285750" algn="l">
              <a:spcBef>
                <a:spcPts val="1000"/>
              </a:spcBef>
              <a:buFont typeface="Arial,Sans-Serif"/>
              <a:buChar char="•"/>
            </a:pPr>
            <a:endParaRPr lang="en-US" sz="2000" dirty="0">
              <a:solidFill>
                <a:srgbClr val="0D0D0D"/>
              </a:solidFill>
              <a:latin typeface="Times New Roman"/>
              <a:cs typeface="Times New Roman"/>
            </a:endParaRPr>
          </a:p>
          <a:p>
            <a:pPr algn="l">
              <a:spcBef>
                <a:spcPts val="1000"/>
              </a:spcBef>
            </a:pPr>
            <a:r>
              <a:rPr lang="en-US" sz="2400" b="1" dirty="0">
                <a:solidFill>
                  <a:srgbClr val="0D0D0D"/>
                </a:solidFill>
                <a:latin typeface="Times New Roman"/>
                <a:cs typeface="Times New Roman"/>
              </a:rPr>
              <a:t> Limitations and Challenges</a:t>
            </a:r>
            <a:endParaRPr lang="en-US" sz="24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Complexity: LSTM models can be computationally expensive to train and deploy.</a:t>
            </a:r>
            <a:endParaRPr lang="en-US" sz="20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Overfitting: Prone to overfitting, especially with small datasets.</a:t>
            </a:r>
            <a:endParaRPr lang="en-US" sz="20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Interpretability: Understanding the inner workings of LSTM models can be challenging.</a:t>
            </a:r>
            <a:endParaRPr lang="en-US" sz="2000" dirty="0">
              <a:latin typeface="Times New Roman"/>
              <a:cs typeface="Times New Roman"/>
            </a:endParaRPr>
          </a:p>
          <a:p>
            <a:pPr algn="l"/>
            <a:endParaRPr lang="en-US" dirty="0"/>
          </a:p>
        </p:txBody>
      </p:sp>
    </p:spTree>
    <p:extLst>
      <p:ext uri="{BB962C8B-B14F-4D97-AF65-F5344CB8AC3E}">
        <p14:creationId xmlns:p14="http://schemas.microsoft.com/office/powerpoint/2010/main" val="105481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nchor="t">
            <a:spAutoFit/>
          </a:bodyPr>
          <a:lstStyle/>
          <a:p>
            <a:pPr marL="193675">
              <a:lnSpc>
                <a:spcPct val="100000"/>
              </a:lnSpc>
              <a:spcBef>
                <a:spcPts val="130"/>
              </a:spcBef>
            </a:pPr>
            <a:r>
              <a:rPr sz="4250" spc="-10" dirty="0"/>
              <a:t>SOLUTION</a:t>
            </a:r>
            <a:r>
              <a:rPr lang="en-US" sz="4250" spc="-10" dirty="0"/>
              <a:t>:</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EB07D4FF-4741-8220-45DB-8ECCE7AE4CC4}"/>
              </a:ext>
            </a:extLst>
          </p:cNvPr>
          <p:cNvSpPr txBox="1"/>
          <p:nvPr/>
        </p:nvSpPr>
        <p:spPr>
          <a:xfrm>
            <a:off x="3042249" y="2208362"/>
            <a:ext cx="6970140" cy="3871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rtl="0">
              <a:buFont typeface=""/>
              <a:buChar char="•"/>
            </a:pPr>
            <a:r>
              <a:rPr lang="en-US" sz="2400" dirty="0">
                <a:latin typeface="Trebuchet MS"/>
                <a:cs typeface="Arial"/>
              </a:rPr>
              <a:t>Data Collection and Preprocessing​</a:t>
            </a:r>
            <a:endParaRPr lang="en-US" sz="2400">
              <a:solidFill>
                <a:srgbClr val="000000"/>
              </a:solidFill>
              <a:latin typeface="Trebuchet MS"/>
              <a:cs typeface="Arial"/>
            </a:endParaRPr>
          </a:p>
          <a:p>
            <a:pPr marL="228600" indent="-228600" rtl="0">
              <a:buFont typeface=""/>
              <a:buChar char="•"/>
            </a:pPr>
            <a:r>
              <a:rPr lang="en-US" sz="2400" dirty="0">
                <a:latin typeface="Trebuchet MS"/>
                <a:cs typeface="Arial"/>
              </a:rPr>
              <a:t>Feature Engineering​</a:t>
            </a:r>
          </a:p>
          <a:p>
            <a:pPr marL="228600" indent="-228600" rtl="0">
              <a:buFont typeface=""/>
              <a:buChar char="•"/>
            </a:pPr>
            <a:r>
              <a:rPr lang="en-US" sz="2400" dirty="0">
                <a:latin typeface="Trebuchet MS"/>
                <a:cs typeface="Arial"/>
              </a:rPr>
              <a:t>Model Building​</a:t>
            </a:r>
          </a:p>
          <a:p>
            <a:pPr marL="228600" indent="-228600" rtl="0">
              <a:buFont typeface=""/>
              <a:buChar char="•"/>
            </a:pPr>
            <a:r>
              <a:rPr lang="en-US" sz="2400" dirty="0">
                <a:latin typeface="Trebuchet MS"/>
                <a:cs typeface="Arial"/>
              </a:rPr>
              <a:t>Model Training​</a:t>
            </a:r>
          </a:p>
          <a:p>
            <a:pPr marL="228600" indent="-228600" rtl="0">
              <a:buFont typeface=""/>
              <a:buChar char="•"/>
            </a:pPr>
            <a:r>
              <a:rPr lang="en-US" sz="2400" dirty="0">
                <a:latin typeface="Trebuchet MS"/>
                <a:cs typeface="Arial"/>
              </a:rPr>
              <a:t>Model Evaluation</a:t>
            </a:r>
            <a:r>
              <a:rPr lang="en-US" sz="2400" dirty="0">
                <a:solidFill>
                  <a:srgbClr val="0D0D0D"/>
                </a:solidFill>
                <a:latin typeface="Trebuchet MS"/>
                <a:cs typeface="Arial"/>
              </a:rPr>
              <a:t>.</a:t>
            </a:r>
            <a:r>
              <a:rPr lang="en-US" sz="2400" dirty="0">
                <a:latin typeface="Trebuchet MS"/>
                <a:cs typeface="Arial"/>
              </a:rPr>
              <a:t>​</a:t>
            </a:r>
          </a:p>
          <a:p>
            <a:pPr marL="228600" indent="-228600" rtl="0">
              <a:buFont typeface=""/>
              <a:buChar char="•"/>
            </a:pPr>
            <a:r>
              <a:rPr lang="en-US" sz="2400" dirty="0">
                <a:latin typeface="Trebuchet MS"/>
                <a:cs typeface="Arial"/>
              </a:rPr>
              <a:t>Fine-Tuning and Optimization​</a:t>
            </a:r>
          </a:p>
          <a:p>
            <a:pPr marL="228600" indent="-228600" rtl="0">
              <a:buFont typeface=""/>
              <a:buChar char="•"/>
            </a:pPr>
            <a:r>
              <a:rPr lang="en-US" sz="2400" dirty="0">
                <a:latin typeface="Trebuchet MS"/>
                <a:cs typeface="Arial"/>
              </a:rPr>
              <a:t>Deployment and Monitoring​</a:t>
            </a:r>
          </a:p>
          <a:p>
            <a:pPr marL="228600" indent="-228600" rtl="0">
              <a:buFont typeface=""/>
              <a:buChar char="•"/>
            </a:pPr>
            <a:r>
              <a:rPr lang="en-US" sz="2400" dirty="0">
                <a:latin typeface="Trebuchet MS"/>
                <a:cs typeface="Arial"/>
              </a:rPr>
              <a:t>Risk Management​</a:t>
            </a:r>
          </a:p>
          <a:p>
            <a:pPr marL="228600" indent="-228600" rtl="0">
              <a:buFont typeface=""/>
              <a:buChar char="•"/>
            </a:pPr>
            <a:r>
              <a:rPr lang="en-US" sz="2400" dirty="0">
                <a:latin typeface="Trebuchet MS"/>
                <a:cs typeface="Arial"/>
              </a:rPr>
              <a:t>Documentation and Reporting​</a:t>
            </a:r>
          </a:p>
          <a:p>
            <a:pPr marL="228600" indent="-228600" rtl="0">
              <a:buFont typeface=""/>
              <a:buChar char="•"/>
            </a:pPr>
            <a:r>
              <a:rPr lang="en-US" sz="2400" dirty="0">
                <a:latin typeface="Trebuchet MS"/>
                <a:cs typeface="Arial"/>
              </a:rPr>
              <a:t>Continuous Improvement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616</Words>
  <Application>Microsoft Office PowerPoint</Application>
  <PresentationFormat>Widescreen</PresentationFormat>
  <Paragraphs>90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PROJECT TITLE</vt:lpstr>
      <vt:lpstr>AGENDA</vt:lpstr>
      <vt:lpstr>PROBLEM STATEMENT</vt:lpstr>
      <vt:lpstr>PROJECT OVERVIEW</vt:lpstr>
      <vt:lpstr>THE END USERS:</vt:lpstr>
      <vt:lpstr>INTRODUCTION TO LSTM NEURAL NETWORKS </vt:lpstr>
      <vt:lpstr>Application Of LSTM</vt:lpstr>
      <vt:lpstr>SOLUTION:</vt:lpstr>
      <vt:lpstr>MODELLING</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partha sarathy</dc:creator>
  <cp:lastModifiedBy>Partha Sarathy</cp:lastModifiedBy>
  <cp:revision>292</cp:revision>
  <dcterms:created xsi:type="dcterms:W3CDTF">2024-04-13T14:43:04Z</dcterms:created>
  <dcterms:modified xsi:type="dcterms:W3CDTF">2024-08-07T16:58:33Z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2024-04-13T00:00:00Z</vt:filetime>
  </property>
  <property fmtid="{D5CDD505-2E9C-101B-9397-08002B2CF9AE}" pid="4" name="Producer">
    <vt:lpwstr>3-Heights(TM) PDF Security Shell 4.8.25.2 (http://www.pdf-tools.com)</vt:lpwstr>
  </property>
</Properties>
</file>