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8"/>
  </p:notesMasterIdLst>
  <p:handoutMasterIdLst>
    <p:handoutMasterId r:id="rId29"/>
  </p:handoutMasterIdLst>
  <p:sldIdLst>
    <p:sldId id="355" r:id="rId5"/>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274" r:id="rId26"/>
    <p:sldId id="275"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varScale="1">
        <p:scale>
          <a:sx n="98" d="100"/>
          <a:sy n="98" d="100"/>
        </p:scale>
        <p:origin x="1488" y="8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A8A71C-DD58-420B-8E9A-51E3DD2F142F}" type="doc">
      <dgm:prSet loTypeId="urn:microsoft.com/office/officeart/2005/8/layout/process1" loCatId="process" qsTypeId="urn:microsoft.com/office/officeart/2005/8/quickstyle/simple1" qsCatId="simple" csTypeId="urn:microsoft.com/office/officeart/2005/8/colors/accent1_2" csCatId="accent1" phldr="1"/>
      <dgm:spPr/>
    </dgm:pt>
    <dgm:pt modelId="{7AF28721-8C92-477F-94C3-FAE5EA74A7C5}">
      <dgm:prSet phldrT="[Text]"/>
      <dgm:spPr/>
      <dgm:t>
        <a:bodyPr/>
        <a:lstStyle/>
        <a:p>
          <a:r>
            <a:rPr lang="en-US" dirty="0"/>
            <a:t>Raw data: User profile and Course genre</a:t>
          </a:r>
        </a:p>
      </dgm:t>
    </dgm:pt>
    <dgm:pt modelId="{EFE79B42-8F34-4DD2-BDC2-4FB51AB3EA76}" type="parTrans" cxnId="{AE59B9F8-3208-4D68-BCDC-46BBE5EB7A4B}">
      <dgm:prSet/>
      <dgm:spPr/>
      <dgm:t>
        <a:bodyPr/>
        <a:lstStyle/>
        <a:p>
          <a:endParaRPr lang="en-US"/>
        </a:p>
      </dgm:t>
    </dgm:pt>
    <dgm:pt modelId="{73E1B181-EA40-4795-B247-9810932557DB}" type="sibTrans" cxnId="{AE59B9F8-3208-4D68-BCDC-46BBE5EB7A4B}">
      <dgm:prSet/>
      <dgm:spPr/>
      <dgm:t>
        <a:bodyPr/>
        <a:lstStyle/>
        <a:p>
          <a:endParaRPr lang="en-US"/>
        </a:p>
      </dgm:t>
    </dgm:pt>
    <dgm:pt modelId="{C0FC85E0-164A-4E6E-9413-E9950B010401}">
      <dgm:prSet phldrT="[Text]"/>
      <dgm:spPr/>
      <dgm:t>
        <a:bodyPr/>
        <a:lstStyle/>
        <a:p>
          <a:r>
            <a:rPr lang="en-US" dirty="0"/>
            <a:t>Find unknown courses for each user</a:t>
          </a:r>
        </a:p>
      </dgm:t>
    </dgm:pt>
    <dgm:pt modelId="{67813B88-657F-4A72-B2C9-2E1AA6606A11}" type="parTrans" cxnId="{A71CCF16-140E-4A70-A9E3-48907F48B6C4}">
      <dgm:prSet/>
      <dgm:spPr/>
      <dgm:t>
        <a:bodyPr/>
        <a:lstStyle/>
        <a:p>
          <a:endParaRPr lang="en-US"/>
        </a:p>
      </dgm:t>
    </dgm:pt>
    <dgm:pt modelId="{D8B84DED-CF90-411E-9731-63FE4C14D99A}" type="sibTrans" cxnId="{A71CCF16-140E-4A70-A9E3-48907F48B6C4}">
      <dgm:prSet/>
      <dgm:spPr/>
      <dgm:t>
        <a:bodyPr/>
        <a:lstStyle/>
        <a:p>
          <a:endParaRPr lang="en-US"/>
        </a:p>
      </dgm:t>
    </dgm:pt>
    <dgm:pt modelId="{30BB4337-EA89-4329-BCA8-EDACB3245644}">
      <dgm:prSet phldrT="[Text]"/>
      <dgm:spPr/>
      <dgm:t>
        <a:bodyPr/>
        <a:lstStyle/>
        <a:p>
          <a:r>
            <a:rPr lang="en-US" dirty="0"/>
            <a:t>Score each unknown courses VS user profile</a:t>
          </a:r>
        </a:p>
      </dgm:t>
    </dgm:pt>
    <dgm:pt modelId="{38E6484A-EBF5-48DC-9A80-054D243B2BE1}" type="parTrans" cxnId="{BA72909A-150E-45C9-8DA9-62BAD3B06839}">
      <dgm:prSet/>
      <dgm:spPr/>
      <dgm:t>
        <a:bodyPr/>
        <a:lstStyle/>
        <a:p>
          <a:endParaRPr lang="en-US"/>
        </a:p>
      </dgm:t>
    </dgm:pt>
    <dgm:pt modelId="{C881B203-1BC9-48A4-B093-49C547027EE3}" type="sibTrans" cxnId="{BA72909A-150E-45C9-8DA9-62BAD3B06839}">
      <dgm:prSet/>
      <dgm:spPr/>
      <dgm:t>
        <a:bodyPr/>
        <a:lstStyle/>
        <a:p>
          <a:endParaRPr lang="en-US"/>
        </a:p>
      </dgm:t>
    </dgm:pt>
    <dgm:pt modelId="{2B1FE9CB-606A-4C7E-A96A-143560CE4C16}">
      <dgm:prSet phldrT="[Text]"/>
      <dgm:spPr/>
      <dgm:t>
        <a:bodyPr/>
        <a:lstStyle/>
        <a:p>
          <a:r>
            <a:rPr lang="en-US" dirty="0"/>
            <a:t>If score &gt; threshold, then the course is recommended</a:t>
          </a:r>
        </a:p>
      </dgm:t>
    </dgm:pt>
    <dgm:pt modelId="{F09C2174-FF98-4F5A-BBB8-93219D36406C}" type="parTrans" cxnId="{A9561258-14A7-4B8F-969C-54A88A25BC68}">
      <dgm:prSet/>
      <dgm:spPr/>
      <dgm:t>
        <a:bodyPr/>
        <a:lstStyle/>
        <a:p>
          <a:endParaRPr lang="en-US"/>
        </a:p>
      </dgm:t>
    </dgm:pt>
    <dgm:pt modelId="{65FCB2E3-C81A-47C1-8419-4A978687653D}" type="sibTrans" cxnId="{A9561258-14A7-4B8F-969C-54A88A25BC68}">
      <dgm:prSet/>
      <dgm:spPr/>
      <dgm:t>
        <a:bodyPr/>
        <a:lstStyle/>
        <a:p>
          <a:endParaRPr lang="en-US"/>
        </a:p>
      </dgm:t>
    </dgm:pt>
    <dgm:pt modelId="{C3CE92A3-C003-4B1E-B5CA-89DB10645261}" type="pres">
      <dgm:prSet presAssocID="{2AA8A71C-DD58-420B-8E9A-51E3DD2F142F}" presName="Name0" presStyleCnt="0">
        <dgm:presLayoutVars>
          <dgm:dir/>
          <dgm:resizeHandles val="exact"/>
        </dgm:presLayoutVars>
      </dgm:prSet>
      <dgm:spPr/>
    </dgm:pt>
    <dgm:pt modelId="{FD4582B7-5597-4D32-9F01-93926FDE61A4}" type="pres">
      <dgm:prSet presAssocID="{7AF28721-8C92-477F-94C3-FAE5EA74A7C5}" presName="node" presStyleLbl="node1" presStyleIdx="0" presStyleCnt="4">
        <dgm:presLayoutVars>
          <dgm:bulletEnabled val="1"/>
        </dgm:presLayoutVars>
      </dgm:prSet>
      <dgm:spPr/>
    </dgm:pt>
    <dgm:pt modelId="{FDDFF48A-B7FC-48AC-B1B2-69D57DE2AEF9}" type="pres">
      <dgm:prSet presAssocID="{73E1B181-EA40-4795-B247-9810932557DB}" presName="sibTrans" presStyleLbl="sibTrans2D1" presStyleIdx="0" presStyleCnt="3"/>
      <dgm:spPr/>
    </dgm:pt>
    <dgm:pt modelId="{06D9AA44-B0D9-40BD-926A-6238793C5718}" type="pres">
      <dgm:prSet presAssocID="{73E1B181-EA40-4795-B247-9810932557DB}" presName="connectorText" presStyleLbl="sibTrans2D1" presStyleIdx="0" presStyleCnt="3"/>
      <dgm:spPr/>
    </dgm:pt>
    <dgm:pt modelId="{8CB99507-811A-4064-8794-6D165DDBF53C}" type="pres">
      <dgm:prSet presAssocID="{C0FC85E0-164A-4E6E-9413-E9950B010401}" presName="node" presStyleLbl="node1" presStyleIdx="1" presStyleCnt="4">
        <dgm:presLayoutVars>
          <dgm:bulletEnabled val="1"/>
        </dgm:presLayoutVars>
      </dgm:prSet>
      <dgm:spPr/>
    </dgm:pt>
    <dgm:pt modelId="{E9B2B62E-966D-4694-89CF-D00F5E961DE5}" type="pres">
      <dgm:prSet presAssocID="{D8B84DED-CF90-411E-9731-63FE4C14D99A}" presName="sibTrans" presStyleLbl="sibTrans2D1" presStyleIdx="1" presStyleCnt="3"/>
      <dgm:spPr/>
    </dgm:pt>
    <dgm:pt modelId="{85547507-B012-45C9-91D6-C19F22717A74}" type="pres">
      <dgm:prSet presAssocID="{D8B84DED-CF90-411E-9731-63FE4C14D99A}" presName="connectorText" presStyleLbl="sibTrans2D1" presStyleIdx="1" presStyleCnt="3"/>
      <dgm:spPr/>
    </dgm:pt>
    <dgm:pt modelId="{3D77DA43-4167-4D76-8DC8-7E9F6F750019}" type="pres">
      <dgm:prSet presAssocID="{30BB4337-EA89-4329-BCA8-EDACB3245644}" presName="node" presStyleLbl="node1" presStyleIdx="2" presStyleCnt="4">
        <dgm:presLayoutVars>
          <dgm:bulletEnabled val="1"/>
        </dgm:presLayoutVars>
      </dgm:prSet>
      <dgm:spPr/>
    </dgm:pt>
    <dgm:pt modelId="{E2C9D83C-AC0F-4255-9E46-B9967944F2AA}" type="pres">
      <dgm:prSet presAssocID="{C881B203-1BC9-48A4-B093-49C547027EE3}" presName="sibTrans" presStyleLbl="sibTrans2D1" presStyleIdx="2" presStyleCnt="3"/>
      <dgm:spPr/>
    </dgm:pt>
    <dgm:pt modelId="{07827788-BBCB-4FBF-9413-C40CE3C897C4}" type="pres">
      <dgm:prSet presAssocID="{C881B203-1BC9-48A4-B093-49C547027EE3}" presName="connectorText" presStyleLbl="sibTrans2D1" presStyleIdx="2" presStyleCnt="3"/>
      <dgm:spPr/>
    </dgm:pt>
    <dgm:pt modelId="{B9891EEB-9B3D-4415-82ED-8793A283E81F}" type="pres">
      <dgm:prSet presAssocID="{2B1FE9CB-606A-4C7E-A96A-143560CE4C16}" presName="node" presStyleLbl="node1" presStyleIdx="3" presStyleCnt="4">
        <dgm:presLayoutVars>
          <dgm:bulletEnabled val="1"/>
        </dgm:presLayoutVars>
      </dgm:prSet>
      <dgm:spPr/>
    </dgm:pt>
  </dgm:ptLst>
  <dgm:cxnLst>
    <dgm:cxn modelId="{A71CCF16-140E-4A70-A9E3-48907F48B6C4}" srcId="{2AA8A71C-DD58-420B-8E9A-51E3DD2F142F}" destId="{C0FC85E0-164A-4E6E-9413-E9950B010401}" srcOrd="1" destOrd="0" parTransId="{67813B88-657F-4A72-B2C9-2E1AA6606A11}" sibTransId="{D8B84DED-CF90-411E-9731-63FE4C14D99A}"/>
    <dgm:cxn modelId="{A6408030-A8C9-479D-A161-D07C0F21A95A}" type="presOf" srcId="{30BB4337-EA89-4329-BCA8-EDACB3245644}" destId="{3D77DA43-4167-4D76-8DC8-7E9F6F750019}" srcOrd="0" destOrd="0" presId="urn:microsoft.com/office/officeart/2005/8/layout/process1"/>
    <dgm:cxn modelId="{D185C933-6179-49BB-8425-6004C19B41F8}" type="presOf" srcId="{C881B203-1BC9-48A4-B093-49C547027EE3}" destId="{07827788-BBCB-4FBF-9413-C40CE3C897C4}" srcOrd="1" destOrd="0" presId="urn:microsoft.com/office/officeart/2005/8/layout/process1"/>
    <dgm:cxn modelId="{9CEF8D60-0FDE-4522-9BFB-23FDAACB59D6}" type="presOf" srcId="{2AA8A71C-DD58-420B-8E9A-51E3DD2F142F}" destId="{C3CE92A3-C003-4B1E-B5CA-89DB10645261}" srcOrd="0" destOrd="0" presId="urn:microsoft.com/office/officeart/2005/8/layout/process1"/>
    <dgm:cxn modelId="{0743EA4C-C490-4543-9D41-FC498007E6A5}" type="presOf" srcId="{73E1B181-EA40-4795-B247-9810932557DB}" destId="{06D9AA44-B0D9-40BD-926A-6238793C5718}" srcOrd="1" destOrd="0" presId="urn:microsoft.com/office/officeart/2005/8/layout/process1"/>
    <dgm:cxn modelId="{37F3C84F-B8DB-4B18-A9B5-7DD38CDCEC61}" type="presOf" srcId="{D8B84DED-CF90-411E-9731-63FE4C14D99A}" destId="{85547507-B012-45C9-91D6-C19F22717A74}" srcOrd="1" destOrd="0" presId="urn:microsoft.com/office/officeart/2005/8/layout/process1"/>
    <dgm:cxn modelId="{ED499B71-D9AE-4AD8-B5CF-CC8DE2CD515A}" type="presOf" srcId="{C881B203-1BC9-48A4-B093-49C547027EE3}" destId="{E2C9D83C-AC0F-4255-9E46-B9967944F2AA}" srcOrd="0" destOrd="0" presId="urn:microsoft.com/office/officeart/2005/8/layout/process1"/>
    <dgm:cxn modelId="{A9561258-14A7-4B8F-969C-54A88A25BC68}" srcId="{2AA8A71C-DD58-420B-8E9A-51E3DD2F142F}" destId="{2B1FE9CB-606A-4C7E-A96A-143560CE4C16}" srcOrd="3" destOrd="0" parTransId="{F09C2174-FF98-4F5A-BBB8-93219D36406C}" sibTransId="{65FCB2E3-C81A-47C1-8419-4A978687653D}"/>
    <dgm:cxn modelId="{82ADA38A-9DD7-46CE-8024-06B661E68522}" type="presOf" srcId="{D8B84DED-CF90-411E-9731-63FE4C14D99A}" destId="{E9B2B62E-966D-4694-89CF-D00F5E961DE5}" srcOrd="0" destOrd="0" presId="urn:microsoft.com/office/officeart/2005/8/layout/process1"/>
    <dgm:cxn modelId="{4931D596-FA78-4B50-8D75-4582E1D3C1F3}" type="presOf" srcId="{2B1FE9CB-606A-4C7E-A96A-143560CE4C16}" destId="{B9891EEB-9B3D-4415-82ED-8793A283E81F}" srcOrd="0" destOrd="0" presId="urn:microsoft.com/office/officeart/2005/8/layout/process1"/>
    <dgm:cxn modelId="{BA72909A-150E-45C9-8DA9-62BAD3B06839}" srcId="{2AA8A71C-DD58-420B-8E9A-51E3DD2F142F}" destId="{30BB4337-EA89-4329-BCA8-EDACB3245644}" srcOrd="2" destOrd="0" parTransId="{38E6484A-EBF5-48DC-9A80-054D243B2BE1}" sibTransId="{C881B203-1BC9-48A4-B093-49C547027EE3}"/>
    <dgm:cxn modelId="{61B3E9A3-2921-4FCF-98C6-B0812A83D5C1}" type="presOf" srcId="{73E1B181-EA40-4795-B247-9810932557DB}" destId="{FDDFF48A-B7FC-48AC-B1B2-69D57DE2AEF9}" srcOrd="0" destOrd="0" presId="urn:microsoft.com/office/officeart/2005/8/layout/process1"/>
    <dgm:cxn modelId="{B52C8DDE-68F9-4904-9F44-83317EE1A611}" type="presOf" srcId="{C0FC85E0-164A-4E6E-9413-E9950B010401}" destId="{8CB99507-811A-4064-8794-6D165DDBF53C}" srcOrd="0" destOrd="0" presId="urn:microsoft.com/office/officeart/2005/8/layout/process1"/>
    <dgm:cxn modelId="{FAFB8CE1-05F1-4CBB-A821-A69066D6296B}" type="presOf" srcId="{7AF28721-8C92-477F-94C3-FAE5EA74A7C5}" destId="{FD4582B7-5597-4D32-9F01-93926FDE61A4}" srcOrd="0" destOrd="0" presId="urn:microsoft.com/office/officeart/2005/8/layout/process1"/>
    <dgm:cxn modelId="{AE59B9F8-3208-4D68-BCDC-46BBE5EB7A4B}" srcId="{2AA8A71C-DD58-420B-8E9A-51E3DD2F142F}" destId="{7AF28721-8C92-477F-94C3-FAE5EA74A7C5}" srcOrd="0" destOrd="0" parTransId="{EFE79B42-8F34-4DD2-BDC2-4FB51AB3EA76}" sibTransId="{73E1B181-EA40-4795-B247-9810932557DB}"/>
    <dgm:cxn modelId="{114CCC15-74C2-43C0-8A1C-4B4E9A0420E9}" type="presParOf" srcId="{C3CE92A3-C003-4B1E-B5CA-89DB10645261}" destId="{FD4582B7-5597-4D32-9F01-93926FDE61A4}" srcOrd="0" destOrd="0" presId="urn:microsoft.com/office/officeart/2005/8/layout/process1"/>
    <dgm:cxn modelId="{ECBC066F-BB42-4DDF-ACE9-5113AD245802}" type="presParOf" srcId="{C3CE92A3-C003-4B1E-B5CA-89DB10645261}" destId="{FDDFF48A-B7FC-48AC-B1B2-69D57DE2AEF9}" srcOrd="1" destOrd="0" presId="urn:microsoft.com/office/officeart/2005/8/layout/process1"/>
    <dgm:cxn modelId="{40C763D5-2E19-4E5F-89A8-162580B9E503}" type="presParOf" srcId="{FDDFF48A-B7FC-48AC-B1B2-69D57DE2AEF9}" destId="{06D9AA44-B0D9-40BD-926A-6238793C5718}" srcOrd="0" destOrd="0" presId="urn:microsoft.com/office/officeart/2005/8/layout/process1"/>
    <dgm:cxn modelId="{308909BF-F0D0-4B30-AA7D-E66F6A9848A6}" type="presParOf" srcId="{C3CE92A3-C003-4B1E-B5CA-89DB10645261}" destId="{8CB99507-811A-4064-8794-6D165DDBF53C}" srcOrd="2" destOrd="0" presId="urn:microsoft.com/office/officeart/2005/8/layout/process1"/>
    <dgm:cxn modelId="{80B08802-3358-4603-B1A3-75DF76477753}" type="presParOf" srcId="{C3CE92A3-C003-4B1E-B5CA-89DB10645261}" destId="{E9B2B62E-966D-4694-89CF-D00F5E961DE5}" srcOrd="3" destOrd="0" presId="urn:microsoft.com/office/officeart/2005/8/layout/process1"/>
    <dgm:cxn modelId="{B632512B-2676-497B-8332-ED9AC03829DE}" type="presParOf" srcId="{E9B2B62E-966D-4694-89CF-D00F5E961DE5}" destId="{85547507-B012-45C9-91D6-C19F22717A74}" srcOrd="0" destOrd="0" presId="urn:microsoft.com/office/officeart/2005/8/layout/process1"/>
    <dgm:cxn modelId="{3D01DAFA-6F4E-464E-98D3-3DBD865EE008}" type="presParOf" srcId="{C3CE92A3-C003-4B1E-B5CA-89DB10645261}" destId="{3D77DA43-4167-4D76-8DC8-7E9F6F750019}" srcOrd="4" destOrd="0" presId="urn:microsoft.com/office/officeart/2005/8/layout/process1"/>
    <dgm:cxn modelId="{1D9527FD-8F54-46BA-A98F-545DFAC00213}" type="presParOf" srcId="{C3CE92A3-C003-4B1E-B5CA-89DB10645261}" destId="{E2C9D83C-AC0F-4255-9E46-B9967944F2AA}" srcOrd="5" destOrd="0" presId="urn:microsoft.com/office/officeart/2005/8/layout/process1"/>
    <dgm:cxn modelId="{BC8827D5-F1F7-42FC-B53B-C412FB834BFC}" type="presParOf" srcId="{E2C9D83C-AC0F-4255-9E46-B9967944F2AA}" destId="{07827788-BBCB-4FBF-9413-C40CE3C897C4}" srcOrd="0" destOrd="0" presId="urn:microsoft.com/office/officeart/2005/8/layout/process1"/>
    <dgm:cxn modelId="{B6ACE89A-8395-4AC1-868C-04374A7D3CFE}" type="presParOf" srcId="{C3CE92A3-C003-4B1E-B5CA-89DB10645261}" destId="{B9891EEB-9B3D-4415-82ED-8793A283E81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A8A71C-DD58-420B-8E9A-51E3DD2F142F}" type="doc">
      <dgm:prSet loTypeId="urn:microsoft.com/office/officeart/2005/8/layout/process1" loCatId="process" qsTypeId="urn:microsoft.com/office/officeart/2005/8/quickstyle/simple1" qsCatId="simple" csTypeId="urn:microsoft.com/office/officeart/2005/8/colors/accent1_2" csCatId="accent1" phldr="1"/>
      <dgm:spPr/>
    </dgm:pt>
    <dgm:pt modelId="{7AF28721-8C92-477F-94C3-FAE5EA74A7C5}">
      <dgm:prSet phldrT="[Text]"/>
      <dgm:spPr/>
      <dgm:t>
        <a:bodyPr/>
        <a:lstStyle/>
        <a:p>
          <a:r>
            <a:rPr lang="en-US" dirty="0"/>
            <a:t>Generate similarity matrix for each courses to other courses</a:t>
          </a:r>
        </a:p>
      </dgm:t>
    </dgm:pt>
    <dgm:pt modelId="{73E1B181-EA40-4795-B247-9810932557DB}" type="sibTrans" cxnId="{AE59B9F8-3208-4D68-BCDC-46BBE5EB7A4B}">
      <dgm:prSet/>
      <dgm:spPr/>
      <dgm:t>
        <a:bodyPr/>
        <a:lstStyle/>
        <a:p>
          <a:endParaRPr lang="en-US"/>
        </a:p>
      </dgm:t>
    </dgm:pt>
    <dgm:pt modelId="{EFE79B42-8F34-4DD2-BDC2-4FB51AB3EA76}" type="parTrans" cxnId="{AE59B9F8-3208-4D68-BCDC-46BBE5EB7A4B}">
      <dgm:prSet/>
      <dgm:spPr/>
      <dgm:t>
        <a:bodyPr/>
        <a:lstStyle/>
        <a:p>
          <a:endParaRPr lang="en-US"/>
        </a:p>
      </dgm:t>
    </dgm:pt>
    <dgm:pt modelId="{C0FC85E0-164A-4E6E-9413-E9950B010401}">
      <dgm:prSet phldrT="[Text]"/>
      <dgm:spPr/>
      <dgm:t>
        <a:bodyPr/>
        <a:lstStyle/>
        <a:p>
          <a:r>
            <a:rPr lang="en-US" dirty="0"/>
            <a:t>For each user, get the list of “Enrolled course” and “unselected course”</a:t>
          </a:r>
        </a:p>
      </dgm:t>
    </dgm:pt>
    <dgm:pt modelId="{D8B84DED-CF90-411E-9731-63FE4C14D99A}" type="sibTrans" cxnId="{A71CCF16-140E-4A70-A9E3-48907F48B6C4}">
      <dgm:prSet/>
      <dgm:spPr/>
      <dgm:t>
        <a:bodyPr/>
        <a:lstStyle/>
        <a:p>
          <a:endParaRPr lang="en-US"/>
        </a:p>
      </dgm:t>
    </dgm:pt>
    <dgm:pt modelId="{67813B88-657F-4A72-B2C9-2E1AA6606A11}" type="parTrans" cxnId="{A71CCF16-140E-4A70-A9E3-48907F48B6C4}">
      <dgm:prSet/>
      <dgm:spPr/>
      <dgm:t>
        <a:bodyPr/>
        <a:lstStyle/>
        <a:p>
          <a:endParaRPr lang="en-US"/>
        </a:p>
      </dgm:t>
    </dgm:pt>
    <dgm:pt modelId="{30BB4337-EA89-4329-BCA8-EDACB3245644}">
      <dgm:prSet phldrT="[Text]"/>
      <dgm:spPr/>
      <dgm:t>
        <a:bodyPr/>
        <a:lstStyle/>
        <a:p>
          <a:r>
            <a:rPr lang="en-US" dirty="0"/>
            <a:t>For each “unselected course”, check the similarity score with the “enrolled course”</a:t>
          </a:r>
        </a:p>
      </dgm:t>
    </dgm:pt>
    <dgm:pt modelId="{C881B203-1BC9-48A4-B093-49C547027EE3}" type="sibTrans" cxnId="{BA72909A-150E-45C9-8DA9-62BAD3B06839}">
      <dgm:prSet/>
      <dgm:spPr/>
      <dgm:t>
        <a:bodyPr/>
        <a:lstStyle/>
        <a:p>
          <a:endParaRPr lang="en-US"/>
        </a:p>
      </dgm:t>
    </dgm:pt>
    <dgm:pt modelId="{38E6484A-EBF5-48DC-9A80-054D243B2BE1}" type="parTrans" cxnId="{BA72909A-150E-45C9-8DA9-62BAD3B06839}">
      <dgm:prSet/>
      <dgm:spPr/>
      <dgm:t>
        <a:bodyPr/>
        <a:lstStyle/>
        <a:p>
          <a:endParaRPr lang="en-US"/>
        </a:p>
      </dgm:t>
    </dgm:pt>
    <dgm:pt modelId="{2B1FE9CB-606A-4C7E-A96A-143560CE4C16}">
      <dgm:prSet phldrT="[Text]"/>
      <dgm:spPr/>
      <dgm:t>
        <a:bodyPr/>
        <a:lstStyle/>
        <a:p>
          <a:r>
            <a:rPr lang="en-US" dirty="0"/>
            <a:t>If score &gt; threshold, then the course is recommended</a:t>
          </a:r>
        </a:p>
      </dgm:t>
    </dgm:pt>
    <dgm:pt modelId="{65FCB2E3-C81A-47C1-8419-4A978687653D}" type="sibTrans" cxnId="{A9561258-14A7-4B8F-969C-54A88A25BC68}">
      <dgm:prSet/>
      <dgm:spPr/>
      <dgm:t>
        <a:bodyPr/>
        <a:lstStyle/>
        <a:p>
          <a:endParaRPr lang="en-US"/>
        </a:p>
      </dgm:t>
    </dgm:pt>
    <dgm:pt modelId="{F09C2174-FF98-4F5A-BBB8-93219D36406C}" type="parTrans" cxnId="{A9561258-14A7-4B8F-969C-54A88A25BC68}">
      <dgm:prSet/>
      <dgm:spPr/>
      <dgm:t>
        <a:bodyPr/>
        <a:lstStyle/>
        <a:p>
          <a:endParaRPr lang="en-US"/>
        </a:p>
      </dgm:t>
    </dgm:pt>
    <dgm:pt modelId="{C3CE92A3-C003-4B1E-B5CA-89DB10645261}" type="pres">
      <dgm:prSet presAssocID="{2AA8A71C-DD58-420B-8E9A-51E3DD2F142F}" presName="Name0" presStyleCnt="0">
        <dgm:presLayoutVars>
          <dgm:dir/>
          <dgm:resizeHandles val="exact"/>
        </dgm:presLayoutVars>
      </dgm:prSet>
      <dgm:spPr/>
    </dgm:pt>
    <dgm:pt modelId="{FD4582B7-5597-4D32-9F01-93926FDE61A4}" type="pres">
      <dgm:prSet presAssocID="{7AF28721-8C92-477F-94C3-FAE5EA74A7C5}" presName="node" presStyleLbl="node1" presStyleIdx="0" presStyleCnt="4">
        <dgm:presLayoutVars>
          <dgm:bulletEnabled val="1"/>
        </dgm:presLayoutVars>
      </dgm:prSet>
      <dgm:spPr/>
    </dgm:pt>
    <dgm:pt modelId="{FDDFF48A-B7FC-48AC-B1B2-69D57DE2AEF9}" type="pres">
      <dgm:prSet presAssocID="{73E1B181-EA40-4795-B247-9810932557DB}" presName="sibTrans" presStyleLbl="sibTrans2D1" presStyleIdx="0" presStyleCnt="3"/>
      <dgm:spPr/>
    </dgm:pt>
    <dgm:pt modelId="{06D9AA44-B0D9-40BD-926A-6238793C5718}" type="pres">
      <dgm:prSet presAssocID="{73E1B181-EA40-4795-B247-9810932557DB}" presName="connectorText" presStyleLbl="sibTrans2D1" presStyleIdx="0" presStyleCnt="3"/>
      <dgm:spPr/>
    </dgm:pt>
    <dgm:pt modelId="{8CB99507-811A-4064-8794-6D165DDBF53C}" type="pres">
      <dgm:prSet presAssocID="{C0FC85E0-164A-4E6E-9413-E9950B010401}" presName="node" presStyleLbl="node1" presStyleIdx="1" presStyleCnt="4">
        <dgm:presLayoutVars>
          <dgm:bulletEnabled val="1"/>
        </dgm:presLayoutVars>
      </dgm:prSet>
      <dgm:spPr/>
    </dgm:pt>
    <dgm:pt modelId="{E9B2B62E-966D-4694-89CF-D00F5E961DE5}" type="pres">
      <dgm:prSet presAssocID="{D8B84DED-CF90-411E-9731-63FE4C14D99A}" presName="sibTrans" presStyleLbl="sibTrans2D1" presStyleIdx="1" presStyleCnt="3"/>
      <dgm:spPr/>
    </dgm:pt>
    <dgm:pt modelId="{85547507-B012-45C9-91D6-C19F22717A74}" type="pres">
      <dgm:prSet presAssocID="{D8B84DED-CF90-411E-9731-63FE4C14D99A}" presName="connectorText" presStyleLbl="sibTrans2D1" presStyleIdx="1" presStyleCnt="3"/>
      <dgm:spPr/>
    </dgm:pt>
    <dgm:pt modelId="{3D77DA43-4167-4D76-8DC8-7E9F6F750019}" type="pres">
      <dgm:prSet presAssocID="{30BB4337-EA89-4329-BCA8-EDACB3245644}" presName="node" presStyleLbl="node1" presStyleIdx="2" presStyleCnt="4">
        <dgm:presLayoutVars>
          <dgm:bulletEnabled val="1"/>
        </dgm:presLayoutVars>
      </dgm:prSet>
      <dgm:spPr/>
    </dgm:pt>
    <dgm:pt modelId="{E2C9D83C-AC0F-4255-9E46-B9967944F2AA}" type="pres">
      <dgm:prSet presAssocID="{C881B203-1BC9-48A4-B093-49C547027EE3}" presName="sibTrans" presStyleLbl="sibTrans2D1" presStyleIdx="2" presStyleCnt="3"/>
      <dgm:spPr/>
    </dgm:pt>
    <dgm:pt modelId="{07827788-BBCB-4FBF-9413-C40CE3C897C4}" type="pres">
      <dgm:prSet presAssocID="{C881B203-1BC9-48A4-B093-49C547027EE3}" presName="connectorText" presStyleLbl="sibTrans2D1" presStyleIdx="2" presStyleCnt="3"/>
      <dgm:spPr/>
    </dgm:pt>
    <dgm:pt modelId="{B9891EEB-9B3D-4415-82ED-8793A283E81F}" type="pres">
      <dgm:prSet presAssocID="{2B1FE9CB-606A-4C7E-A96A-143560CE4C16}" presName="node" presStyleLbl="node1" presStyleIdx="3" presStyleCnt="4">
        <dgm:presLayoutVars>
          <dgm:bulletEnabled val="1"/>
        </dgm:presLayoutVars>
      </dgm:prSet>
      <dgm:spPr/>
    </dgm:pt>
  </dgm:ptLst>
  <dgm:cxnLst>
    <dgm:cxn modelId="{A71CCF16-140E-4A70-A9E3-48907F48B6C4}" srcId="{2AA8A71C-DD58-420B-8E9A-51E3DD2F142F}" destId="{C0FC85E0-164A-4E6E-9413-E9950B010401}" srcOrd="1" destOrd="0" parTransId="{67813B88-657F-4A72-B2C9-2E1AA6606A11}" sibTransId="{D8B84DED-CF90-411E-9731-63FE4C14D99A}"/>
    <dgm:cxn modelId="{A6408030-A8C9-479D-A161-D07C0F21A95A}" type="presOf" srcId="{30BB4337-EA89-4329-BCA8-EDACB3245644}" destId="{3D77DA43-4167-4D76-8DC8-7E9F6F750019}" srcOrd="0" destOrd="0" presId="urn:microsoft.com/office/officeart/2005/8/layout/process1"/>
    <dgm:cxn modelId="{D185C933-6179-49BB-8425-6004C19B41F8}" type="presOf" srcId="{C881B203-1BC9-48A4-B093-49C547027EE3}" destId="{07827788-BBCB-4FBF-9413-C40CE3C897C4}" srcOrd="1" destOrd="0" presId="urn:microsoft.com/office/officeart/2005/8/layout/process1"/>
    <dgm:cxn modelId="{9CEF8D60-0FDE-4522-9BFB-23FDAACB59D6}" type="presOf" srcId="{2AA8A71C-DD58-420B-8E9A-51E3DD2F142F}" destId="{C3CE92A3-C003-4B1E-B5CA-89DB10645261}" srcOrd="0" destOrd="0" presId="urn:microsoft.com/office/officeart/2005/8/layout/process1"/>
    <dgm:cxn modelId="{0743EA4C-C490-4543-9D41-FC498007E6A5}" type="presOf" srcId="{73E1B181-EA40-4795-B247-9810932557DB}" destId="{06D9AA44-B0D9-40BD-926A-6238793C5718}" srcOrd="1" destOrd="0" presId="urn:microsoft.com/office/officeart/2005/8/layout/process1"/>
    <dgm:cxn modelId="{37F3C84F-B8DB-4B18-A9B5-7DD38CDCEC61}" type="presOf" srcId="{D8B84DED-CF90-411E-9731-63FE4C14D99A}" destId="{85547507-B012-45C9-91D6-C19F22717A74}" srcOrd="1" destOrd="0" presId="urn:microsoft.com/office/officeart/2005/8/layout/process1"/>
    <dgm:cxn modelId="{ED499B71-D9AE-4AD8-B5CF-CC8DE2CD515A}" type="presOf" srcId="{C881B203-1BC9-48A4-B093-49C547027EE3}" destId="{E2C9D83C-AC0F-4255-9E46-B9967944F2AA}" srcOrd="0" destOrd="0" presId="urn:microsoft.com/office/officeart/2005/8/layout/process1"/>
    <dgm:cxn modelId="{A9561258-14A7-4B8F-969C-54A88A25BC68}" srcId="{2AA8A71C-DD58-420B-8E9A-51E3DD2F142F}" destId="{2B1FE9CB-606A-4C7E-A96A-143560CE4C16}" srcOrd="3" destOrd="0" parTransId="{F09C2174-FF98-4F5A-BBB8-93219D36406C}" sibTransId="{65FCB2E3-C81A-47C1-8419-4A978687653D}"/>
    <dgm:cxn modelId="{82ADA38A-9DD7-46CE-8024-06B661E68522}" type="presOf" srcId="{D8B84DED-CF90-411E-9731-63FE4C14D99A}" destId="{E9B2B62E-966D-4694-89CF-D00F5E961DE5}" srcOrd="0" destOrd="0" presId="urn:microsoft.com/office/officeart/2005/8/layout/process1"/>
    <dgm:cxn modelId="{4931D596-FA78-4B50-8D75-4582E1D3C1F3}" type="presOf" srcId="{2B1FE9CB-606A-4C7E-A96A-143560CE4C16}" destId="{B9891EEB-9B3D-4415-82ED-8793A283E81F}" srcOrd="0" destOrd="0" presId="urn:microsoft.com/office/officeart/2005/8/layout/process1"/>
    <dgm:cxn modelId="{BA72909A-150E-45C9-8DA9-62BAD3B06839}" srcId="{2AA8A71C-DD58-420B-8E9A-51E3DD2F142F}" destId="{30BB4337-EA89-4329-BCA8-EDACB3245644}" srcOrd="2" destOrd="0" parTransId="{38E6484A-EBF5-48DC-9A80-054D243B2BE1}" sibTransId="{C881B203-1BC9-48A4-B093-49C547027EE3}"/>
    <dgm:cxn modelId="{61B3E9A3-2921-4FCF-98C6-B0812A83D5C1}" type="presOf" srcId="{73E1B181-EA40-4795-B247-9810932557DB}" destId="{FDDFF48A-B7FC-48AC-B1B2-69D57DE2AEF9}" srcOrd="0" destOrd="0" presId="urn:microsoft.com/office/officeart/2005/8/layout/process1"/>
    <dgm:cxn modelId="{B52C8DDE-68F9-4904-9F44-83317EE1A611}" type="presOf" srcId="{C0FC85E0-164A-4E6E-9413-E9950B010401}" destId="{8CB99507-811A-4064-8794-6D165DDBF53C}" srcOrd="0" destOrd="0" presId="urn:microsoft.com/office/officeart/2005/8/layout/process1"/>
    <dgm:cxn modelId="{FAFB8CE1-05F1-4CBB-A821-A69066D6296B}" type="presOf" srcId="{7AF28721-8C92-477F-94C3-FAE5EA74A7C5}" destId="{FD4582B7-5597-4D32-9F01-93926FDE61A4}" srcOrd="0" destOrd="0" presId="urn:microsoft.com/office/officeart/2005/8/layout/process1"/>
    <dgm:cxn modelId="{AE59B9F8-3208-4D68-BCDC-46BBE5EB7A4B}" srcId="{2AA8A71C-DD58-420B-8E9A-51E3DD2F142F}" destId="{7AF28721-8C92-477F-94C3-FAE5EA74A7C5}" srcOrd="0" destOrd="0" parTransId="{EFE79B42-8F34-4DD2-BDC2-4FB51AB3EA76}" sibTransId="{73E1B181-EA40-4795-B247-9810932557DB}"/>
    <dgm:cxn modelId="{114CCC15-74C2-43C0-8A1C-4B4E9A0420E9}" type="presParOf" srcId="{C3CE92A3-C003-4B1E-B5CA-89DB10645261}" destId="{FD4582B7-5597-4D32-9F01-93926FDE61A4}" srcOrd="0" destOrd="0" presId="urn:microsoft.com/office/officeart/2005/8/layout/process1"/>
    <dgm:cxn modelId="{ECBC066F-BB42-4DDF-ACE9-5113AD245802}" type="presParOf" srcId="{C3CE92A3-C003-4B1E-B5CA-89DB10645261}" destId="{FDDFF48A-B7FC-48AC-B1B2-69D57DE2AEF9}" srcOrd="1" destOrd="0" presId="urn:microsoft.com/office/officeart/2005/8/layout/process1"/>
    <dgm:cxn modelId="{40C763D5-2E19-4E5F-89A8-162580B9E503}" type="presParOf" srcId="{FDDFF48A-B7FC-48AC-B1B2-69D57DE2AEF9}" destId="{06D9AA44-B0D9-40BD-926A-6238793C5718}" srcOrd="0" destOrd="0" presId="urn:microsoft.com/office/officeart/2005/8/layout/process1"/>
    <dgm:cxn modelId="{308909BF-F0D0-4B30-AA7D-E66F6A9848A6}" type="presParOf" srcId="{C3CE92A3-C003-4B1E-B5CA-89DB10645261}" destId="{8CB99507-811A-4064-8794-6D165DDBF53C}" srcOrd="2" destOrd="0" presId="urn:microsoft.com/office/officeart/2005/8/layout/process1"/>
    <dgm:cxn modelId="{80B08802-3358-4603-B1A3-75DF76477753}" type="presParOf" srcId="{C3CE92A3-C003-4B1E-B5CA-89DB10645261}" destId="{E9B2B62E-966D-4694-89CF-D00F5E961DE5}" srcOrd="3" destOrd="0" presId="urn:microsoft.com/office/officeart/2005/8/layout/process1"/>
    <dgm:cxn modelId="{B632512B-2676-497B-8332-ED9AC03829DE}" type="presParOf" srcId="{E9B2B62E-966D-4694-89CF-D00F5E961DE5}" destId="{85547507-B012-45C9-91D6-C19F22717A74}" srcOrd="0" destOrd="0" presId="urn:microsoft.com/office/officeart/2005/8/layout/process1"/>
    <dgm:cxn modelId="{3D01DAFA-6F4E-464E-98D3-3DBD865EE008}" type="presParOf" srcId="{C3CE92A3-C003-4B1E-B5CA-89DB10645261}" destId="{3D77DA43-4167-4D76-8DC8-7E9F6F750019}" srcOrd="4" destOrd="0" presId="urn:microsoft.com/office/officeart/2005/8/layout/process1"/>
    <dgm:cxn modelId="{1D9527FD-8F54-46BA-A98F-545DFAC00213}" type="presParOf" srcId="{C3CE92A3-C003-4B1E-B5CA-89DB10645261}" destId="{E2C9D83C-AC0F-4255-9E46-B9967944F2AA}" srcOrd="5" destOrd="0" presId="urn:microsoft.com/office/officeart/2005/8/layout/process1"/>
    <dgm:cxn modelId="{BC8827D5-F1F7-42FC-B53B-C412FB834BFC}" type="presParOf" srcId="{E2C9D83C-AC0F-4255-9E46-B9967944F2AA}" destId="{07827788-BBCB-4FBF-9413-C40CE3C897C4}" srcOrd="0" destOrd="0" presId="urn:microsoft.com/office/officeart/2005/8/layout/process1"/>
    <dgm:cxn modelId="{B6ACE89A-8395-4AC1-868C-04374A7D3CFE}" type="presParOf" srcId="{C3CE92A3-C003-4B1E-B5CA-89DB10645261}" destId="{B9891EEB-9B3D-4415-82ED-8793A283E81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A8A71C-DD58-420B-8E9A-51E3DD2F142F}" type="doc">
      <dgm:prSet loTypeId="urn:microsoft.com/office/officeart/2005/8/layout/process1" loCatId="process" qsTypeId="urn:microsoft.com/office/officeart/2005/8/quickstyle/simple1" qsCatId="simple" csTypeId="urn:microsoft.com/office/officeart/2005/8/colors/accent1_2" csCatId="accent1" phldr="1"/>
      <dgm:spPr/>
    </dgm:pt>
    <dgm:pt modelId="{7AF28721-8C92-477F-94C3-FAE5EA74A7C5}">
      <dgm:prSet phldrT="[Text]"/>
      <dgm:spPr/>
      <dgm:t>
        <a:bodyPr/>
        <a:lstStyle/>
        <a:p>
          <a:r>
            <a:rPr lang="en-US" dirty="0"/>
            <a:t>Create “user profile vector” </a:t>
          </a:r>
          <a:r>
            <a:rPr lang="en-US" dirty="0">
              <a:sym typeface="Wingdings" panose="05000000000000000000" pitchFamily="2" charset="2"/>
            </a:rPr>
            <a:t> What user interested in what topic</a:t>
          </a:r>
          <a:endParaRPr lang="en-US" dirty="0"/>
        </a:p>
      </dgm:t>
    </dgm:pt>
    <dgm:pt modelId="{73E1B181-EA40-4795-B247-9810932557DB}" type="sibTrans" cxnId="{AE59B9F8-3208-4D68-BCDC-46BBE5EB7A4B}">
      <dgm:prSet/>
      <dgm:spPr/>
      <dgm:t>
        <a:bodyPr/>
        <a:lstStyle/>
        <a:p>
          <a:endParaRPr lang="en-US"/>
        </a:p>
      </dgm:t>
    </dgm:pt>
    <dgm:pt modelId="{EFE79B42-8F34-4DD2-BDC2-4FB51AB3EA76}" type="parTrans" cxnId="{AE59B9F8-3208-4D68-BCDC-46BBE5EB7A4B}">
      <dgm:prSet/>
      <dgm:spPr/>
      <dgm:t>
        <a:bodyPr/>
        <a:lstStyle/>
        <a:p>
          <a:endParaRPr lang="en-US"/>
        </a:p>
      </dgm:t>
    </dgm:pt>
    <dgm:pt modelId="{C0FC85E0-164A-4E6E-9413-E9950B010401}">
      <dgm:prSet phldrT="[Text]"/>
      <dgm:spPr/>
      <dgm:t>
        <a:bodyPr/>
        <a:lstStyle/>
        <a:p>
          <a:r>
            <a:rPr lang="en-US" dirty="0"/>
            <a:t>“Group” the user based on their interest by clustering algorithm</a:t>
          </a:r>
        </a:p>
      </dgm:t>
    </dgm:pt>
    <dgm:pt modelId="{D8B84DED-CF90-411E-9731-63FE4C14D99A}" type="sibTrans" cxnId="{A71CCF16-140E-4A70-A9E3-48907F48B6C4}">
      <dgm:prSet/>
      <dgm:spPr/>
      <dgm:t>
        <a:bodyPr/>
        <a:lstStyle/>
        <a:p>
          <a:endParaRPr lang="en-US"/>
        </a:p>
      </dgm:t>
    </dgm:pt>
    <dgm:pt modelId="{67813B88-657F-4A72-B2C9-2E1AA6606A11}" type="parTrans" cxnId="{A71CCF16-140E-4A70-A9E3-48907F48B6C4}">
      <dgm:prSet/>
      <dgm:spPr/>
      <dgm:t>
        <a:bodyPr/>
        <a:lstStyle/>
        <a:p>
          <a:endParaRPr lang="en-US"/>
        </a:p>
      </dgm:t>
    </dgm:pt>
    <dgm:pt modelId="{30BB4337-EA89-4329-BCA8-EDACB3245644}">
      <dgm:prSet phldrT="[Text]"/>
      <dgm:spPr/>
      <dgm:t>
        <a:bodyPr/>
        <a:lstStyle/>
        <a:p>
          <a:r>
            <a:rPr lang="en-US" dirty="0"/>
            <a:t>It becomes the “recommended course” for the user</a:t>
          </a:r>
        </a:p>
      </dgm:t>
    </dgm:pt>
    <dgm:pt modelId="{C881B203-1BC9-48A4-B093-49C547027EE3}" type="sibTrans" cxnId="{BA72909A-150E-45C9-8DA9-62BAD3B06839}">
      <dgm:prSet/>
      <dgm:spPr/>
      <dgm:t>
        <a:bodyPr/>
        <a:lstStyle/>
        <a:p>
          <a:endParaRPr lang="en-US"/>
        </a:p>
      </dgm:t>
    </dgm:pt>
    <dgm:pt modelId="{38E6484A-EBF5-48DC-9A80-054D243B2BE1}" type="parTrans" cxnId="{BA72909A-150E-45C9-8DA9-62BAD3B06839}">
      <dgm:prSet/>
      <dgm:spPr/>
      <dgm:t>
        <a:bodyPr/>
        <a:lstStyle/>
        <a:p>
          <a:endParaRPr lang="en-US"/>
        </a:p>
      </dgm:t>
    </dgm:pt>
    <dgm:pt modelId="{35935B37-343B-4BCD-8584-3D057D9DE265}">
      <dgm:prSet phldrT="[Text]"/>
      <dgm:spPr/>
      <dgm:t>
        <a:bodyPr/>
        <a:lstStyle/>
        <a:p>
          <a:r>
            <a:rPr lang="en-US" dirty="0"/>
            <a:t>For each user, find courses in the “Group” that he/she has not taken yet</a:t>
          </a:r>
        </a:p>
      </dgm:t>
    </dgm:pt>
    <dgm:pt modelId="{5DF96B7C-F1EC-4690-AAD1-C4AB794C79A1}" type="parTrans" cxnId="{83860435-4D27-4035-9C03-C4D2C2F2BB35}">
      <dgm:prSet/>
      <dgm:spPr/>
      <dgm:t>
        <a:bodyPr/>
        <a:lstStyle/>
        <a:p>
          <a:endParaRPr lang="en-US"/>
        </a:p>
      </dgm:t>
    </dgm:pt>
    <dgm:pt modelId="{2CA638F1-F46A-4A58-89AD-63199896728D}" type="sibTrans" cxnId="{83860435-4D27-4035-9C03-C4D2C2F2BB35}">
      <dgm:prSet/>
      <dgm:spPr/>
      <dgm:t>
        <a:bodyPr/>
        <a:lstStyle/>
        <a:p>
          <a:endParaRPr lang="en-US"/>
        </a:p>
      </dgm:t>
    </dgm:pt>
    <dgm:pt modelId="{C3CE92A3-C003-4B1E-B5CA-89DB10645261}" type="pres">
      <dgm:prSet presAssocID="{2AA8A71C-DD58-420B-8E9A-51E3DD2F142F}" presName="Name0" presStyleCnt="0">
        <dgm:presLayoutVars>
          <dgm:dir/>
          <dgm:resizeHandles val="exact"/>
        </dgm:presLayoutVars>
      </dgm:prSet>
      <dgm:spPr/>
    </dgm:pt>
    <dgm:pt modelId="{FD4582B7-5597-4D32-9F01-93926FDE61A4}" type="pres">
      <dgm:prSet presAssocID="{7AF28721-8C92-477F-94C3-FAE5EA74A7C5}" presName="node" presStyleLbl="node1" presStyleIdx="0" presStyleCnt="4">
        <dgm:presLayoutVars>
          <dgm:bulletEnabled val="1"/>
        </dgm:presLayoutVars>
      </dgm:prSet>
      <dgm:spPr/>
    </dgm:pt>
    <dgm:pt modelId="{FDDFF48A-B7FC-48AC-B1B2-69D57DE2AEF9}" type="pres">
      <dgm:prSet presAssocID="{73E1B181-EA40-4795-B247-9810932557DB}" presName="sibTrans" presStyleLbl="sibTrans2D1" presStyleIdx="0" presStyleCnt="3"/>
      <dgm:spPr/>
    </dgm:pt>
    <dgm:pt modelId="{06D9AA44-B0D9-40BD-926A-6238793C5718}" type="pres">
      <dgm:prSet presAssocID="{73E1B181-EA40-4795-B247-9810932557DB}" presName="connectorText" presStyleLbl="sibTrans2D1" presStyleIdx="0" presStyleCnt="3"/>
      <dgm:spPr/>
    </dgm:pt>
    <dgm:pt modelId="{8CB99507-811A-4064-8794-6D165DDBF53C}" type="pres">
      <dgm:prSet presAssocID="{C0FC85E0-164A-4E6E-9413-E9950B010401}" presName="node" presStyleLbl="node1" presStyleIdx="1" presStyleCnt="4">
        <dgm:presLayoutVars>
          <dgm:bulletEnabled val="1"/>
        </dgm:presLayoutVars>
      </dgm:prSet>
      <dgm:spPr/>
    </dgm:pt>
    <dgm:pt modelId="{E9B2B62E-966D-4694-89CF-D00F5E961DE5}" type="pres">
      <dgm:prSet presAssocID="{D8B84DED-CF90-411E-9731-63FE4C14D99A}" presName="sibTrans" presStyleLbl="sibTrans2D1" presStyleIdx="1" presStyleCnt="3"/>
      <dgm:spPr/>
    </dgm:pt>
    <dgm:pt modelId="{85547507-B012-45C9-91D6-C19F22717A74}" type="pres">
      <dgm:prSet presAssocID="{D8B84DED-CF90-411E-9731-63FE4C14D99A}" presName="connectorText" presStyleLbl="sibTrans2D1" presStyleIdx="1" presStyleCnt="3"/>
      <dgm:spPr/>
    </dgm:pt>
    <dgm:pt modelId="{B8943E60-BF84-48EF-9B30-48AEA46798AF}" type="pres">
      <dgm:prSet presAssocID="{35935B37-343B-4BCD-8584-3D057D9DE265}" presName="node" presStyleLbl="node1" presStyleIdx="2" presStyleCnt="4">
        <dgm:presLayoutVars>
          <dgm:bulletEnabled val="1"/>
        </dgm:presLayoutVars>
      </dgm:prSet>
      <dgm:spPr/>
    </dgm:pt>
    <dgm:pt modelId="{6CD0EF31-A4D6-4A45-A4A4-B0BCDDCDBD51}" type="pres">
      <dgm:prSet presAssocID="{2CA638F1-F46A-4A58-89AD-63199896728D}" presName="sibTrans" presStyleLbl="sibTrans2D1" presStyleIdx="2" presStyleCnt="3"/>
      <dgm:spPr/>
    </dgm:pt>
    <dgm:pt modelId="{1612BB62-F2CE-4935-AE6E-982D126E9098}" type="pres">
      <dgm:prSet presAssocID="{2CA638F1-F46A-4A58-89AD-63199896728D}" presName="connectorText" presStyleLbl="sibTrans2D1" presStyleIdx="2" presStyleCnt="3"/>
      <dgm:spPr/>
    </dgm:pt>
    <dgm:pt modelId="{3D77DA43-4167-4D76-8DC8-7E9F6F750019}" type="pres">
      <dgm:prSet presAssocID="{30BB4337-EA89-4329-BCA8-EDACB3245644}" presName="node" presStyleLbl="node1" presStyleIdx="3" presStyleCnt="4">
        <dgm:presLayoutVars>
          <dgm:bulletEnabled val="1"/>
        </dgm:presLayoutVars>
      </dgm:prSet>
      <dgm:spPr/>
    </dgm:pt>
  </dgm:ptLst>
  <dgm:cxnLst>
    <dgm:cxn modelId="{A71CCF16-140E-4A70-A9E3-48907F48B6C4}" srcId="{2AA8A71C-DD58-420B-8E9A-51E3DD2F142F}" destId="{C0FC85E0-164A-4E6E-9413-E9950B010401}" srcOrd="1" destOrd="0" parTransId="{67813B88-657F-4A72-B2C9-2E1AA6606A11}" sibTransId="{D8B84DED-CF90-411E-9731-63FE4C14D99A}"/>
    <dgm:cxn modelId="{31A4571C-D398-4453-B55C-57037E6E92AC}" type="presOf" srcId="{35935B37-343B-4BCD-8584-3D057D9DE265}" destId="{B8943E60-BF84-48EF-9B30-48AEA46798AF}" srcOrd="0" destOrd="0" presId="urn:microsoft.com/office/officeart/2005/8/layout/process1"/>
    <dgm:cxn modelId="{A6408030-A8C9-479D-A161-D07C0F21A95A}" type="presOf" srcId="{30BB4337-EA89-4329-BCA8-EDACB3245644}" destId="{3D77DA43-4167-4D76-8DC8-7E9F6F750019}" srcOrd="0" destOrd="0" presId="urn:microsoft.com/office/officeart/2005/8/layout/process1"/>
    <dgm:cxn modelId="{83860435-4D27-4035-9C03-C4D2C2F2BB35}" srcId="{2AA8A71C-DD58-420B-8E9A-51E3DD2F142F}" destId="{35935B37-343B-4BCD-8584-3D057D9DE265}" srcOrd="2" destOrd="0" parTransId="{5DF96B7C-F1EC-4690-AAD1-C4AB794C79A1}" sibTransId="{2CA638F1-F46A-4A58-89AD-63199896728D}"/>
    <dgm:cxn modelId="{9CEF8D60-0FDE-4522-9BFB-23FDAACB59D6}" type="presOf" srcId="{2AA8A71C-DD58-420B-8E9A-51E3DD2F142F}" destId="{C3CE92A3-C003-4B1E-B5CA-89DB10645261}" srcOrd="0" destOrd="0" presId="urn:microsoft.com/office/officeart/2005/8/layout/process1"/>
    <dgm:cxn modelId="{0743EA4C-C490-4543-9D41-FC498007E6A5}" type="presOf" srcId="{73E1B181-EA40-4795-B247-9810932557DB}" destId="{06D9AA44-B0D9-40BD-926A-6238793C5718}" srcOrd="1" destOrd="0" presId="urn:microsoft.com/office/officeart/2005/8/layout/process1"/>
    <dgm:cxn modelId="{37F3C84F-B8DB-4B18-A9B5-7DD38CDCEC61}" type="presOf" srcId="{D8B84DED-CF90-411E-9731-63FE4C14D99A}" destId="{85547507-B012-45C9-91D6-C19F22717A74}" srcOrd="1" destOrd="0" presId="urn:microsoft.com/office/officeart/2005/8/layout/process1"/>
    <dgm:cxn modelId="{82ADA38A-9DD7-46CE-8024-06B661E68522}" type="presOf" srcId="{D8B84DED-CF90-411E-9731-63FE4C14D99A}" destId="{E9B2B62E-966D-4694-89CF-D00F5E961DE5}" srcOrd="0" destOrd="0" presId="urn:microsoft.com/office/officeart/2005/8/layout/process1"/>
    <dgm:cxn modelId="{562CFD98-B6C5-435C-AA1D-B26ED36EFCD5}" type="presOf" srcId="{2CA638F1-F46A-4A58-89AD-63199896728D}" destId="{6CD0EF31-A4D6-4A45-A4A4-B0BCDDCDBD51}" srcOrd="0" destOrd="0" presId="urn:microsoft.com/office/officeart/2005/8/layout/process1"/>
    <dgm:cxn modelId="{BA72909A-150E-45C9-8DA9-62BAD3B06839}" srcId="{2AA8A71C-DD58-420B-8E9A-51E3DD2F142F}" destId="{30BB4337-EA89-4329-BCA8-EDACB3245644}" srcOrd="3" destOrd="0" parTransId="{38E6484A-EBF5-48DC-9A80-054D243B2BE1}" sibTransId="{C881B203-1BC9-48A4-B093-49C547027EE3}"/>
    <dgm:cxn modelId="{61B3E9A3-2921-4FCF-98C6-B0812A83D5C1}" type="presOf" srcId="{73E1B181-EA40-4795-B247-9810932557DB}" destId="{FDDFF48A-B7FC-48AC-B1B2-69D57DE2AEF9}" srcOrd="0" destOrd="0" presId="urn:microsoft.com/office/officeart/2005/8/layout/process1"/>
    <dgm:cxn modelId="{773849CA-99A2-4885-BA17-3971D031A74B}" type="presOf" srcId="{2CA638F1-F46A-4A58-89AD-63199896728D}" destId="{1612BB62-F2CE-4935-AE6E-982D126E9098}" srcOrd="1" destOrd="0" presId="urn:microsoft.com/office/officeart/2005/8/layout/process1"/>
    <dgm:cxn modelId="{B52C8DDE-68F9-4904-9F44-83317EE1A611}" type="presOf" srcId="{C0FC85E0-164A-4E6E-9413-E9950B010401}" destId="{8CB99507-811A-4064-8794-6D165DDBF53C}" srcOrd="0" destOrd="0" presId="urn:microsoft.com/office/officeart/2005/8/layout/process1"/>
    <dgm:cxn modelId="{FAFB8CE1-05F1-4CBB-A821-A69066D6296B}" type="presOf" srcId="{7AF28721-8C92-477F-94C3-FAE5EA74A7C5}" destId="{FD4582B7-5597-4D32-9F01-93926FDE61A4}" srcOrd="0" destOrd="0" presId="urn:microsoft.com/office/officeart/2005/8/layout/process1"/>
    <dgm:cxn modelId="{AE59B9F8-3208-4D68-BCDC-46BBE5EB7A4B}" srcId="{2AA8A71C-DD58-420B-8E9A-51E3DD2F142F}" destId="{7AF28721-8C92-477F-94C3-FAE5EA74A7C5}" srcOrd="0" destOrd="0" parTransId="{EFE79B42-8F34-4DD2-BDC2-4FB51AB3EA76}" sibTransId="{73E1B181-EA40-4795-B247-9810932557DB}"/>
    <dgm:cxn modelId="{114CCC15-74C2-43C0-8A1C-4B4E9A0420E9}" type="presParOf" srcId="{C3CE92A3-C003-4B1E-B5CA-89DB10645261}" destId="{FD4582B7-5597-4D32-9F01-93926FDE61A4}" srcOrd="0" destOrd="0" presId="urn:microsoft.com/office/officeart/2005/8/layout/process1"/>
    <dgm:cxn modelId="{ECBC066F-BB42-4DDF-ACE9-5113AD245802}" type="presParOf" srcId="{C3CE92A3-C003-4B1E-B5CA-89DB10645261}" destId="{FDDFF48A-B7FC-48AC-B1B2-69D57DE2AEF9}" srcOrd="1" destOrd="0" presId="urn:microsoft.com/office/officeart/2005/8/layout/process1"/>
    <dgm:cxn modelId="{40C763D5-2E19-4E5F-89A8-162580B9E503}" type="presParOf" srcId="{FDDFF48A-B7FC-48AC-B1B2-69D57DE2AEF9}" destId="{06D9AA44-B0D9-40BD-926A-6238793C5718}" srcOrd="0" destOrd="0" presId="urn:microsoft.com/office/officeart/2005/8/layout/process1"/>
    <dgm:cxn modelId="{308909BF-F0D0-4B30-AA7D-E66F6A9848A6}" type="presParOf" srcId="{C3CE92A3-C003-4B1E-B5CA-89DB10645261}" destId="{8CB99507-811A-4064-8794-6D165DDBF53C}" srcOrd="2" destOrd="0" presId="urn:microsoft.com/office/officeart/2005/8/layout/process1"/>
    <dgm:cxn modelId="{80B08802-3358-4603-B1A3-75DF76477753}" type="presParOf" srcId="{C3CE92A3-C003-4B1E-B5CA-89DB10645261}" destId="{E9B2B62E-966D-4694-89CF-D00F5E961DE5}" srcOrd="3" destOrd="0" presId="urn:microsoft.com/office/officeart/2005/8/layout/process1"/>
    <dgm:cxn modelId="{B632512B-2676-497B-8332-ED9AC03829DE}" type="presParOf" srcId="{E9B2B62E-966D-4694-89CF-D00F5E961DE5}" destId="{85547507-B012-45C9-91D6-C19F22717A74}" srcOrd="0" destOrd="0" presId="urn:microsoft.com/office/officeart/2005/8/layout/process1"/>
    <dgm:cxn modelId="{B78BE759-3687-4D9A-8964-09EA27A29EE5}" type="presParOf" srcId="{C3CE92A3-C003-4B1E-B5CA-89DB10645261}" destId="{B8943E60-BF84-48EF-9B30-48AEA46798AF}" srcOrd="4" destOrd="0" presId="urn:microsoft.com/office/officeart/2005/8/layout/process1"/>
    <dgm:cxn modelId="{9DF41307-9953-49D5-B2B7-7E5033ADB0ED}" type="presParOf" srcId="{C3CE92A3-C003-4B1E-B5CA-89DB10645261}" destId="{6CD0EF31-A4D6-4A45-A4A4-B0BCDDCDBD51}" srcOrd="5" destOrd="0" presId="urn:microsoft.com/office/officeart/2005/8/layout/process1"/>
    <dgm:cxn modelId="{7C452A7F-0D4C-42C7-AF73-071F70FBF2D2}" type="presParOf" srcId="{6CD0EF31-A4D6-4A45-A4A4-B0BCDDCDBD51}" destId="{1612BB62-F2CE-4935-AE6E-982D126E9098}" srcOrd="0" destOrd="0" presId="urn:microsoft.com/office/officeart/2005/8/layout/process1"/>
    <dgm:cxn modelId="{3D01DAFA-6F4E-464E-98D3-3DBD865EE008}" type="presParOf" srcId="{C3CE92A3-C003-4B1E-B5CA-89DB10645261}" destId="{3D77DA43-4167-4D76-8DC8-7E9F6F75001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8A71C-DD58-420B-8E9A-51E3DD2F142F}" type="doc">
      <dgm:prSet loTypeId="urn:microsoft.com/office/officeart/2005/8/layout/process1" loCatId="process" qsTypeId="urn:microsoft.com/office/officeart/2005/8/quickstyle/simple1" qsCatId="simple" csTypeId="urn:microsoft.com/office/officeart/2005/8/colors/accent1_2" csCatId="accent1" phldr="1"/>
      <dgm:spPr/>
    </dgm:pt>
    <dgm:pt modelId="{7AF28721-8C92-477F-94C3-FAE5EA74A7C5}">
      <dgm:prSet phldrT="[Text]"/>
      <dgm:spPr/>
      <dgm:t>
        <a:bodyPr/>
        <a:lstStyle/>
        <a:p>
          <a:r>
            <a:rPr lang="en-US" dirty="0"/>
            <a:t>Train a KNN model with a known data set of user’s rating to a course</a:t>
          </a:r>
        </a:p>
      </dgm:t>
    </dgm:pt>
    <dgm:pt modelId="{73E1B181-EA40-4795-B247-9810932557DB}" type="sibTrans" cxnId="{AE59B9F8-3208-4D68-BCDC-46BBE5EB7A4B}">
      <dgm:prSet/>
      <dgm:spPr/>
      <dgm:t>
        <a:bodyPr/>
        <a:lstStyle/>
        <a:p>
          <a:endParaRPr lang="en-US"/>
        </a:p>
      </dgm:t>
    </dgm:pt>
    <dgm:pt modelId="{EFE79B42-8F34-4DD2-BDC2-4FB51AB3EA76}" type="parTrans" cxnId="{AE59B9F8-3208-4D68-BCDC-46BBE5EB7A4B}">
      <dgm:prSet/>
      <dgm:spPr/>
      <dgm:t>
        <a:bodyPr/>
        <a:lstStyle/>
        <a:p>
          <a:endParaRPr lang="en-US"/>
        </a:p>
      </dgm:t>
    </dgm:pt>
    <dgm:pt modelId="{C0FC85E0-164A-4E6E-9413-E9950B010401}">
      <dgm:prSet phldrT="[Text]"/>
      <dgm:spPr/>
      <dgm:t>
        <a:bodyPr/>
        <a:lstStyle/>
        <a:p>
          <a:r>
            <a:rPr lang="en-US" dirty="0"/>
            <a:t>This model can then predict a user rating to another course that he/she has not taken yet</a:t>
          </a:r>
        </a:p>
      </dgm:t>
    </dgm:pt>
    <dgm:pt modelId="{D8B84DED-CF90-411E-9731-63FE4C14D99A}" type="sibTrans" cxnId="{A71CCF16-140E-4A70-A9E3-48907F48B6C4}">
      <dgm:prSet/>
      <dgm:spPr/>
      <dgm:t>
        <a:bodyPr/>
        <a:lstStyle/>
        <a:p>
          <a:endParaRPr lang="en-US"/>
        </a:p>
      </dgm:t>
    </dgm:pt>
    <dgm:pt modelId="{67813B88-657F-4A72-B2C9-2E1AA6606A11}" type="parTrans" cxnId="{A71CCF16-140E-4A70-A9E3-48907F48B6C4}">
      <dgm:prSet/>
      <dgm:spPr/>
      <dgm:t>
        <a:bodyPr/>
        <a:lstStyle/>
        <a:p>
          <a:endParaRPr lang="en-US"/>
        </a:p>
      </dgm:t>
    </dgm:pt>
    <dgm:pt modelId="{30BB4337-EA89-4329-BCA8-EDACB3245644}">
      <dgm:prSet phldrT="[Text]"/>
      <dgm:spPr/>
      <dgm:t>
        <a:bodyPr/>
        <a:lstStyle/>
        <a:p>
          <a:r>
            <a:rPr lang="en-US" dirty="0"/>
            <a:t>This prediction can be used to create recommendation for another course</a:t>
          </a:r>
        </a:p>
      </dgm:t>
    </dgm:pt>
    <dgm:pt modelId="{C881B203-1BC9-48A4-B093-49C547027EE3}" type="sibTrans" cxnId="{BA72909A-150E-45C9-8DA9-62BAD3B06839}">
      <dgm:prSet/>
      <dgm:spPr/>
      <dgm:t>
        <a:bodyPr/>
        <a:lstStyle/>
        <a:p>
          <a:endParaRPr lang="en-US"/>
        </a:p>
      </dgm:t>
    </dgm:pt>
    <dgm:pt modelId="{38E6484A-EBF5-48DC-9A80-054D243B2BE1}" type="parTrans" cxnId="{BA72909A-150E-45C9-8DA9-62BAD3B06839}">
      <dgm:prSet/>
      <dgm:spPr/>
      <dgm:t>
        <a:bodyPr/>
        <a:lstStyle/>
        <a:p>
          <a:endParaRPr lang="en-US"/>
        </a:p>
      </dgm:t>
    </dgm:pt>
    <dgm:pt modelId="{C3CE92A3-C003-4B1E-B5CA-89DB10645261}" type="pres">
      <dgm:prSet presAssocID="{2AA8A71C-DD58-420B-8E9A-51E3DD2F142F}" presName="Name0" presStyleCnt="0">
        <dgm:presLayoutVars>
          <dgm:dir/>
          <dgm:resizeHandles val="exact"/>
        </dgm:presLayoutVars>
      </dgm:prSet>
      <dgm:spPr/>
    </dgm:pt>
    <dgm:pt modelId="{FD4582B7-5597-4D32-9F01-93926FDE61A4}" type="pres">
      <dgm:prSet presAssocID="{7AF28721-8C92-477F-94C3-FAE5EA74A7C5}" presName="node" presStyleLbl="node1" presStyleIdx="0" presStyleCnt="3">
        <dgm:presLayoutVars>
          <dgm:bulletEnabled val="1"/>
        </dgm:presLayoutVars>
      </dgm:prSet>
      <dgm:spPr/>
    </dgm:pt>
    <dgm:pt modelId="{FDDFF48A-B7FC-48AC-B1B2-69D57DE2AEF9}" type="pres">
      <dgm:prSet presAssocID="{73E1B181-EA40-4795-B247-9810932557DB}" presName="sibTrans" presStyleLbl="sibTrans2D1" presStyleIdx="0" presStyleCnt="2"/>
      <dgm:spPr/>
    </dgm:pt>
    <dgm:pt modelId="{06D9AA44-B0D9-40BD-926A-6238793C5718}" type="pres">
      <dgm:prSet presAssocID="{73E1B181-EA40-4795-B247-9810932557DB}" presName="connectorText" presStyleLbl="sibTrans2D1" presStyleIdx="0" presStyleCnt="2"/>
      <dgm:spPr/>
    </dgm:pt>
    <dgm:pt modelId="{8CB99507-811A-4064-8794-6D165DDBF53C}" type="pres">
      <dgm:prSet presAssocID="{C0FC85E0-164A-4E6E-9413-E9950B010401}" presName="node" presStyleLbl="node1" presStyleIdx="1" presStyleCnt="3">
        <dgm:presLayoutVars>
          <dgm:bulletEnabled val="1"/>
        </dgm:presLayoutVars>
      </dgm:prSet>
      <dgm:spPr/>
    </dgm:pt>
    <dgm:pt modelId="{E9B2B62E-966D-4694-89CF-D00F5E961DE5}" type="pres">
      <dgm:prSet presAssocID="{D8B84DED-CF90-411E-9731-63FE4C14D99A}" presName="sibTrans" presStyleLbl="sibTrans2D1" presStyleIdx="1" presStyleCnt="2"/>
      <dgm:spPr/>
    </dgm:pt>
    <dgm:pt modelId="{85547507-B012-45C9-91D6-C19F22717A74}" type="pres">
      <dgm:prSet presAssocID="{D8B84DED-CF90-411E-9731-63FE4C14D99A}" presName="connectorText" presStyleLbl="sibTrans2D1" presStyleIdx="1" presStyleCnt="2"/>
      <dgm:spPr/>
    </dgm:pt>
    <dgm:pt modelId="{3D77DA43-4167-4D76-8DC8-7E9F6F750019}" type="pres">
      <dgm:prSet presAssocID="{30BB4337-EA89-4329-BCA8-EDACB3245644}" presName="node" presStyleLbl="node1" presStyleIdx="2" presStyleCnt="3">
        <dgm:presLayoutVars>
          <dgm:bulletEnabled val="1"/>
        </dgm:presLayoutVars>
      </dgm:prSet>
      <dgm:spPr/>
    </dgm:pt>
  </dgm:ptLst>
  <dgm:cxnLst>
    <dgm:cxn modelId="{A71CCF16-140E-4A70-A9E3-48907F48B6C4}" srcId="{2AA8A71C-DD58-420B-8E9A-51E3DD2F142F}" destId="{C0FC85E0-164A-4E6E-9413-E9950B010401}" srcOrd="1" destOrd="0" parTransId="{67813B88-657F-4A72-B2C9-2E1AA6606A11}" sibTransId="{D8B84DED-CF90-411E-9731-63FE4C14D99A}"/>
    <dgm:cxn modelId="{A6408030-A8C9-479D-A161-D07C0F21A95A}" type="presOf" srcId="{30BB4337-EA89-4329-BCA8-EDACB3245644}" destId="{3D77DA43-4167-4D76-8DC8-7E9F6F750019}" srcOrd="0" destOrd="0" presId="urn:microsoft.com/office/officeart/2005/8/layout/process1"/>
    <dgm:cxn modelId="{9CEF8D60-0FDE-4522-9BFB-23FDAACB59D6}" type="presOf" srcId="{2AA8A71C-DD58-420B-8E9A-51E3DD2F142F}" destId="{C3CE92A3-C003-4B1E-B5CA-89DB10645261}" srcOrd="0" destOrd="0" presId="urn:microsoft.com/office/officeart/2005/8/layout/process1"/>
    <dgm:cxn modelId="{0743EA4C-C490-4543-9D41-FC498007E6A5}" type="presOf" srcId="{73E1B181-EA40-4795-B247-9810932557DB}" destId="{06D9AA44-B0D9-40BD-926A-6238793C5718}" srcOrd="1" destOrd="0" presId="urn:microsoft.com/office/officeart/2005/8/layout/process1"/>
    <dgm:cxn modelId="{37F3C84F-B8DB-4B18-A9B5-7DD38CDCEC61}" type="presOf" srcId="{D8B84DED-CF90-411E-9731-63FE4C14D99A}" destId="{85547507-B012-45C9-91D6-C19F22717A74}" srcOrd="1" destOrd="0" presId="urn:microsoft.com/office/officeart/2005/8/layout/process1"/>
    <dgm:cxn modelId="{82ADA38A-9DD7-46CE-8024-06B661E68522}" type="presOf" srcId="{D8B84DED-CF90-411E-9731-63FE4C14D99A}" destId="{E9B2B62E-966D-4694-89CF-D00F5E961DE5}" srcOrd="0" destOrd="0" presId="urn:microsoft.com/office/officeart/2005/8/layout/process1"/>
    <dgm:cxn modelId="{BA72909A-150E-45C9-8DA9-62BAD3B06839}" srcId="{2AA8A71C-DD58-420B-8E9A-51E3DD2F142F}" destId="{30BB4337-EA89-4329-BCA8-EDACB3245644}" srcOrd="2" destOrd="0" parTransId="{38E6484A-EBF5-48DC-9A80-054D243B2BE1}" sibTransId="{C881B203-1BC9-48A4-B093-49C547027EE3}"/>
    <dgm:cxn modelId="{61B3E9A3-2921-4FCF-98C6-B0812A83D5C1}" type="presOf" srcId="{73E1B181-EA40-4795-B247-9810932557DB}" destId="{FDDFF48A-B7FC-48AC-B1B2-69D57DE2AEF9}" srcOrd="0" destOrd="0" presId="urn:microsoft.com/office/officeart/2005/8/layout/process1"/>
    <dgm:cxn modelId="{B52C8DDE-68F9-4904-9F44-83317EE1A611}" type="presOf" srcId="{C0FC85E0-164A-4E6E-9413-E9950B010401}" destId="{8CB99507-811A-4064-8794-6D165DDBF53C}" srcOrd="0" destOrd="0" presId="urn:microsoft.com/office/officeart/2005/8/layout/process1"/>
    <dgm:cxn modelId="{FAFB8CE1-05F1-4CBB-A821-A69066D6296B}" type="presOf" srcId="{7AF28721-8C92-477F-94C3-FAE5EA74A7C5}" destId="{FD4582B7-5597-4D32-9F01-93926FDE61A4}" srcOrd="0" destOrd="0" presId="urn:microsoft.com/office/officeart/2005/8/layout/process1"/>
    <dgm:cxn modelId="{AE59B9F8-3208-4D68-BCDC-46BBE5EB7A4B}" srcId="{2AA8A71C-DD58-420B-8E9A-51E3DD2F142F}" destId="{7AF28721-8C92-477F-94C3-FAE5EA74A7C5}" srcOrd="0" destOrd="0" parTransId="{EFE79B42-8F34-4DD2-BDC2-4FB51AB3EA76}" sibTransId="{73E1B181-EA40-4795-B247-9810932557DB}"/>
    <dgm:cxn modelId="{114CCC15-74C2-43C0-8A1C-4B4E9A0420E9}" type="presParOf" srcId="{C3CE92A3-C003-4B1E-B5CA-89DB10645261}" destId="{FD4582B7-5597-4D32-9F01-93926FDE61A4}" srcOrd="0" destOrd="0" presId="urn:microsoft.com/office/officeart/2005/8/layout/process1"/>
    <dgm:cxn modelId="{ECBC066F-BB42-4DDF-ACE9-5113AD245802}" type="presParOf" srcId="{C3CE92A3-C003-4B1E-B5CA-89DB10645261}" destId="{FDDFF48A-B7FC-48AC-B1B2-69D57DE2AEF9}" srcOrd="1" destOrd="0" presId="urn:microsoft.com/office/officeart/2005/8/layout/process1"/>
    <dgm:cxn modelId="{40C763D5-2E19-4E5F-89A8-162580B9E503}" type="presParOf" srcId="{FDDFF48A-B7FC-48AC-B1B2-69D57DE2AEF9}" destId="{06D9AA44-B0D9-40BD-926A-6238793C5718}" srcOrd="0" destOrd="0" presId="urn:microsoft.com/office/officeart/2005/8/layout/process1"/>
    <dgm:cxn modelId="{308909BF-F0D0-4B30-AA7D-E66F6A9848A6}" type="presParOf" srcId="{C3CE92A3-C003-4B1E-B5CA-89DB10645261}" destId="{8CB99507-811A-4064-8794-6D165DDBF53C}" srcOrd="2" destOrd="0" presId="urn:microsoft.com/office/officeart/2005/8/layout/process1"/>
    <dgm:cxn modelId="{80B08802-3358-4603-B1A3-75DF76477753}" type="presParOf" srcId="{C3CE92A3-C003-4B1E-B5CA-89DB10645261}" destId="{E9B2B62E-966D-4694-89CF-D00F5E961DE5}" srcOrd="3" destOrd="0" presId="urn:microsoft.com/office/officeart/2005/8/layout/process1"/>
    <dgm:cxn modelId="{B632512B-2676-497B-8332-ED9AC03829DE}" type="presParOf" srcId="{E9B2B62E-966D-4694-89CF-D00F5E961DE5}" destId="{85547507-B012-45C9-91D6-C19F22717A74}" srcOrd="0" destOrd="0" presId="urn:microsoft.com/office/officeart/2005/8/layout/process1"/>
    <dgm:cxn modelId="{3D01DAFA-6F4E-464E-98D3-3DBD865EE008}" type="presParOf" srcId="{C3CE92A3-C003-4B1E-B5CA-89DB10645261}" destId="{3D77DA43-4167-4D76-8DC8-7E9F6F75001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A8A71C-DD58-420B-8E9A-51E3DD2F142F}" type="doc">
      <dgm:prSet loTypeId="urn:microsoft.com/office/officeart/2005/8/layout/process1" loCatId="process" qsTypeId="urn:microsoft.com/office/officeart/2005/8/quickstyle/simple1" qsCatId="simple" csTypeId="urn:microsoft.com/office/officeart/2005/8/colors/accent1_2" csCatId="accent1" phldr="1"/>
      <dgm:spPr/>
    </dgm:pt>
    <dgm:pt modelId="{7AF28721-8C92-477F-94C3-FAE5EA74A7C5}">
      <dgm:prSet phldrT="[Text]"/>
      <dgm:spPr/>
      <dgm:t>
        <a:bodyPr/>
        <a:lstStyle/>
        <a:p>
          <a:r>
            <a:rPr lang="en-US" dirty="0"/>
            <a:t>Train a NMF model with a known data set of user’s rating to a course</a:t>
          </a:r>
        </a:p>
      </dgm:t>
    </dgm:pt>
    <dgm:pt modelId="{73E1B181-EA40-4795-B247-9810932557DB}" type="sibTrans" cxnId="{AE59B9F8-3208-4D68-BCDC-46BBE5EB7A4B}">
      <dgm:prSet/>
      <dgm:spPr/>
      <dgm:t>
        <a:bodyPr/>
        <a:lstStyle/>
        <a:p>
          <a:endParaRPr lang="en-US"/>
        </a:p>
      </dgm:t>
    </dgm:pt>
    <dgm:pt modelId="{EFE79B42-8F34-4DD2-BDC2-4FB51AB3EA76}" type="parTrans" cxnId="{AE59B9F8-3208-4D68-BCDC-46BBE5EB7A4B}">
      <dgm:prSet/>
      <dgm:spPr/>
      <dgm:t>
        <a:bodyPr/>
        <a:lstStyle/>
        <a:p>
          <a:endParaRPr lang="en-US"/>
        </a:p>
      </dgm:t>
    </dgm:pt>
    <dgm:pt modelId="{C0FC85E0-164A-4E6E-9413-E9950B010401}">
      <dgm:prSet phldrT="[Text]"/>
      <dgm:spPr/>
      <dgm:t>
        <a:bodyPr/>
        <a:lstStyle/>
        <a:p>
          <a:r>
            <a:rPr lang="en-US" dirty="0"/>
            <a:t>This model can then predict a user rating to another course that he/she has not taken yet</a:t>
          </a:r>
        </a:p>
      </dgm:t>
    </dgm:pt>
    <dgm:pt modelId="{D8B84DED-CF90-411E-9731-63FE4C14D99A}" type="sibTrans" cxnId="{A71CCF16-140E-4A70-A9E3-48907F48B6C4}">
      <dgm:prSet/>
      <dgm:spPr/>
      <dgm:t>
        <a:bodyPr/>
        <a:lstStyle/>
        <a:p>
          <a:endParaRPr lang="en-US"/>
        </a:p>
      </dgm:t>
    </dgm:pt>
    <dgm:pt modelId="{67813B88-657F-4A72-B2C9-2E1AA6606A11}" type="parTrans" cxnId="{A71CCF16-140E-4A70-A9E3-48907F48B6C4}">
      <dgm:prSet/>
      <dgm:spPr/>
      <dgm:t>
        <a:bodyPr/>
        <a:lstStyle/>
        <a:p>
          <a:endParaRPr lang="en-US"/>
        </a:p>
      </dgm:t>
    </dgm:pt>
    <dgm:pt modelId="{30BB4337-EA89-4329-BCA8-EDACB3245644}">
      <dgm:prSet phldrT="[Text]"/>
      <dgm:spPr/>
      <dgm:t>
        <a:bodyPr/>
        <a:lstStyle/>
        <a:p>
          <a:r>
            <a:rPr lang="en-US" dirty="0"/>
            <a:t>This prediction can be used to create recommendation for another course</a:t>
          </a:r>
        </a:p>
      </dgm:t>
    </dgm:pt>
    <dgm:pt modelId="{C881B203-1BC9-48A4-B093-49C547027EE3}" type="sibTrans" cxnId="{BA72909A-150E-45C9-8DA9-62BAD3B06839}">
      <dgm:prSet/>
      <dgm:spPr/>
      <dgm:t>
        <a:bodyPr/>
        <a:lstStyle/>
        <a:p>
          <a:endParaRPr lang="en-US"/>
        </a:p>
      </dgm:t>
    </dgm:pt>
    <dgm:pt modelId="{38E6484A-EBF5-48DC-9A80-054D243B2BE1}" type="parTrans" cxnId="{BA72909A-150E-45C9-8DA9-62BAD3B06839}">
      <dgm:prSet/>
      <dgm:spPr/>
      <dgm:t>
        <a:bodyPr/>
        <a:lstStyle/>
        <a:p>
          <a:endParaRPr lang="en-US"/>
        </a:p>
      </dgm:t>
    </dgm:pt>
    <dgm:pt modelId="{C3CE92A3-C003-4B1E-B5CA-89DB10645261}" type="pres">
      <dgm:prSet presAssocID="{2AA8A71C-DD58-420B-8E9A-51E3DD2F142F}" presName="Name0" presStyleCnt="0">
        <dgm:presLayoutVars>
          <dgm:dir/>
          <dgm:resizeHandles val="exact"/>
        </dgm:presLayoutVars>
      </dgm:prSet>
      <dgm:spPr/>
    </dgm:pt>
    <dgm:pt modelId="{FD4582B7-5597-4D32-9F01-93926FDE61A4}" type="pres">
      <dgm:prSet presAssocID="{7AF28721-8C92-477F-94C3-FAE5EA74A7C5}" presName="node" presStyleLbl="node1" presStyleIdx="0" presStyleCnt="3">
        <dgm:presLayoutVars>
          <dgm:bulletEnabled val="1"/>
        </dgm:presLayoutVars>
      </dgm:prSet>
      <dgm:spPr/>
    </dgm:pt>
    <dgm:pt modelId="{FDDFF48A-B7FC-48AC-B1B2-69D57DE2AEF9}" type="pres">
      <dgm:prSet presAssocID="{73E1B181-EA40-4795-B247-9810932557DB}" presName="sibTrans" presStyleLbl="sibTrans2D1" presStyleIdx="0" presStyleCnt="2"/>
      <dgm:spPr/>
    </dgm:pt>
    <dgm:pt modelId="{06D9AA44-B0D9-40BD-926A-6238793C5718}" type="pres">
      <dgm:prSet presAssocID="{73E1B181-EA40-4795-B247-9810932557DB}" presName="connectorText" presStyleLbl="sibTrans2D1" presStyleIdx="0" presStyleCnt="2"/>
      <dgm:spPr/>
    </dgm:pt>
    <dgm:pt modelId="{8CB99507-811A-4064-8794-6D165DDBF53C}" type="pres">
      <dgm:prSet presAssocID="{C0FC85E0-164A-4E6E-9413-E9950B010401}" presName="node" presStyleLbl="node1" presStyleIdx="1" presStyleCnt="3">
        <dgm:presLayoutVars>
          <dgm:bulletEnabled val="1"/>
        </dgm:presLayoutVars>
      </dgm:prSet>
      <dgm:spPr/>
    </dgm:pt>
    <dgm:pt modelId="{E9B2B62E-966D-4694-89CF-D00F5E961DE5}" type="pres">
      <dgm:prSet presAssocID="{D8B84DED-CF90-411E-9731-63FE4C14D99A}" presName="sibTrans" presStyleLbl="sibTrans2D1" presStyleIdx="1" presStyleCnt="2"/>
      <dgm:spPr/>
    </dgm:pt>
    <dgm:pt modelId="{85547507-B012-45C9-91D6-C19F22717A74}" type="pres">
      <dgm:prSet presAssocID="{D8B84DED-CF90-411E-9731-63FE4C14D99A}" presName="connectorText" presStyleLbl="sibTrans2D1" presStyleIdx="1" presStyleCnt="2"/>
      <dgm:spPr/>
    </dgm:pt>
    <dgm:pt modelId="{3D77DA43-4167-4D76-8DC8-7E9F6F750019}" type="pres">
      <dgm:prSet presAssocID="{30BB4337-EA89-4329-BCA8-EDACB3245644}" presName="node" presStyleLbl="node1" presStyleIdx="2" presStyleCnt="3">
        <dgm:presLayoutVars>
          <dgm:bulletEnabled val="1"/>
        </dgm:presLayoutVars>
      </dgm:prSet>
      <dgm:spPr/>
    </dgm:pt>
  </dgm:ptLst>
  <dgm:cxnLst>
    <dgm:cxn modelId="{A71CCF16-140E-4A70-A9E3-48907F48B6C4}" srcId="{2AA8A71C-DD58-420B-8E9A-51E3DD2F142F}" destId="{C0FC85E0-164A-4E6E-9413-E9950B010401}" srcOrd="1" destOrd="0" parTransId="{67813B88-657F-4A72-B2C9-2E1AA6606A11}" sibTransId="{D8B84DED-CF90-411E-9731-63FE4C14D99A}"/>
    <dgm:cxn modelId="{A6408030-A8C9-479D-A161-D07C0F21A95A}" type="presOf" srcId="{30BB4337-EA89-4329-BCA8-EDACB3245644}" destId="{3D77DA43-4167-4D76-8DC8-7E9F6F750019}" srcOrd="0" destOrd="0" presId="urn:microsoft.com/office/officeart/2005/8/layout/process1"/>
    <dgm:cxn modelId="{9CEF8D60-0FDE-4522-9BFB-23FDAACB59D6}" type="presOf" srcId="{2AA8A71C-DD58-420B-8E9A-51E3DD2F142F}" destId="{C3CE92A3-C003-4B1E-B5CA-89DB10645261}" srcOrd="0" destOrd="0" presId="urn:microsoft.com/office/officeart/2005/8/layout/process1"/>
    <dgm:cxn modelId="{0743EA4C-C490-4543-9D41-FC498007E6A5}" type="presOf" srcId="{73E1B181-EA40-4795-B247-9810932557DB}" destId="{06D9AA44-B0D9-40BD-926A-6238793C5718}" srcOrd="1" destOrd="0" presId="urn:microsoft.com/office/officeart/2005/8/layout/process1"/>
    <dgm:cxn modelId="{37F3C84F-B8DB-4B18-A9B5-7DD38CDCEC61}" type="presOf" srcId="{D8B84DED-CF90-411E-9731-63FE4C14D99A}" destId="{85547507-B012-45C9-91D6-C19F22717A74}" srcOrd="1" destOrd="0" presId="urn:microsoft.com/office/officeart/2005/8/layout/process1"/>
    <dgm:cxn modelId="{82ADA38A-9DD7-46CE-8024-06B661E68522}" type="presOf" srcId="{D8B84DED-CF90-411E-9731-63FE4C14D99A}" destId="{E9B2B62E-966D-4694-89CF-D00F5E961DE5}" srcOrd="0" destOrd="0" presId="urn:microsoft.com/office/officeart/2005/8/layout/process1"/>
    <dgm:cxn modelId="{BA72909A-150E-45C9-8DA9-62BAD3B06839}" srcId="{2AA8A71C-DD58-420B-8E9A-51E3DD2F142F}" destId="{30BB4337-EA89-4329-BCA8-EDACB3245644}" srcOrd="2" destOrd="0" parTransId="{38E6484A-EBF5-48DC-9A80-054D243B2BE1}" sibTransId="{C881B203-1BC9-48A4-B093-49C547027EE3}"/>
    <dgm:cxn modelId="{61B3E9A3-2921-4FCF-98C6-B0812A83D5C1}" type="presOf" srcId="{73E1B181-EA40-4795-B247-9810932557DB}" destId="{FDDFF48A-B7FC-48AC-B1B2-69D57DE2AEF9}" srcOrd="0" destOrd="0" presId="urn:microsoft.com/office/officeart/2005/8/layout/process1"/>
    <dgm:cxn modelId="{B52C8DDE-68F9-4904-9F44-83317EE1A611}" type="presOf" srcId="{C0FC85E0-164A-4E6E-9413-E9950B010401}" destId="{8CB99507-811A-4064-8794-6D165DDBF53C}" srcOrd="0" destOrd="0" presId="urn:microsoft.com/office/officeart/2005/8/layout/process1"/>
    <dgm:cxn modelId="{FAFB8CE1-05F1-4CBB-A821-A69066D6296B}" type="presOf" srcId="{7AF28721-8C92-477F-94C3-FAE5EA74A7C5}" destId="{FD4582B7-5597-4D32-9F01-93926FDE61A4}" srcOrd="0" destOrd="0" presId="urn:microsoft.com/office/officeart/2005/8/layout/process1"/>
    <dgm:cxn modelId="{AE59B9F8-3208-4D68-BCDC-46BBE5EB7A4B}" srcId="{2AA8A71C-DD58-420B-8E9A-51E3DD2F142F}" destId="{7AF28721-8C92-477F-94C3-FAE5EA74A7C5}" srcOrd="0" destOrd="0" parTransId="{EFE79B42-8F34-4DD2-BDC2-4FB51AB3EA76}" sibTransId="{73E1B181-EA40-4795-B247-9810932557DB}"/>
    <dgm:cxn modelId="{114CCC15-74C2-43C0-8A1C-4B4E9A0420E9}" type="presParOf" srcId="{C3CE92A3-C003-4B1E-B5CA-89DB10645261}" destId="{FD4582B7-5597-4D32-9F01-93926FDE61A4}" srcOrd="0" destOrd="0" presId="urn:microsoft.com/office/officeart/2005/8/layout/process1"/>
    <dgm:cxn modelId="{ECBC066F-BB42-4DDF-ACE9-5113AD245802}" type="presParOf" srcId="{C3CE92A3-C003-4B1E-B5CA-89DB10645261}" destId="{FDDFF48A-B7FC-48AC-B1B2-69D57DE2AEF9}" srcOrd="1" destOrd="0" presId="urn:microsoft.com/office/officeart/2005/8/layout/process1"/>
    <dgm:cxn modelId="{40C763D5-2E19-4E5F-89A8-162580B9E503}" type="presParOf" srcId="{FDDFF48A-B7FC-48AC-B1B2-69D57DE2AEF9}" destId="{06D9AA44-B0D9-40BD-926A-6238793C5718}" srcOrd="0" destOrd="0" presId="urn:microsoft.com/office/officeart/2005/8/layout/process1"/>
    <dgm:cxn modelId="{308909BF-F0D0-4B30-AA7D-E66F6A9848A6}" type="presParOf" srcId="{C3CE92A3-C003-4B1E-B5CA-89DB10645261}" destId="{8CB99507-811A-4064-8794-6D165DDBF53C}" srcOrd="2" destOrd="0" presId="urn:microsoft.com/office/officeart/2005/8/layout/process1"/>
    <dgm:cxn modelId="{80B08802-3358-4603-B1A3-75DF76477753}" type="presParOf" srcId="{C3CE92A3-C003-4B1E-B5CA-89DB10645261}" destId="{E9B2B62E-966D-4694-89CF-D00F5E961DE5}" srcOrd="3" destOrd="0" presId="urn:microsoft.com/office/officeart/2005/8/layout/process1"/>
    <dgm:cxn modelId="{B632512B-2676-497B-8332-ED9AC03829DE}" type="presParOf" srcId="{E9B2B62E-966D-4694-89CF-D00F5E961DE5}" destId="{85547507-B012-45C9-91D6-C19F22717A74}" srcOrd="0" destOrd="0" presId="urn:microsoft.com/office/officeart/2005/8/layout/process1"/>
    <dgm:cxn modelId="{3D01DAFA-6F4E-464E-98D3-3DBD865EE008}" type="presParOf" srcId="{C3CE92A3-C003-4B1E-B5CA-89DB10645261}" destId="{3D77DA43-4167-4D76-8DC8-7E9F6F75001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82B7-5597-4D32-9F01-93926FDE61A4}">
      <dsp:nvSpPr>
        <dsp:cNvPr id="0" name=""/>
        <dsp:cNvSpPr/>
      </dsp:nvSpPr>
      <dsp:spPr>
        <a:xfrm>
          <a:off x="3571" y="2131015"/>
          <a:ext cx="1561703" cy="1156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Raw data: User profile and Course genre</a:t>
          </a:r>
        </a:p>
      </dsp:txBody>
      <dsp:txXfrm>
        <a:off x="37448" y="2164892"/>
        <a:ext cx="1493949" cy="1088882"/>
      </dsp:txXfrm>
    </dsp:sp>
    <dsp:sp modelId="{FDDFF48A-B7FC-48AC-B1B2-69D57DE2AEF9}">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8CB99507-811A-4064-8794-6D165DDBF53C}">
      <dsp:nvSpPr>
        <dsp:cNvPr id="0" name=""/>
        <dsp:cNvSpPr/>
      </dsp:nvSpPr>
      <dsp:spPr>
        <a:xfrm>
          <a:off x="2189956" y="2131015"/>
          <a:ext cx="1561703" cy="1156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Find unknown courses for each user</a:t>
          </a:r>
        </a:p>
      </dsp:txBody>
      <dsp:txXfrm>
        <a:off x="2223833" y="2164892"/>
        <a:ext cx="1493949" cy="1088882"/>
      </dsp:txXfrm>
    </dsp:sp>
    <dsp:sp modelId="{E9B2B62E-966D-4694-89CF-D00F5E961DE5}">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3D77DA43-4167-4D76-8DC8-7E9F6F750019}">
      <dsp:nvSpPr>
        <dsp:cNvPr id="0" name=""/>
        <dsp:cNvSpPr/>
      </dsp:nvSpPr>
      <dsp:spPr>
        <a:xfrm>
          <a:off x="4376340" y="2131015"/>
          <a:ext cx="1561703" cy="1156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Score each unknown courses VS user profile</a:t>
          </a:r>
        </a:p>
      </dsp:txBody>
      <dsp:txXfrm>
        <a:off x="4410217" y="2164892"/>
        <a:ext cx="1493949" cy="1088882"/>
      </dsp:txXfrm>
    </dsp:sp>
    <dsp:sp modelId="{E2C9D83C-AC0F-4255-9E46-B9967944F2AA}">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9891EEB-9B3D-4415-82ED-8793A283E81F}">
      <dsp:nvSpPr>
        <dsp:cNvPr id="0" name=""/>
        <dsp:cNvSpPr/>
      </dsp:nvSpPr>
      <dsp:spPr>
        <a:xfrm>
          <a:off x="6562724" y="2131015"/>
          <a:ext cx="1561703" cy="1156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score &gt; threshold, then the course is recommended</a:t>
          </a:r>
        </a:p>
      </dsp:txBody>
      <dsp:txXfrm>
        <a:off x="6596601" y="2164892"/>
        <a:ext cx="1493949" cy="10888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82B7-5597-4D32-9F01-93926FDE61A4}">
      <dsp:nvSpPr>
        <dsp:cNvPr id="0" name=""/>
        <dsp:cNvSpPr/>
      </dsp:nvSpPr>
      <dsp:spPr>
        <a:xfrm>
          <a:off x="3571" y="1765048"/>
          <a:ext cx="1561703" cy="18885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Generate similarity matrix for each courses to other courses</a:t>
          </a:r>
        </a:p>
      </dsp:txBody>
      <dsp:txXfrm>
        <a:off x="49312" y="1810789"/>
        <a:ext cx="1470221" cy="1797088"/>
      </dsp:txXfrm>
    </dsp:sp>
    <dsp:sp modelId="{FDDFF48A-B7FC-48AC-B1B2-69D57DE2AEF9}">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8CB99507-811A-4064-8794-6D165DDBF53C}">
      <dsp:nvSpPr>
        <dsp:cNvPr id="0" name=""/>
        <dsp:cNvSpPr/>
      </dsp:nvSpPr>
      <dsp:spPr>
        <a:xfrm>
          <a:off x="2189956" y="1765048"/>
          <a:ext cx="1561703" cy="18885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For each user, get the list of “Enrolled course” and “unselected course”</a:t>
          </a:r>
        </a:p>
      </dsp:txBody>
      <dsp:txXfrm>
        <a:off x="2235697" y="1810789"/>
        <a:ext cx="1470221" cy="1797088"/>
      </dsp:txXfrm>
    </dsp:sp>
    <dsp:sp modelId="{E9B2B62E-966D-4694-89CF-D00F5E961DE5}">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3D77DA43-4167-4D76-8DC8-7E9F6F750019}">
      <dsp:nvSpPr>
        <dsp:cNvPr id="0" name=""/>
        <dsp:cNvSpPr/>
      </dsp:nvSpPr>
      <dsp:spPr>
        <a:xfrm>
          <a:off x="4376340" y="1765048"/>
          <a:ext cx="1561703" cy="18885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For each “unselected course”, check the similarity score with the “enrolled course”</a:t>
          </a:r>
        </a:p>
      </dsp:txBody>
      <dsp:txXfrm>
        <a:off x="4422081" y="1810789"/>
        <a:ext cx="1470221" cy="1797088"/>
      </dsp:txXfrm>
    </dsp:sp>
    <dsp:sp modelId="{E2C9D83C-AC0F-4255-9E46-B9967944F2AA}">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9891EEB-9B3D-4415-82ED-8793A283E81F}">
      <dsp:nvSpPr>
        <dsp:cNvPr id="0" name=""/>
        <dsp:cNvSpPr/>
      </dsp:nvSpPr>
      <dsp:spPr>
        <a:xfrm>
          <a:off x="6562724" y="1765048"/>
          <a:ext cx="1561703" cy="18885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score &gt; threshold, then the course is recommended</a:t>
          </a:r>
        </a:p>
      </dsp:txBody>
      <dsp:txXfrm>
        <a:off x="6608465" y="1810789"/>
        <a:ext cx="1470221" cy="1797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82B7-5597-4D32-9F01-93926FDE61A4}">
      <dsp:nvSpPr>
        <dsp:cNvPr id="0" name=""/>
        <dsp:cNvSpPr/>
      </dsp:nvSpPr>
      <dsp:spPr>
        <a:xfrm>
          <a:off x="3571" y="2043169"/>
          <a:ext cx="1561703" cy="1332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“user profile vector” </a:t>
          </a:r>
          <a:r>
            <a:rPr lang="en-US" sz="1600" kern="1200" dirty="0">
              <a:sym typeface="Wingdings" panose="05000000000000000000" pitchFamily="2" charset="2"/>
            </a:rPr>
            <a:t> What user interested in what topic</a:t>
          </a:r>
          <a:endParaRPr lang="en-US" sz="1600" kern="1200" dirty="0"/>
        </a:p>
      </dsp:txBody>
      <dsp:txXfrm>
        <a:off x="42594" y="2082192"/>
        <a:ext cx="1483657" cy="1254281"/>
      </dsp:txXfrm>
    </dsp:sp>
    <dsp:sp modelId="{FDDFF48A-B7FC-48AC-B1B2-69D57DE2AEF9}">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21445" y="2593142"/>
        <a:ext cx="231757" cy="232382"/>
      </dsp:txXfrm>
    </dsp:sp>
    <dsp:sp modelId="{8CB99507-811A-4064-8794-6D165DDBF53C}">
      <dsp:nvSpPr>
        <dsp:cNvPr id="0" name=""/>
        <dsp:cNvSpPr/>
      </dsp:nvSpPr>
      <dsp:spPr>
        <a:xfrm>
          <a:off x="2189956" y="2043169"/>
          <a:ext cx="1561703" cy="1332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“Group” the user based on their interest by clustering algorithm</a:t>
          </a:r>
        </a:p>
      </dsp:txBody>
      <dsp:txXfrm>
        <a:off x="2228979" y="2082192"/>
        <a:ext cx="1483657" cy="1254281"/>
      </dsp:txXfrm>
    </dsp:sp>
    <dsp:sp modelId="{E9B2B62E-966D-4694-89CF-D00F5E961DE5}">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907829" y="2593142"/>
        <a:ext cx="231757" cy="232382"/>
      </dsp:txXfrm>
    </dsp:sp>
    <dsp:sp modelId="{B8943E60-BF84-48EF-9B30-48AEA46798AF}">
      <dsp:nvSpPr>
        <dsp:cNvPr id="0" name=""/>
        <dsp:cNvSpPr/>
      </dsp:nvSpPr>
      <dsp:spPr>
        <a:xfrm>
          <a:off x="4376340" y="2043169"/>
          <a:ext cx="1561703" cy="1332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For each user, find courses in the “Group” that he/she has not taken yet</a:t>
          </a:r>
        </a:p>
      </dsp:txBody>
      <dsp:txXfrm>
        <a:off x="4415363" y="2082192"/>
        <a:ext cx="1483657" cy="1254281"/>
      </dsp:txXfrm>
    </dsp:sp>
    <dsp:sp modelId="{6CD0EF31-A4D6-4A45-A4A4-B0BCDDCDBD51}">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094214" y="2593142"/>
        <a:ext cx="231757" cy="232382"/>
      </dsp:txXfrm>
    </dsp:sp>
    <dsp:sp modelId="{3D77DA43-4167-4D76-8DC8-7E9F6F750019}">
      <dsp:nvSpPr>
        <dsp:cNvPr id="0" name=""/>
        <dsp:cNvSpPr/>
      </dsp:nvSpPr>
      <dsp:spPr>
        <a:xfrm>
          <a:off x="6562724" y="2043169"/>
          <a:ext cx="1561703" cy="1332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It becomes the “recommended course” for the user</a:t>
          </a:r>
        </a:p>
      </dsp:txBody>
      <dsp:txXfrm>
        <a:off x="6601747" y="2082192"/>
        <a:ext cx="1483657" cy="1254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82B7-5597-4D32-9F01-93926FDE61A4}">
      <dsp:nvSpPr>
        <dsp:cNvPr id="0" name=""/>
        <dsp:cNvSpPr/>
      </dsp:nvSpPr>
      <dsp:spPr>
        <a:xfrm>
          <a:off x="7143"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 a KNN model with a known data set of user’s rating to a course</a:t>
          </a:r>
        </a:p>
      </dsp:txBody>
      <dsp:txXfrm>
        <a:off x="51701" y="1993230"/>
        <a:ext cx="2046071" cy="1432205"/>
      </dsp:txXfrm>
    </dsp:sp>
    <dsp:sp modelId="{FDDFF48A-B7FC-48AC-B1B2-69D57DE2AEF9}">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55850" y="2550475"/>
        <a:ext cx="316861" cy="317716"/>
      </dsp:txXfrm>
    </dsp:sp>
    <dsp:sp modelId="{8CB99507-811A-4064-8794-6D165DDBF53C}">
      <dsp:nvSpPr>
        <dsp:cNvPr id="0" name=""/>
        <dsp:cNvSpPr/>
      </dsp:nvSpPr>
      <dsp:spPr>
        <a:xfrm>
          <a:off x="2996406"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This model can then predict a user rating to another course that he/she has not taken yet</a:t>
          </a:r>
        </a:p>
      </dsp:txBody>
      <dsp:txXfrm>
        <a:off x="3040964" y="1993230"/>
        <a:ext cx="2046071" cy="1432205"/>
      </dsp:txXfrm>
    </dsp:sp>
    <dsp:sp modelId="{E9B2B62E-966D-4694-89CF-D00F5E961DE5}">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45112" y="2550475"/>
        <a:ext cx="316861" cy="317716"/>
      </dsp:txXfrm>
    </dsp:sp>
    <dsp:sp modelId="{3D77DA43-4167-4D76-8DC8-7E9F6F750019}">
      <dsp:nvSpPr>
        <dsp:cNvPr id="0" name=""/>
        <dsp:cNvSpPr/>
      </dsp:nvSpPr>
      <dsp:spPr>
        <a:xfrm>
          <a:off x="5985668"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This prediction can be used to create recommendation for another course</a:t>
          </a:r>
        </a:p>
      </dsp:txBody>
      <dsp:txXfrm>
        <a:off x="6030226" y="1993230"/>
        <a:ext cx="2046071" cy="14322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582B7-5597-4D32-9F01-93926FDE61A4}">
      <dsp:nvSpPr>
        <dsp:cNvPr id="0" name=""/>
        <dsp:cNvSpPr/>
      </dsp:nvSpPr>
      <dsp:spPr>
        <a:xfrm>
          <a:off x="7143"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 a NMF model with a known data set of user’s rating to a course</a:t>
          </a:r>
        </a:p>
      </dsp:txBody>
      <dsp:txXfrm>
        <a:off x="51701" y="1993230"/>
        <a:ext cx="2046071" cy="1432205"/>
      </dsp:txXfrm>
    </dsp:sp>
    <dsp:sp modelId="{FDDFF48A-B7FC-48AC-B1B2-69D57DE2AEF9}">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55850" y="2550475"/>
        <a:ext cx="316861" cy="317716"/>
      </dsp:txXfrm>
    </dsp:sp>
    <dsp:sp modelId="{8CB99507-811A-4064-8794-6D165DDBF53C}">
      <dsp:nvSpPr>
        <dsp:cNvPr id="0" name=""/>
        <dsp:cNvSpPr/>
      </dsp:nvSpPr>
      <dsp:spPr>
        <a:xfrm>
          <a:off x="2996406"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This model can then predict a user rating to another course that he/she has not taken yet</a:t>
          </a:r>
        </a:p>
      </dsp:txBody>
      <dsp:txXfrm>
        <a:off x="3040964" y="1993230"/>
        <a:ext cx="2046071" cy="1432205"/>
      </dsp:txXfrm>
    </dsp:sp>
    <dsp:sp modelId="{E9B2B62E-966D-4694-89CF-D00F5E961DE5}">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45112" y="2550475"/>
        <a:ext cx="316861" cy="317716"/>
      </dsp:txXfrm>
    </dsp:sp>
    <dsp:sp modelId="{3D77DA43-4167-4D76-8DC8-7E9F6F750019}">
      <dsp:nvSpPr>
        <dsp:cNvPr id="0" name=""/>
        <dsp:cNvSpPr/>
      </dsp:nvSpPr>
      <dsp:spPr>
        <a:xfrm>
          <a:off x="5985668" y="1948672"/>
          <a:ext cx="2135187" cy="1521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This prediction can be used to create recommendation for another course</a:t>
          </a:r>
        </a:p>
      </dsp:txBody>
      <dsp:txXfrm>
        <a:off x="6030226" y="1993230"/>
        <a:ext cx="2046071" cy="14322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10/8/2022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10/8/2022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884-9B69-48EE-882B-48C548295C2C}"/>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61D6A51-44A7-4605-AF6B-056D59B05AA4}"/>
              </a:ext>
            </a:extLst>
          </p:cNvPr>
          <p:cNvSpPr>
            <a:spLocks noGrp="1"/>
          </p:cNvSpPr>
          <p:nvPr>
            <p:ph idx="1"/>
          </p:nvPr>
        </p:nvSpPr>
        <p:spPr/>
        <p:txBody>
          <a:bodyPr/>
          <a:lstStyle/>
          <a:p>
            <a:r>
              <a:rPr lang="en-US" dirty="0"/>
              <a:t>Follow the learner instructions in the grey text boxes for each slide. </a:t>
            </a:r>
          </a:p>
          <a:p>
            <a:r>
              <a:rPr lang="en-US" dirty="0"/>
              <a:t>Delete the text box and instructions when complete.</a:t>
            </a:r>
          </a:p>
        </p:txBody>
      </p:sp>
      <p:sp>
        <p:nvSpPr>
          <p:cNvPr id="4" name="TextBox 3">
            <a:extLst>
              <a:ext uri="{FF2B5EF4-FFF2-40B4-BE49-F238E27FC236}">
                <a16:creationId xmlns:a16="http://schemas.microsoft.com/office/drawing/2014/main" id="{5300FE6C-AAF6-461D-81E8-874139C9F6C6}"/>
              </a:ext>
            </a:extLst>
          </p:cNvPr>
          <p:cNvSpPr txBox="1"/>
          <p:nvPr/>
        </p:nvSpPr>
        <p:spPr>
          <a:xfrm>
            <a:off x="1060706" y="3429000"/>
            <a:ext cx="4889369" cy="1908215"/>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Action 1</a:t>
            </a:r>
          </a:p>
          <a:p>
            <a:pPr marL="285750" indent="-285750">
              <a:buFontTx/>
              <a:buChar char="-"/>
            </a:pPr>
            <a:r>
              <a:rPr lang="en-US" sz="2000" dirty="0"/>
              <a:t>Action 2</a:t>
            </a:r>
          </a:p>
          <a:p>
            <a:pPr marL="285750" indent="-285750">
              <a:buFontTx/>
              <a:buChar char="-"/>
            </a:pPr>
            <a:r>
              <a:rPr lang="en-US" sz="2000" dirty="0"/>
              <a:t>Action 3</a:t>
            </a:r>
          </a:p>
          <a:p>
            <a:endParaRPr lang="en-US" dirty="0"/>
          </a:p>
        </p:txBody>
      </p:sp>
    </p:spTree>
    <p:extLst>
      <p:ext uri="{BB962C8B-B14F-4D97-AF65-F5344CB8AC3E}">
        <p14:creationId xmlns:p14="http://schemas.microsoft.com/office/powerpoint/2010/main" val="74537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-In short: Based on the user history of learning, the system can recommend other courses that is similar with the user interest (user rating) in the past.</a:t>
            </a:r>
            <a:endParaRPr lang="en-US" sz="2400" dirty="0">
              <a:cs typeface="Calibri"/>
            </a:endParaRPr>
          </a:p>
        </p:txBody>
      </p:sp>
      <p:graphicFrame>
        <p:nvGraphicFramePr>
          <p:cNvPr id="2" name="Diagram 1">
            <a:extLst>
              <a:ext uri="{FF2B5EF4-FFF2-40B4-BE49-F238E27FC236}">
                <a16:creationId xmlns:a16="http://schemas.microsoft.com/office/drawing/2014/main" id="{2DAF0A4F-2F15-4924-BE86-262E055C8931}"/>
              </a:ext>
            </a:extLst>
          </p:cNvPr>
          <p:cNvGraphicFramePr/>
          <p:nvPr>
            <p:extLst>
              <p:ext uri="{D42A27DB-BD31-4B8C-83A1-F6EECF244321}">
                <p14:modId xmlns:p14="http://schemas.microsoft.com/office/powerpoint/2010/main" val="2440705529"/>
              </p:ext>
            </p:extLst>
          </p:nvPr>
        </p:nvGraphicFramePr>
        <p:xfrm>
          <a:off x="2032000" y="19960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 across all users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rgbClr val="1C7DDB"/>
                </a:solidFill>
                <a:latin typeface="Abadi"/>
              </a:rPr>
              <a:t>score_threshold</a:t>
            </a:r>
            <a:r>
              <a:rPr lang="en-US" sz="1800" dirty="0">
                <a:solidFill>
                  <a:srgbClr val="1C7DDB"/>
                </a:solidFill>
                <a:latin typeface="Abadi"/>
              </a:rPr>
              <a:t> = 10.0</a:t>
            </a:r>
            <a:endParaRPr lang="en-US" sz="2000" dirty="0">
              <a:cs typeface="Calibri"/>
            </a:endParaRPr>
          </a:p>
        </p:txBody>
      </p:sp>
      <p:pic>
        <p:nvPicPr>
          <p:cNvPr id="3" name="Picture 2">
            <a:extLst>
              <a:ext uri="{FF2B5EF4-FFF2-40B4-BE49-F238E27FC236}">
                <a16:creationId xmlns:a16="http://schemas.microsoft.com/office/drawing/2014/main" id="{C9F3D2E5-6AEB-4CA3-817C-A00015EB359A}"/>
              </a:ext>
            </a:extLst>
          </p:cNvPr>
          <p:cNvPicPr>
            <a:picLocks noChangeAspect="1"/>
          </p:cNvPicPr>
          <p:nvPr/>
        </p:nvPicPr>
        <p:blipFill rotWithShape="1">
          <a:blip r:embed="rId2"/>
          <a:srcRect l="7226" r="7000"/>
          <a:stretch/>
        </p:blipFill>
        <p:spPr>
          <a:xfrm>
            <a:off x="1027179" y="2696051"/>
            <a:ext cx="4533516" cy="3581901"/>
          </a:xfrm>
          <a:prstGeom prst="rect">
            <a:avLst/>
          </a:prstGeom>
        </p:spPr>
      </p:pic>
      <p:sp>
        <p:nvSpPr>
          <p:cNvPr id="8" name="Rectangle 7">
            <a:extLst>
              <a:ext uri="{FF2B5EF4-FFF2-40B4-BE49-F238E27FC236}">
                <a16:creationId xmlns:a16="http://schemas.microsoft.com/office/drawing/2014/main" id="{CDF51004-4E86-44CC-9DEF-6675A0F9E6C8}"/>
              </a:ext>
            </a:extLst>
          </p:cNvPr>
          <p:cNvSpPr/>
          <p:nvPr/>
        </p:nvSpPr>
        <p:spPr>
          <a:xfrm>
            <a:off x="771525" y="6000750"/>
            <a:ext cx="2295525" cy="4482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3D34BC-7A97-402F-9FE7-25EC4F742BDD}"/>
              </a:ext>
            </a:extLst>
          </p:cNvPr>
          <p:cNvSpPr txBox="1"/>
          <p:nvPr/>
        </p:nvSpPr>
        <p:spPr>
          <a:xfrm>
            <a:off x="1027179" y="6250793"/>
            <a:ext cx="5578322" cy="369332"/>
          </a:xfrm>
          <a:prstGeom prst="rect">
            <a:avLst/>
          </a:prstGeom>
          <a:noFill/>
        </p:spPr>
        <p:txBody>
          <a:bodyPr wrap="none" rtlCol="0">
            <a:spAutoFit/>
          </a:bodyPr>
          <a:lstStyle/>
          <a:p>
            <a:r>
              <a:rPr lang="en-US" dirty="0">
                <a:highlight>
                  <a:srgbClr val="FFFF00"/>
                </a:highlight>
              </a:rPr>
              <a:t># new/unseen courses have been recommended per user</a:t>
            </a:r>
          </a:p>
        </p:txBody>
      </p:sp>
      <p:pic>
        <p:nvPicPr>
          <p:cNvPr id="12" name="Picture 11">
            <a:extLst>
              <a:ext uri="{FF2B5EF4-FFF2-40B4-BE49-F238E27FC236}">
                <a16:creationId xmlns:a16="http://schemas.microsoft.com/office/drawing/2014/main" id="{8FC6D336-4FE8-49C2-8088-7DEBA64DC79D}"/>
              </a:ext>
            </a:extLst>
          </p:cNvPr>
          <p:cNvPicPr>
            <a:picLocks noChangeAspect="1"/>
          </p:cNvPicPr>
          <p:nvPr/>
        </p:nvPicPr>
        <p:blipFill>
          <a:blip r:embed="rId3"/>
          <a:stretch>
            <a:fillRect/>
          </a:stretch>
        </p:blipFill>
        <p:spPr>
          <a:xfrm>
            <a:off x="8315404" y="3034817"/>
            <a:ext cx="1619476" cy="3458058"/>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 In short: Recommend another course that is “similar” to the course that the user has enrolled in the past.</a:t>
            </a:r>
            <a:endParaRPr lang="en-US" sz="2400" dirty="0">
              <a:cs typeface="Calibri"/>
            </a:endParaRPr>
          </a:p>
        </p:txBody>
      </p:sp>
      <p:graphicFrame>
        <p:nvGraphicFramePr>
          <p:cNvPr id="17" name="Diagram 16">
            <a:extLst>
              <a:ext uri="{FF2B5EF4-FFF2-40B4-BE49-F238E27FC236}">
                <a16:creationId xmlns:a16="http://schemas.microsoft.com/office/drawing/2014/main" id="{F4FCA60B-8FF1-4866-A636-0FF83BBF8329}"/>
              </a:ext>
            </a:extLst>
          </p:cNvPr>
          <p:cNvGraphicFramePr/>
          <p:nvPr>
            <p:extLst>
              <p:ext uri="{D42A27DB-BD31-4B8C-83A1-F6EECF244321}">
                <p14:modId xmlns:p14="http://schemas.microsoft.com/office/powerpoint/2010/main" val="2795065782"/>
              </p:ext>
            </p:extLst>
          </p:nvPr>
        </p:nvGraphicFramePr>
        <p:xfrm>
          <a:off x="2032000" y="19960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threshold = 0.6 </a:t>
            </a:r>
            <a:endParaRPr lang="en-US" sz="2400" dirty="0">
              <a:cs typeface="Calibri"/>
            </a:endParaRPr>
          </a:p>
        </p:txBody>
      </p:sp>
      <p:pic>
        <p:nvPicPr>
          <p:cNvPr id="3" name="Picture 2">
            <a:extLst>
              <a:ext uri="{FF2B5EF4-FFF2-40B4-BE49-F238E27FC236}">
                <a16:creationId xmlns:a16="http://schemas.microsoft.com/office/drawing/2014/main" id="{0596F1D1-BE86-483E-B5C2-FA782E8ED51A}"/>
              </a:ext>
            </a:extLst>
          </p:cNvPr>
          <p:cNvPicPr>
            <a:picLocks noChangeAspect="1"/>
          </p:cNvPicPr>
          <p:nvPr/>
        </p:nvPicPr>
        <p:blipFill>
          <a:blip r:embed="rId2"/>
          <a:stretch>
            <a:fillRect/>
          </a:stretch>
        </p:blipFill>
        <p:spPr>
          <a:xfrm>
            <a:off x="1019361" y="4429852"/>
            <a:ext cx="4361806" cy="737460"/>
          </a:xfrm>
          <a:prstGeom prst="rect">
            <a:avLst/>
          </a:prstGeom>
        </p:spPr>
      </p:pic>
      <p:sp>
        <p:nvSpPr>
          <p:cNvPr id="5" name="Rectangle 4">
            <a:extLst>
              <a:ext uri="{FF2B5EF4-FFF2-40B4-BE49-F238E27FC236}">
                <a16:creationId xmlns:a16="http://schemas.microsoft.com/office/drawing/2014/main" id="{9623368A-E7AD-47F4-A319-62D79A5E3EDC}"/>
              </a:ext>
            </a:extLst>
          </p:cNvPr>
          <p:cNvSpPr/>
          <p:nvPr/>
        </p:nvSpPr>
        <p:spPr>
          <a:xfrm>
            <a:off x="4743450" y="4258786"/>
            <a:ext cx="552190" cy="656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Bent Line 7">
            <a:extLst>
              <a:ext uri="{FF2B5EF4-FFF2-40B4-BE49-F238E27FC236}">
                <a16:creationId xmlns:a16="http://schemas.microsoft.com/office/drawing/2014/main" id="{0CA173E9-105B-4A35-863E-BF3028237BCA}"/>
              </a:ext>
            </a:extLst>
          </p:cNvPr>
          <p:cNvSpPr/>
          <p:nvPr/>
        </p:nvSpPr>
        <p:spPr>
          <a:xfrm>
            <a:off x="4257935" y="5338378"/>
            <a:ext cx="1657350" cy="1085850"/>
          </a:xfrm>
          <a:prstGeom prst="borderCallout2">
            <a:avLst>
              <a:gd name="adj1" fmla="val 18750"/>
              <a:gd name="adj2" fmla="val -8333"/>
              <a:gd name="adj3" fmla="val -18092"/>
              <a:gd name="adj4" fmla="val -18966"/>
              <a:gd name="adj5" fmla="val -40132"/>
              <a:gd name="adj6" fmla="val 45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1000 user</a:t>
            </a:r>
          </a:p>
        </p:txBody>
      </p:sp>
      <p:sp>
        <p:nvSpPr>
          <p:cNvPr id="11" name="Rectangle 10">
            <a:extLst>
              <a:ext uri="{FF2B5EF4-FFF2-40B4-BE49-F238E27FC236}">
                <a16:creationId xmlns:a16="http://schemas.microsoft.com/office/drawing/2014/main" id="{2DADEDDA-0AA6-47D7-8C47-3C20534903F2}"/>
              </a:ext>
            </a:extLst>
          </p:cNvPr>
          <p:cNvSpPr/>
          <p:nvPr/>
        </p:nvSpPr>
        <p:spPr>
          <a:xfrm>
            <a:off x="2000175" y="4798582"/>
            <a:ext cx="638249" cy="368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1772B4A-3DD0-4895-9406-766E949AFCC4}"/>
              </a:ext>
            </a:extLst>
          </p:cNvPr>
          <p:cNvPicPr>
            <a:picLocks noChangeAspect="1"/>
          </p:cNvPicPr>
          <p:nvPr/>
        </p:nvPicPr>
        <p:blipFill>
          <a:blip r:embed="rId3"/>
          <a:stretch>
            <a:fillRect/>
          </a:stretch>
        </p:blipFill>
        <p:spPr>
          <a:xfrm>
            <a:off x="8020311" y="2975697"/>
            <a:ext cx="2619741" cy="3448531"/>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In short: Firstly, group the users based on their interest. Then, the courses that fall into the same group will become “recommended course” for users in the same group.</a:t>
            </a:r>
            <a:endParaRPr lang="en-US" sz="2400" dirty="0">
              <a:cs typeface="Calibri"/>
            </a:endParaRPr>
          </a:p>
        </p:txBody>
      </p:sp>
      <p:graphicFrame>
        <p:nvGraphicFramePr>
          <p:cNvPr id="17" name="Diagram 16">
            <a:extLst>
              <a:ext uri="{FF2B5EF4-FFF2-40B4-BE49-F238E27FC236}">
                <a16:creationId xmlns:a16="http://schemas.microsoft.com/office/drawing/2014/main" id="{874D4C8F-1FA0-475E-B5F5-AED758D46DF5}"/>
              </a:ext>
            </a:extLst>
          </p:cNvPr>
          <p:cNvGraphicFramePr/>
          <p:nvPr>
            <p:extLst>
              <p:ext uri="{D42A27DB-BD31-4B8C-83A1-F6EECF244321}">
                <p14:modId xmlns:p14="http://schemas.microsoft.com/office/powerpoint/2010/main" val="1421351629"/>
              </p:ext>
            </p:extLst>
          </p:nvPr>
        </p:nvGraphicFramePr>
        <p:xfrm>
          <a:off x="2032000" y="19960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1C7DDB"/>
                </a:solidFill>
                <a:latin typeface="Abadi"/>
              </a:rPr>
              <a:t>#</a:t>
            </a:r>
            <a:r>
              <a:rPr lang="en-US" sz="2000" dirty="0">
                <a:solidFill>
                  <a:srgbClr val="1C7DDB"/>
                </a:solidFill>
                <a:latin typeface="Abadi"/>
              </a:rPr>
              <a:t>new/unseen courses have been recommended per user (in the test user dataset)</a:t>
            </a:r>
          </a:p>
          <a:p>
            <a:pPr marL="0" indent="0">
              <a:buFont typeface="Arial" panose="020B0604020202020204" pitchFamily="34" charset="0"/>
              <a:buNone/>
            </a:pPr>
            <a:endParaRPr lang="en-US" sz="2000" dirty="0">
              <a:solidFill>
                <a:srgbClr val="1C7DDB"/>
              </a:solidFill>
              <a:latin typeface="Abadi"/>
              <a:cs typeface="Calibri"/>
            </a:endParaRPr>
          </a:p>
          <a:p>
            <a:pPr marL="0" indent="0">
              <a:buFont typeface="Arial" panose="020B0604020202020204" pitchFamily="34" charset="0"/>
              <a:buNone/>
            </a:pPr>
            <a:endParaRPr lang="en-US" sz="2000" dirty="0">
              <a:solidFill>
                <a:srgbClr val="1C7DDB"/>
              </a:solidFill>
              <a:latin typeface="Abadi"/>
              <a:cs typeface="Calibri"/>
            </a:endParaRPr>
          </a:p>
          <a:p>
            <a:pPr marL="0" indent="0">
              <a:buFont typeface="Arial" panose="020B0604020202020204" pitchFamily="34" charset="0"/>
              <a:buNone/>
            </a:pPr>
            <a:endParaRPr lang="en-US" sz="2000" dirty="0">
              <a:solidFill>
                <a:srgbClr val="1C7DDB"/>
              </a:solidFill>
              <a:latin typeface="Abadi"/>
              <a:cs typeface="Calibri"/>
            </a:endParaRPr>
          </a:p>
          <a:p>
            <a:pPr marL="0" indent="0">
              <a:buFont typeface="Arial" panose="020B0604020202020204" pitchFamily="34" charset="0"/>
              <a:buNone/>
            </a:pPr>
            <a:r>
              <a:rPr lang="en-US" sz="2400" dirty="0">
                <a:cs typeface="Calibri"/>
              </a:rPr>
              <a:t>Surprisingly, not many, probably the K chosen is too big or the threshold is too high</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cs typeface="Calibri"/>
              </a:rPr>
              <a:t>Threshold = 70</a:t>
            </a:r>
          </a:p>
          <a:p>
            <a:pPr marL="0" indent="0">
              <a:buNone/>
            </a:pPr>
            <a:r>
              <a:rPr lang="en-US" sz="2200" dirty="0">
                <a:solidFill>
                  <a:srgbClr val="1C7DDB"/>
                </a:solidFill>
                <a:latin typeface="Abadi"/>
                <a:cs typeface="Calibri"/>
              </a:rPr>
              <a:t>K for clustering = 18</a:t>
            </a:r>
            <a:endParaRPr lang="en-US" sz="2400" dirty="0">
              <a:cs typeface="Calibri"/>
            </a:endParaRPr>
          </a:p>
        </p:txBody>
      </p:sp>
      <p:pic>
        <p:nvPicPr>
          <p:cNvPr id="3" name="Picture 2">
            <a:extLst>
              <a:ext uri="{FF2B5EF4-FFF2-40B4-BE49-F238E27FC236}">
                <a16:creationId xmlns:a16="http://schemas.microsoft.com/office/drawing/2014/main" id="{253B2FFB-E477-4B86-B075-1ED0E31BAD89}"/>
              </a:ext>
            </a:extLst>
          </p:cNvPr>
          <p:cNvPicPr>
            <a:picLocks noChangeAspect="1"/>
          </p:cNvPicPr>
          <p:nvPr/>
        </p:nvPicPr>
        <p:blipFill>
          <a:blip r:embed="rId2"/>
          <a:stretch>
            <a:fillRect/>
          </a:stretch>
        </p:blipFill>
        <p:spPr>
          <a:xfrm>
            <a:off x="1029084" y="3728674"/>
            <a:ext cx="4438266" cy="562136"/>
          </a:xfrm>
          <a:prstGeom prst="rect">
            <a:avLst/>
          </a:prstGeom>
        </p:spPr>
      </p:pic>
      <p:pic>
        <p:nvPicPr>
          <p:cNvPr id="8" name="Picture 7">
            <a:extLst>
              <a:ext uri="{FF2B5EF4-FFF2-40B4-BE49-F238E27FC236}">
                <a16:creationId xmlns:a16="http://schemas.microsoft.com/office/drawing/2014/main" id="{97566AE8-5D07-4320-9B39-BE9D881D162E}"/>
              </a:ext>
            </a:extLst>
          </p:cNvPr>
          <p:cNvPicPr>
            <a:picLocks noChangeAspect="1"/>
          </p:cNvPicPr>
          <p:nvPr/>
        </p:nvPicPr>
        <p:blipFill>
          <a:blip r:embed="rId3"/>
          <a:stretch>
            <a:fillRect/>
          </a:stretch>
        </p:blipFill>
        <p:spPr>
          <a:xfrm>
            <a:off x="8026774" y="3253342"/>
            <a:ext cx="1933845" cy="2467319"/>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cs typeface="Calibri"/>
              </a:rPr>
              <a:t>In short: Firstly, train a KNN model (using Surprise library) with a user’s rating to a course. This model then can predict a user’s rating to an unknown course. The prediction can be used to create recommendation for another course he/she hasn’t taken yet</a:t>
            </a:r>
            <a:endParaRPr lang="en-US" sz="2400" dirty="0">
              <a:cs typeface="Calibri"/>
            </a:endParaRPr>
          </a:p>
        </p:txBody>
      </p:sp>
      <p:graphicFrame>
        <p:nvGraphicFramePr>
          <p:cNvPr id="17" name="Diagram 16">
            <a:extLst>
              <a:ext uri="{FF2B5EF4-FFF2-40B4-BE49-F238E27FC236}">
                <a16:creationId xmlns:a16="http://schemas.microsoft.com/office/drawing/2014/main" id="{ACDA1358-CB29-4D80-8AE6-22E964392A17}"/>
              </a:ext>
            </a:extLst>
          </p:cNvPr>
          <p:cNvGraphicFramePr/>
          <p:nvPr>
            <p:extLst>
              <p:ext uri="{D42A27DB-BD31-4B8C-83A1-F6EECF244321}">
                <p14:modId xmlns:p14="http://schemas.microsoft.com/office/powerpoint/2010/main" val="3885456589"/>
              </p:ext>
            </p:extLst>
          </p:nvPr>
        </p:nvGraphicFramePr>
        <p:xfrm>
          <a:off x="2032000" y="19960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-Previously we have used KNN, which works well. Only that it takes spaces to store all information. It means, if there is 10000 user x 1000 course, then all of them has to be stored.</a:t>
            </a:r>
          </a:p>
          <a:p>
            <a:pPr>
              <a:buFontTx/>
              <a:buChar char="-"/>
            </a:pPr>
            <a:r>
              <a:rPr lang="en-US" sz="2000" dirty="0">
                <a:solidFill>
                  <a:srgbClr val="1C7DDB"/>
                </a:solidFill>
                <a:latin typeface="Abadi"/>
                <a:cs typeface="Calibri"/>
              </a:rPr>
              <a:t>NMF is an estimation model to reduce the space required. This can be obtained by selecting the most important feature only. So, unlike KNN that will store 10000x1000, this will store 2 matrices of 1000x16 + 1000x16. (16 in this example is the selected feature)</a:t>
            </a:r>
          </a:p>
          <a:p>
            <a:pPr>
              <a:buFontTx/>
              <a:buChar char="-"/>
            </a:pPr>
            <a:r>
              <a:rPr lang="en-US" sz="2000" dirty="0">
                <a:solidFill>
                  <a:srgbClr val="1C7DDB"/>
                </a:solidFill>
                <a:latin typeface="Abadi"/>
                <a:cs typeface="Calibri"/>
              </a:rPr>
              <a:t>NMF will also take time to compute to get similarity score</a:t>
            </a:r>
            <a:endParaRPr lang="en-US" sz="2400" dirty="0">
              <a:cs typeface="Calibri"/>
            </a:endParaRPr>
          </a:p>
        </p:txBody>
      </p:sp>
      <p:graphicFrame>
        <p:nvGraphicFramePr>
          <p:cNvPr id="17" name="Diagram 16">
            <a:extLst>
              <a:ext uri="{FF2B5EF4-FFF2-40B4-BE49-F238E27FC236}">
                <a16:creationId xmlns:a16="http://schemas.microsoft.com/office/drawing/2014/main" id="{4EFA0629-64E4-4B80-91E5-D8D11444B1F5}"/>
              </a:ext>
            </a:extLst>
          </p:cNvPr>
          <p:cNvGraphicFramePr/>
          <p:nvPr>
            <p:extLst>
              <p:ext uri="{D42A27DB-BD31-4B8C-83A1-F6EECF244321}">
                <p14:modId xmlns:p14="http://schemas.microsoft.com/office/powerpoint/2010/main" val="563872173"/>
              </p:ext>
            </p:extLst>
          </p:nvPr>
        </p:nvGraphicFramePr>
        <p:xfrm>
          <a:off x="2032000" y="19960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Kavin Yudhitia</a:t>
            </a:r>
          </a:p>
          <a:p>
            <a:r>
              <a:rPr lang="en-US" sz="2400" dirty="0">
                <a:latin typeface="Abadi" panose="020B0604020104020204" pitchFamily="34" charset="0"/>
                <a:ea typeface="SF Pro" pitchFamily="2" charset="0"/>
                <a:cs typeface="SF Pro" pitchFamily="2" charset="0"/>
              </a:rPr>
              <a:t>2022 10 08</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546226"/>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dirty="0">
                <a:solidFill>
                  <a:srgbClr val="1C7DDB"/>
                </a:solidFill>
                <a:latin typeface="Abadi"/>
              </a:rPr>
              <a:t>Base idea is: the input of the neural network will be “one-hot encoded” matrix of “user” and “item”. </a:t>
            </a:r>
          </a:p>
          <a:p>
            <a:pPr>
              <a:buFontTx/>
              <a:buChar char="-"/>
            </a:pPr>
            <a:r>
              <a:rPr lang="en-US" sz="2200" dirty="0">
                <a:solidFill>
                  <a:srgbClr val="1C7DDB"/>
                </a:solidFill>
                <a:latin typeface="Abadi"/>
              </a:rPr>
              <a:t>“one-hot encoded” matrix is quite “sparse”, meaning that there is many zeroes (e.g. 10000x1 matrix with only 1 non-zero value). So, instead of just passing this raw data, we can optimize the model by using “embedding layer” to transform the “one-hot encoded” matrix to a denser matrix, let’s say 16x1.  Then it can be processed normally.</a:t>
            </a:r>
          </a:p>
        </p:txBody>
      </p:sp>
      <p:sp>
        <p:nvSpPr>
          <p:cNvPr id="2" name="Rectangle 1">
            <a:extLst>
              <a:ext uri="{FF2B5EF4-FFF2-40B4-BE49-F238E27FC236}">
                <a16:creationId xmlns:a16="http://schemas.microsoft.com/office/drawing/2014/main" id="{A06B8249-0DEE-44CE-A602-346380FF9E44}"/>
              </a:ext>
            </a:extLst>
          </p:cNvPr>
          <p:cNvSpPr/>
          <p:nvPr/>
        </p:nvSpPr>
        <p:spPr>
          <a:xfrm>
            <a:off x="923926" y="4003674"/>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as a one-hot encoded vector</a:t>
            </a:r>
          </a:p>
        </p:txBody>
      </p:sp>
      <p:sp>
        <p:nvSpPr>
          <p:cNvPr id="17" name="Rectangle 16">
            <a:extLst>
              <a:ext uri="{FF2B5EF4-FFF2-40B4-BE49-F238E27FC236}">
                <a16:creationId xmlns:a16="http://schemas.microsoft.com/office/drawing/2014/main" id="{35450431-D2D2-4F8B-BB8D-A167095B13E1}"/>
              </a:ext>
            </a:extLst>
          </p:cNvPr>
          <p:cNvSpPr/>
          <p:nvPr/>
        </p:nvSpPr>
        <p:spPr>
          <a:xfrm>
            <a:off x="3113096" y="4003674"/>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 layer</a:t>
            </a:r>
          </a:p>
        </p:txBody>
      </p:sp>
      <p:sp>
        <p:nvSpPr>
          <p:cNvPr id="18" name="Rectangle 17">
            <a:extLst>
              <a:ext uri="{FF2B5EF4-FFF2-40B4-BE49-F238E27FC236}">
                <a16:creationId xmlns:a16="http://schemas.microsoft.com/office/drawing/2014/main" id="{E6BEC57B-05F8-4713-922F-3002430E01FB}"/>
              </a:ext>
            </a:extLst>
          </p:cNvPr>
          <p:cNvSpPr/>
          <p:nvPr/>
        </p:nvSpPr>
        <p:spPr>
          <a:xfrm>
            <a:off x="5410204" y="4003674"/>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as embedded vector</a:t>
            </a:r>
          </a:p>
        </p:txBody>
      </p:sp>
      <p:sp>
        <p:nvSpPr>
          <p:cNvPr id="19" name="Rectangle 18">
            <a:extLst>
              <a:ext uri="{FF2B5EF4-FFF2-40B4-BE49-F238E27FC236}">
                <a16:creationId xmlns:a16="http://schemas.microsoft.com/office/drawing/2014/main" id="{67E39286-8126-4719-815B-9A46A6313186}"/>
              </a:ext>
            </a:extLst>
          </p:cNvPr>
          <p:cNvSpPr/>
          <p:nvPr/>
        </p:nvSpPr>
        <p:spPr>
          <a:xfrm>
            <a:off x="7172330" y="5022985"/>
            <a:ext cx="1457323"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Dot product</a:t>
            </a:r>
          </a:p>
        </p:txBody>
      </p:sp>
      <p:sp>
        <p:nvSpPr>
          <p:cNvPr id="20" name="Rectangle 19">
            <a:extLst>
              <a:ext uri="{FF2B5EF4-FFF2-40B4-BE49-F238E27FC236}">
                <a16:creationId xmlns:a16="http://schemas.microsoft.com/office/drawing/2014/main" id="{4B82E9BF-1A3F-48FB-B9FA-A203EB1A2551}"/>
              </a:ext>
            </a:extLst>
          </p:cNvPr>
          <p:cNvSpPr/>
          <p:nvPr/>
        </p:nvSpPr>
        <p:spPr>
          <a:xfrm>
            <a:off x="8915408" y="5022985"/>
            <a:ext cx="1562096"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function</a:t>
            </a:r>
          </a:p>
        </p:txBody>
      </p:sp>
      <p:sp>
        <p:nvSpPr>
          <p:cNvPr id="21" name="Rectangle 20">
            <a:extLst>
              <a:ext uri="{FF2B5EF4-FFF2-40B4-BE49-F238E27FC236}">
                <a16:creationId xmlns:a16="http://schemas.microsoft.com/office/drawing/2014/main" id="{10FAC132-E460-4661-9EA9-90265EAA63B4}"/>
              </a:ext>
            </a:extLst>
          </p:cNvPr>
          <p:cNvSpPr/>
          <p:nvPr/>
        </p:nvSpPr>
        <p:spPr>
          <a:xfrm>
            <a:off x="10629904" y="5022985"/>
            <a:ext cx="1562096"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a:t>
            </a:r>
          </a:p>
        </p:txBody>
      </p:sp>
      <p:cxnSp>
        <p:nvCxnSpPr>
          <p:cNvPr id="8" name="Straight Arrow Connector 7">
            <a:extLst>
              <a:ext uri="{FF2B5EF4-FFF2-40B4-BE49-F238E27FC236}">
                <a16:creationId xmlns:a16="http://schemas.microsoft.com/office/drawing/2014/main" id="{F3894DF9-7DC2-4C21-A630-853F5F4900F0}"/>
              </a:ext>
            </a:extLst>
          </p:cNvPr>
          <p:cNvCxnSpPr>
            <a:stCxn id="2" idx="3"/>
            <a:endCxn id="17" idx="1"/>
          </p:cNvCxnSpPr>
          <p:nvPr/>
        </p:nvCxnSpPr>
        <p:spPr>
          <a:xfrm>
            <a:off x="2657474" y="4394199"/>
            <a:ext cx="455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F31A14-99C6-4C8C-B4B4-CE331DA621B0}"/>
              </a:ext>
            </a:extLst>
          </p:cNvPr>
          <p:cNvCxnSpPr>
            <a:cxnSpLocks/>
            <a:endCxn id="18" idx="1"/>
          </p:cNvCxnSpPr>
          <p:nvPr/>
        </p:nvCxnSpPr>
        <p:spPr>
          <a:xfrm flipV="1">
            <a:off x="4846644" y="4394199"/>
            <a:ext cx="563560" cy="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C8FADF-17B8-4596-90C4-5DCDC90621B2}"/>
              </a:ext>
            </a:extLst>
          </p:cNvPr>
          <p:cNvCxnSpPr>
            <a:cxnSpLocks/>
            <a:stCxn id="18" idx="2"/>
          </p:cNvCxnSpPr>
          <p:nvPr/>
        </p:nvCxnSpPr>
        <p:spPr>
          <a:xfrm>
            <a:off x="6276978" y="4784724"/>
            <a:ext cx="866774"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2F0C14-5DF1-4256-B477-BE1DC08E9276}"/>
              </a:ext>
            </a:extLst>
          </p:cNvPr>
          <p:cNvCxnSpPr>
            <a:cxnSpLocks/>
          </p:cNvCxnSpPr>
          <p:nvPr/>
        </p:nvCxnSpPr>
        <p:spPr>
          <a:xfrm>
            <a:off x="8572516" y="5413510"/>
            <a:ext cx="342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31565D-EE22-449E-8A55-9DB38643FB01}"/>
              </a:ext>
            </a:extLst>
          </p:cNvPr>
          <p:cNvCxnSpPr>
            <a:cxnSpLocks/>
          </p:cNvCxnSpPr>
          <p:nvPr/>
        </p:nvCxnSpPr>
        <p:spPr>
          <a:xfrm>
            <a:off x="10306058" y="5413510"/>
            <a:ext cx="342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C5A22F9-6C89-4A37-B167-042F9947762F}"/>
              </a:ext>
            </a:extLst>
          </p:cNvPr>
          <p:cNvSpPr/>
          <p:nvPr/>
        </p:nvSpPr>
        <p:spPr>
          <a:xfrm>
            <a:off x="742948" y="5727903"/>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as a one-hot encoded vector</a:t>
            </a:r>
          </a:p>
        </p:txBody>
      </p:sp>
      <p:sp>
        <p:nvSpPr>
          <p:cNvPr id="30" name="Rectangle 29">
            <a:extLst>
              <a:ext uri="{FF2B5EF4-FFF2-40B4-BE49-F238E27FC236}">
                <a16:creationId xmlns:a16="http://schemas.microsoft.com/office/drawing/2014/main" id="{6A29F752-E589-49AC-B67F-C471538E8541}"/>
              </a:ext>
            </a:extLst>
          </p:cNvPr>
          <p:cNvSpPr/>
          <p:nvPr/>
        </p:nvSpPr>
        <p:spPr>
          <a:xfrm>
            <a:off x="2932118" y="5727903"/>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 layer</a:t>
            </a:r>
          </a:p>
        </p:txBody>
      </p:sp>
      <p:sp>
        <p:nvSpPr>
          <p:cNvPr id="31" name="Rectangle 30">
            <a:extLst>
              <a:ext uri="{FF2B5EF4-FFF2-40B4-BE49-F238E27FC236}">
                <a16:creationId xmlns:a16="http://schemas.microsoft.com/office/drawing/2014/main" id="{10E9D9AB-EAE2-4029-82EE-1F4C6217F7D9}"/>
              </a:ext>
            </a:extLst>
          </p:cNvPr>
          <p:cNvSpPr/>
          <p:nvPr/>
        </p:nvSpPr>
        <p:spPr>
          <a:xfrm>
            <a:off x="5229226" y="5727903"/>
            <a:ext cx="173354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as embedded vector</a:t>
            </a:r>
          </a:p>
        </p:txBody>
      </p:sp>
      <p:cxnSp>
        <p:nvCxnSpPr>
          <p:cNvPr id="32" name="Straight Arrow Connector 31">
            <a:extLst>
              <a:ext uri="{FF2B5EF4-FFF2-40B4-BE49-F238E27FC236}">
                <a16:creationId xmlns:a16="http://schemas.microsoft.com/office/drawing/2014/main" id="{4DC051D2-418F-4175-A251-60C5424507C3}"/>
              </a:ext>
            </a:extLst>
          </p:cNvPr>
          <p:cNvCxnSpPr>
            <a:stCxn id="29" idx="3"/>
            <a:endCxn id="30" idx="1"/>
          </p:cNvCxnSpPr>
          <p:nvPr/>
        </p:nvCxnSpPr>
        <p:spPr>
          <a:xfrm>
            <a:off x="2476496" y="6118428"/>
            <a:ext cx="455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25C8DE-93F3-41AE-BAB7-A3D609FD3DA7}"/>
              </a:ext>
            </a:extLst>
          </p:cNvPr>
          <p:cNvCxnSpPr>
            <a:cxnSpLocks/>
            <a:endCxn id="31" idx="1"/>
          </p:cNvCxnSpPr>
          <p:nvPr/>
        </p:nvCxnSpPr>
        <p:spPr>
          <a:xfrm flipV="1">
            <a:off x="4665666" y="6118428"/>
            <a:ext cx="563560" cy="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0D49740-D70B-4682-9AFE-B068DE0D2018}"/>
              </a:ext>
            </a:extLst>
          </p:cNvPr>
          <p:cNvCxnSpPr>
            <a:cxnSpLocks/>
            <a:stCxn id="31" idx="0"/>
          </p:cNvCxnSpPr>
          <p:nvPr/>
        </p:nvCxnSpPr>
        <p:spPr>
          <a:xfrm flipV="1">
            <a:off x="6096000" y="5565774"/>
            <a:ext cx="1019174" cy="16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dirty="0">
                <a:solidFill>
                  <a:srgbClr val="1C7DDB"/>
                </a:solidFill>
                <a:latin typeface="Abadi"/>
              </a:rPr>
              <a:t>Below are the summary of the models created in this exercise. The RMSE is between 0.15 – 0.22 with Neural Network having the lowest result.</a:t>
            </a:r>
          </a:p>
          <a:p>
            <a:pPr>
              <a:buFontTx/>
              <a:buChar char="-"/>
            </a:pPr>
            <a:r>
              <a:rPr lang="en-US" sz="2200" dirty="0">
                <a:solidFill>
                  <a:srgbClr val="1C7DDB"/>
                </a:solidFill>
                <a:latin typeface="Abadi"/>
              </a:rPr>
              <a:t>For classification model, Decision tree is used with overall performance &gt; 96%</a:t>
            </a:r>
          </a:p>
        </p:txBody>
      </p:sp>
      <p:pic>
        <p:nvPicPr>
          <p:cNvPr id="3" name="Picture 2">
            <a:extLst>
              <a:ext uri="{FF2B5EF4-FFF2-40B4-BE49-F238E27FC236}">
                <a16:creationId xmlns:a16="http://schemas.microsoft.com/office/drawing/2014/main" id="{70128BA8-2D46-441E-AD1D-3956F2ABABAD}"/>
              </a:ext>
            </a:extLst>
          </p:cNvPr>
          <p:cNvPicPr>
            <a:picLocks noChangeAspect="1"/>
          </p:cNvPicPr>
          <p:nvPr/>
        </p:nvPicPr>
        <p:blipFill>
          <a:blip r:embed="rId2"/>
          <a:stretch>
            <a:fillRect/>
          </a:stretch>
        </p:blipFill>
        <p:spPr>
          <a:xfrm>
            <a:off x="1046371" y="3429000"/>
            <a:ext cx="4757055" cy="2872044"/>
          </a:xfrm>
          <a:prstGeom prst="rect">
            <a:avLst/>
          </a:prstGeom>
        </p:spPr>
      </p:pic>
      <p:pic>
        <p:nvPicPr>
          <p:cNvPr id="8" name="Picture 7">
            <a:extLst>
              <a:ext uri="{FF2B5EF4-FFF2-40B4-BE49-F238E27FC236}">
                <a16:creationId xmlns:a16="http://schemas.microsoft.com/office/drawing/2014/main" id="{9FDB8628-0762-462B-B376-592AC1D21491}"/>
              </a:ext>
            </a:extLst>
          </p:cNvPr>
          <p:cNvPicPr>
            <a:picLocks noChangeAspect="1"/>
          </p:cNvPicPr>
          <p:nvPr/>
        </p:nvPicPr>
        <p:blipFill>
          <a:blip r:embed="rId3"/>
          <a:stretch>
            <a:fillRect/>
          </a:stretch>
        </p:blipFill>
        <p:spPr>
          <a:xfrm>
            <a:off x="8081782" y="4142582"/>
            <a:ext cx="2581635" cy="1648055"/>
          </a:xfrm>
          <a:prstGeom prst="rect">
            <a:avLst/>
          </a:prstGeom>
        </p:spPr>
      </p:pic>
      <p:sp>
        <p:nvSpPr>
          <p:cNvPr id="9" name="TextBox 8">
            <a:extLst>
              <a:ext uri="{FF2B5EF4-FFF2-40B4-BE49-F238E27FC236}">
                <a16:creationId xmlns:a16="http://schemas.microsoft.com/office/drawing/2014/main" id="{6E5A8843-7699-4A2C-B395-301CEF0CA00C}"/>
              </a:ext>
            </a:extLst>
          </p:cNvPr>
          <p:cNvSpPr txBox="1"/>
          <p:nvPr/>
        </p:nvSpPr>
        <p:spPr>
          <a:xfrm>
            <a:off x="7597140" y="3802380"/>
            <a:ext cx="2682240" cy="369332"/>
          </a:xfrm>
          <a:prstGeom prst="rect">
            <a:avLst/>
          </a:prstGeom>
          <a:noFill/>
        </p:spPr>
        <p:txBody>
          <a:bodyPr wrap="square" rtlCol="0">
            <a:spAutoFit/>
          </a:bodyPr>
          <a:lstStyle/>
          <a:p>
            <a:r>
              <a:rPr lang="en-US" dirty="0"/>
              <a:t>For Decision tree model:</a:t>
            </a:r>
          </a:p>
        </p:txBody>
      </p:sp>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9862321"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Recommender system may be built with different approaches:</a:t>
            </a:r>
          </a:p>
          <a:p>
            <a:pPr lvl="1">
              <a:lnSpc>
                <a:spcPct val="100000"/>
              </a:lnSpc>
              <a:spcBef>
                <a:spcPts val="1400"/>
              </a:spcBef>
            </a:pPr>
            <a:r>
              <a:rPr lang="en-US" sz="1600" dirty="0">
                <a:solidFill>
                  <a:schemeClr val="accent3">
                    <a:lumMod val="25000"/>
                  </a:schemeClr>
                </a:solidFill>
                <a:latin typeface="Abadi" panose="020B0604020104020204" pitchFamily="34" charset="0"/>
              </a:rPr>
              <a:t>Based on item genre</a:t>
            </a:r>
          </a:p>
          <a:p>
            <a:pPr lvl="1">
              <a:lnSpc>
                <a:spcPct val="100000"/>
              </a:lnSpc>
              <a:spcBef>
                <a:spcPts val="1400"/>
              </a:spcBef>
            </a:pPr>
            <a:r>
              <a:rPr lang="en-US" sz="1600" dirty="0">
                <a:solidFill>
                  <a:schemeClr val="accent3">
                    <a:lumMod val="25000"/>
                  </a:schemeClr>
                </a:solidFill>
                <a:latin typeface="Abadi" panose="020B0604020104020204" pitchFamily="34" charset="0"/>
              </a:rPr>
              <a:t>Based on user preference</a:t>
            </a:r>
          </a:p>
          <a:p>
            <a:pPr lvl="1">
              <a:lnSpc>
                <a:spcPct val="100000"/>
              </a:lnSpc>
              <a:spcBef>
                <a:spcPts val="1400"/>
              </a:spcBef>
            </a:pPr>
            <a:r>
              <a:rPr lang="en-US" sz="1600" dirty="0">
                <a:solidFill>
                  <a:schemeClr val="accent3">
                    <a:lumMod val="25000"/>
                  </a:schemeClr>
                </a:solidFill>
                <a:latin typeface="Abadi" panose="020B0604020104020204" pitchFamily="34" charset="0"/>
              </a:rPr>
              <a:t>Based on other user that has similar preference</a:t>
            </a:r>
          </a:p>
          <a:p>
            <a:pPr>
              <a:lnSpc>
                <a:spcPct val="100000"/>
              </a:lnSpc>
              <a:spcBef>
                <a:spcPts val="1400"/>
              </a:spcBef>
            </a:pPr>
            <a:r>
              <a:rPr lang="en-US" sz="2000" dirty="0">
                <a:solidFill>
                  <a:schemeClr val="accent3">
                    <a:lumMod val="25000"/>
                  </a:schemeClr>
                </a:solidFill>
                <a:latin typeface="Abadi" panose="020B0604020104020204" pitchFamily="34" charset="0"/>
              </a:rPr>
              <a:t>Several different machine learning algorithm can be used as predictive model.</a:t>
            </a:r>
          </a:p>
          <a:p>
            <a:pPr>
              <a:lnSpc>
                <a:spcPct val="100000"/>
              </a:lnSpc>
              <a:spcBef>
                <a:spcPts val="1400"/>
              </a:spcBef>
            </a:pPr>
            <a:r>
              <a:rPr lang="en-US" sz="2000" dirty="0">
                <a:solidFill>
                  <a:schemeClr val="accent3">
                    <a:lumMod val="25000"/>
                  </a:schemeClr>
                </a:solidFill>
                <a:latin typeface="Abadi" panose="020B0604020104020204" pitchFamily="34" charset="0"/>
              </a:rPr>
              <a:t>In this exercise, Neural Network has the </a:t>
            </a:r>
            <a:r>
              <a:rPr lang="en-US" sz="2000">
                <a:solidFill>
                  <a:schemeClr val="accent3">
                    <a:lumMod val="25000"/>
                  </a:schemeClr>
                </a:solidFill>
                <a:latin typeface="Abadi" panose="020B0604020104020204" pitchFamily="34" charset="0"/>
              </a:rPr>
              <a:t>best result.</a:t>
            </a: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Asset 1</a:t>
            </a:r>
          </a:p>
          <a:p>
            <a:pPr>
              <a:lnSpc>
                <a:spcPct val="100000"/>
              </a:lnSpc>
              <a:spcBef>
                <a:spcPts val="1400"/>
              </a:spcBef>
            </a:pPr>
            <a:r>
              <a:rPr lang="en-US" sz="2000" dirty="0">
                <a:solidFill>
                  <a:schemeClr val="accent3">
                    <a:lumMod val="25000"/>
                  </a:schemeClr>
                </a:solidFill>
                <a:latin typeface="Abadi" panose="020B0604020104020204" pitchFamily="34" charset="0"/>
              </a:rPr>
              <a:t>Asset 2</a:t>
            </a:r>
          </a:p>
          <a:p>
            <a:pPr>
              <a:lnSpc>
                <a:spcPct val="100000"/>
              </a:lnSpc>
              <a:spcBef>
                <a:spcPts val="1400"/>
              </a:spcBef>
            </a:pPr>
            <a:r>
              <a:rPr lang="en-US" sz="2000" dirty="0">
                <a:solidFill>
                  <a:schemeClr val="accent3">
                    <a:lumMod val="25000"/>
                  </a:schemeClr>
                </a:solidFill>
                <a:latin typeface="Abadi" panose="020B0604020104020204" pitchFamily="34" charset="0"/>
              </a:rPr>
              <a:t>Asset 3</a:t>
            </a:r>
          </a:p>
          <a:p>
            <a:pPr>
              <a:lnSpc>
                <a:spcPct val="100000"/>
              </a:lnSpc>
              <a:spcBef>
                <a:spcPts val="1400"/>
              </a:spcBef>
            </a:pPr>
            <a:r>
              <a:rPr lang="en-US" sz="2000" dirty="0">
                <a:solidFill>
                  <a:schemeClr val="accent3">
                    <a:lumMod val="25000"/>
                  </a:schemeClr>
                </a:solidFill>
                <a:latin typeface="Abadi" panose="020B0604020104020204" pitchFamily="34" charset="0"/>
              </a:rPr>
              <a:t>Asset 4</a:t>
            </a:r>
          </a:p>
          <a:p>
            <a:pPr>
              <a:lnSpc>
                <a:spcPct val="100000"/>
              </a:lnSpc>
              <a:spcBef>
                <a:spcPts val="1400"/>
              </a:spcBef>
            </a:pPr>
            <a:r>
              <a:rPr lang="en-US" sz="2000" dirty="0">
                <a:solidFill>
                  <a:schemeClr val="accent3">
                    <a:lumMod val="25000"/>
                  </a:schemeClr>
                </a:solidFill>
                <a:latin typeface="Abadi" panose="020B0604020104020204" pitchFamily="34" charset="0"/>
              </a:rPr>
              <a:t>…</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
        <p:nvSpPr>
          <p:cNvPr id="8" name="TextBox 7">
            <a:extLst>
              <a:ext uri="{FF2B5EF4-FFF2-40B4-BE49-F238E27FC236}">
                <a16:creationId xmlns:a16="http://schemas.microsoft.com/office/drawing/2014/main" id="{7D7A6CAE-F688-4369-AC35-E744AC60CBAB}"/>
              </a:ext>
            </a:extLst>
          </p:cNvPr>
          <p:cNvSpPr txBox="1"/>
          <p:nvPr/>
        </p:nvSpPr>
        <p:spPr>
          <a:xfrm>
            <a:off x="6096000" y="1397675"/>
            <a:ext cx="5770880" cy="2215991"/>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Include any relevant assets like a GitHub repo, key Python code snippets, charts, notebook outputs, or deployed </a:t>
            </a:r>
            <a:r>
              <a:rPr lang="en-US" sz="2000" dirty="0" err="1"/>
              <a:t>Streamlit</a:t>
            </a:r>
            <a:r>
              <a:rPr lang="en-US" sz="2000" dirty="0"/>
              <a:t> app URLs that you may have created during this project</a:t>
            </a:r>
          </a:p>
          <a:p>
            <a:endParaRPr lang="en-US" dirty="0"/>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2521403"/>
            <a:ext cx="10004375" cy="3504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Project background and context</a:t>
            </a:r>
          </a:p>
          <a:p>
            <a:pPr lvl="1">
              <a:spcBef>
                <a:spcPts val="1400"/>
              </a:spcBef>
            </a:pPr>
            <a:r>
              <a:rPr lang="en-US" sz="1600" dirty="0">
                <a:solidFill>
                  <a:schemeClr val="accent3">
                    <a:lumMod val="25000"/>
                  </a:schemeClr>
                </a:solidFill>
                <a:latin typeface="Abadi" panose="020B0604020104020204" pitchFamily="34" charset="0"/>
              </a:rPr>
              <a:t>The context is about </a:t>
            </a:r>
            <a:r>
              <a:rPr lang="en-US" sz="1600" b="1" u="sng" dirty="0">
                <a:solidFill>
                  <a:schemeClr val="accent3">
                    <a:lumMod val="25000"/>
                  </a:schemeClr>
                </a:solidFill>
                <a:latin typeface="Abadi" panose="020B0604020104020204" pitchFamily="34" charset="0"/>
              </a:rPr>
              <a:t>online course</a:t>
            </a:r>
            <a:r>
              <a:rPr lang="en-US" sz="1600" dirty="0">
                <a:solidFill>
                  <a:schemeClr val="accent3">
                    <a:lumMod val="25000"/>
                  </a:schemeClr>
                </a:solidFill>
                <a:latin typeface="Abadi" panose="020B0604020104020204" pitchFamily="34" charset="0"/>
              </a:rPr>
              <a:t>. We would like to create a </a:t>
            </a:r>
            <a:r>
              <a:rPr lang="en-US" sz="1600" b="1" u="sng" dirty="0">
                <a:solidFill>
                  <a:schemeClr val="accent3">
                    <a:lumMod val="25000"/>
                  </a:schemeClr>
                </a:solidFill>
                <a:latin typeface="Abadi" panose="020B0604020104020204" pitchFamily="34" charset="0"/>
              </a:rPr>
              <a:t>“recommender system”</a:t>
            </a:r>
            <a:r>
              <a:rPr lang="en-US" sz="1600" dirty="0">
                <a:solidFill>
                  <a:schemeClr val="accent3">
                    <a:lumMod val="25000"/>
                  </a:schemeClr>
                </a:solidFill>
                <a:latin typeface="Abadi" panose="020B0604020104020204" pitchFamily="34" charset="0"/>
              </a:rPr>
              <a:t> to recommend a course to a user</a:t>
            </a:r>
          </a:p>
          <a:p>
            <a:pPr>
              <a:spcBef>
                <a:spcPts val="1400"/>
              </a:spcBef>
            </a:pPr>
            <a:r>
              <a:rPr lang="en-US" sz="2000" dirty="0">
                <a:solidFill>
                  <a:schemeClr val="accent3">
                    <a:lumMod val="25000"/>
                  </a:schemeClr>
                </a:solidFill>
                <a:latin typeface="Abadi" panose="020B0604020104020204" pitchFamily="34" charset="0"/>
              </a:rPr>
              <a:t>Problem states and hypotheses</a:t>
            </a:r>
          </a:p>
          <a:p>
            <a:pPr lvl="1">
              <a:spcBef>
                <a:spcPts val="1400"/>
              </a:spcBef>
            </a:pPr>
            <a:r>
              <a:rPr lang="en-US" sz="1600" dirty="0">
                <a:solidFill>
                  <a:schemeClr val="accent3">
                    <a:lumMod val="25000"/>
                  </a:schemeClr>
                </a:solidFill>
                <a:latin typeface="Abadi" panose="020B0604020104020204" pitchFamily="34" charset="0"/>
              </a:rPr>
              <a:t>Exploration on approaches to create recommender system. </a:t>
            </a:r>
          </a:p>
          <a:p>
            <a:pPr lvl="2">
              <a:spcBef>
                <a:spcPts val="1400"/>
              </a:spcBef>
            </a:pPr>
            <a:r>
              <a:rPr lang="en-US" sz="1200" dirty="0">
                <a:solidFill>
                  <a:schemeClr val="accent3">
                    <a:lumMod val="25000"/>
                  </a:schemeClr>
                </a:solidFill>
                <a:latin typeface="Abadi" panose="020B0604020104020204" pitchFamily="34" charset="0"/>
              </a:rPr>
              <a:t>Based on item genre</a:t>
            </a:r>
          </a:p>
          <a:p>
            <a:pPr lvl="2">
              <a:spcBef>
                <a:spcPts val="1400"/>
              </a:spcBef>
            </a:pPr>
            <a:r>
              <a:rPr lang="en-US" sz="1200" dirty="0">
                <a:solidFill>
                  <a:schemeClr val="accent3">
                    <a:lumMod val="25000"/>
                  </a:schemeClr>
                </a:solidFill>
                <a:latin typeface="Abadi" panose="020B0604020104020204" pitchFamily="34" charset="0"/>
              </a:rPr>
              <a:t>Based on user preference</a:t>
            </a:r>
          </a:p>
          <a:p>
            <a:pPr lvl="2">
              <a:spcBef>
                <a:spcPts val="1400"/>
              </a:spcBef>
            </a:pPr>
            <a:r>
              <a:rPr lang="en-US" sz="1200" dirty="0">
                <a:solidFill>
                  <a:schemeClr val="accent3">
                    <a:lumMod val="25000"/>
                  </a:schemeClr>
                </a:solidFill>
                <a:latin typeface="Abadi" panose="020B0604020104020204" pitchFamily="34" charset="0"/>
              </a:rPr>
              <a:t>Based on other user that has similar preference</a:t>
            </a:r>
          </a:p>
          <a:p>
            <a:pPr lvl="2">
              <a:spcBef>
                <a:spcPts val="1400"/>
              </a:spcBef>
            </a:pPr>
            <a:endParaRPr lang="en-US" sz="1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Backend Dev, Machine Learning, and Database are the top 3</a:t>
            </a:r>
          </a:p>
          <a:p>
            <a:pPr>
              <a:buFontTx/>
              <a:buChar char="-"/>
            </a:pPr>
            <a:endParaRPr lang="en-US" sz="2000" dirty="0">
              <a:solidFill>
                <a:srgbClr val="1C7DDB"/>
              </a:solidFill>
              <a:latin typeface="Abadi"/>
            </a:endParaRP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grpSp>
        <p:nvGrpSpPr>
          <p:cNvPr id="10" name="Group 9">
            <a:extLst>
              <a:ext uri="{FF2B5EF4-FFF2-40B4-BE49-F238E27FC236}">
                <a16:creationId xmlns:a16="http://schemas.microsoft.com/office/drawing/2014/main" id="{8EB320BF-B260-4D1B-A74F-415CBA8B56C4}"/>
              </a:ext>
            </a:extLst>
          </p:cNvPr>
          <p:cNvGrpSpPr/>
          <p:nvPr/>
        </p:nvGrpSpPr>
        <p:grpSpPr>
          <a:xfrm>
            <a:off x="1932762" y="2376653"/>
            <a:ext cx="6594549" cy="4113430"/>
            <a:chOff x="7014771" y="2705100"/>
            <a:chExt cx="4645294" cy="3896053"/>
          </a:xfrm>
        </p:grpSpPr>
        <p:pic>
          <p:nvPicPr>
            <p:cNvPr id="7" name="Picture 6">
              <a:extLst>
                <a:ext uri="{FF2B5EF4-FFF2-40B4-BE49-F238E27FC236}">
                  <a16:creationId xmlns:a16="http://schemas.microsoft.com/office/drawing/2014/main" id="{EBB696A1-A145-4D5D-944E-B79CA6E4B806}"/>
                </a:ext>
              </a:extLst>
            </p:cNvPr>
            <p:cNvPicPr>
              <a:picLocks noChangeAspect="1"/>
            </p:cNvPicPr>
            <p:nvPr/>
          </p:nvPicPr>
          <p:blipFill>
            <a:blip r:embed="rId2"/>
            <a:stretch>
              <a:fillRect/>
            </a:stretch>
          </p:blipFill>
          <p:spPr>
            <a:xfrm>
              <a:off x="7014771" y="2705100"/>
              <a:ext cx="4645294" cy="3896053"/>
            </a:xfrm>
            <a:prstGeom prst="rect">
              <a:avLst/>
            </a:prstGeom>
          </p:spPr>
        </p:pic>
        <p:sp>
          <p:nvSpPr>
            <p:cNvPr id="9" name="Rectangle 8">
              <a:extLst>
                <a:ext uri="{FF2B5EF4-FFF2-40B4-BE49-F238E27FC236}">
                  <a16:creationId xmlns:a16="http://schemas.microsoft.com/office/drawing/2014/main" id="{9DBD3973-293F-4329-905C-C788581EB41E}"/>
                </a:ext>
              </a:extLst>
            </p:cNvPr>
            <p:cNvSpPr/>
            <p:nvPr/>
          </p:nvSpPr>
          <p:spPr>
            <a:xfrm>
              <a:off x="10658475" y="2876550"/>
              <a:ext cx="6477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3967B57A-B928-47F7-9745-516F1A611A0E}"/>
              </a:ext>
            </a:extLst>
          </p:cNvPr>
          <p:cNvSpPr/>
          <p:nvPr/>
        </p:nvSpPr>
        <p:spPr>
          <a:xfrm>
            <a:off x="2419350" y="2376653"/>
            <a:ext cx="1266825" cy="420512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dirty="0">
                <a:solidFill>
                  <a:srgbClr val="1C7DDB"/>
                </a:solidFill>
                <a:latin typeface="Abadi"/>
                <a:cs typeface="Calibri"/>
              </a:rPr>
              <a:t>Most user rated ~10 items. The frequency got lower the more the items.</a:t>
            </a:r>
          </a:p>
        </p:txBody>
      </p:sp>
      <p:pic>
        <p:nvPicPr>
          <p:cNvPr id="5" name="Picture 4">
            <a:extLst>
              <a:ext uri="{FF2B5EF4-FFF2-40B4-BE49-F238E27FC236}">
                <a16:creationId xmlns:a16="http://schemas.microsoft.com/office/drawing/2014/main" id="{CFFC0BE6-D7AA-4677-995A-47F7B5E1B97F}"/>
              </a:ext>
            </a:extLst>
          </p:cNvPr>
          <p:cNvPicPr>
            <a:picLocks noChangeAspect="1"/>
          </p:cNvPicPr>
          <p:nvPr/>
        </p:nvPicPr>
        <p:blipFill>
          <a:blip r:embed="rId2"/>
          <a:stretch>
            <a:fillRect/>
          </a:stretch>
        </p:blipFill>
        <p:spPr>
          <a:xfrm>
            <a:off x="2355415" y="2209420"/>
            <a:ext cx="6239746" cy="3696216"/>
          </a:xfrm>
          <a:prstGeom prst="rect">
            <a:avLst/>
          </a:prstGeom>
        </p:spPr>
      </p:pic>
      <p:cxnSp>
        <p:nvCxnSpPr>
          <p:cNvPr id="8" name="Straight Arrow Connector 7">
            <a:extLst>
              <a:ext uri="{FF2B5EF4-FFF2-40B4-BE49-F238E27FC236}">
                <a16:creationId xmlns:a16="http://schemas.microsoft.com/office/drawing/2014/main" id="{B5422FA5-3480-4C1A-B38D-4B48EF4D5A30}"/>
              </a:ext>
            </a:extLst>
          </p:cNvPr>
          <p:cNvCxnSpPr/>
          <p:nvPr/>
        </p:nvCxnSpPr>
        <p:spPr>
          <a:xfrm>
            <a:off x="4219575" y="2743200"/>
            <a:ext cx="2143125" cy="2552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61813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Below are the most popular 20 courses. The top 3 are all related with data science.</a:t>
            </a:r>
          </a:p>
          <a:p>
            <a:pPr>
              <a:buFontTx/>
              <a:buChar char="-"/>
            </a:pPr>
            <a:endParaRPr lang="en-US" sz="2200" dirty="0">
              <a:solidFill>
                <a:srgbClr val="1C7DDB"/>
              </a:solidFill>
              <a:latin typeface="Abadi"/>
              <a:cs typeface="Calibri"/>
            </a:endParaRPr>
          </a:p>
        </p:txBody>
      </p:sp>
      <p:pic>
        <p:nvPicPr>
          <p:cNvPr id="5" name="Picture 4">
            <a:extLst>
              <a:ext uri="{FF2B5EF4-FFF2-40B4-BE49-F238E27FC236}">
                <a16:creationId xmlns:a16="http://schemas.microsoft.com/office/drawing/2014/main" id="{08F20FF7-CAB1-4132-B337-644A91234286}"/>
              </a:ext>
            </a:extLst>
          </p:cNvPr>
          <p:cNvPicPr>
            <a:picLocks noChangeAspect="1"/>
          </p:cNvPicPr>
          <p:nvPr/>
        </p:nvPicPr>
        <p:blipFill>
          <a:blip r:embed="rId2"/>
          <a:stretch>
            <a:fillRect/>
          </a:stretch>
        </p:blipFill>
        <p:spPr>
          <a:xfrm>
            <a:off x="3393691" y="2233243"/>
            <a:ext cx="3486534" cy="4101805"/>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a:solidFill>
                  <a:srgbClr val="0B49CB"/>
                </a:solidFill>
                <a:latin typeface="Abadi"/>
              </a:rPr>
              <a:t>Word cloud of course titles</a:t>
            </a:r>
            <a:endParaRPr lang="en-US" sz="4000" dirty="0">
              <a:solidFill>
                <a:srgbClr val="0B49CB"/>
              </a:solidFill>
              <a:latin typeface="Abadi"/>
            </a:endParaRP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019970"/>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a:solidFill>
                <a:srgbClr val="1C7DDB"/>
              </a:solidFill>
              <a:latin typeface="Abadi"/>
            </a:endParaRPr>
          </a:p>
          <a:p>
            <a:pPr>
              <a:buFontTx/>
              <a:buChar char="-"/>
            </a:pPr>
            <a:r>
              <a:rPr lang="en-US" sz="2000">
                <a:solidFill>
                  <a:srgbClr val="1C7DDB"/>
                </a:solidFill>
                <a:latin typeface="Abadi"/>
                <a:cs typeface="Calibri"/>
              </a:rPr>
              <a:t>There are many popular IT related keyword such as data, python, machine learning, data science.</a:t>
            </a:r>
            <a:endParaRPr lang="en-US" sz="2400" dirty="0">
              <a:cs typeface="Calibri"/>
            </a:endParaRPr>
          </a:p>
        </p:txBody>
      </p:sp>
      <p:pic>
        <p:nvPicPr>
          <p:cNvPr id="3" name="Picture 2">
            <a:extLst>
              <a:ext uri="{FF2B5EF4-FFF2-40B4-BE49-F238E27FC236}">
                <a16:creationId xmlns:a16="http://schemas.microsoft.com/office/drawing/2014/main" id="{6094EB26-F7AD-4338-9BED-74F017AD9358}"/>
              </a:ext>
            </a:extLst>
          </p:cNvPr>
          <p:cNvPicPr>
            <a:picLocks noChangeAspect="1"/>
          </p:cNvPicPr>
          <p:nvPr/>
        </p:nvPicPr>
        <p:blipFill>
          <a:blip r:embed="rId2"/>
          <a:stretch>
            <a:fillRect/>
          </a:stretch>
        </p:blipFill>
        <p:spPr>
          <a:xfrm>
            <a:off x="1756634" y="2172860"/>
            <a:ext cx="8678731" cy="4529565"/>
          </a:xfrm>
          <a:prstGeom prst="rect">
            <a:avLst/>
          </a:prstGeom>
        </p:spPr>
      </p:pic>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2650</TotalTime>
  <Words>1166</Words>
  <Application>Microsoft Office PowerPoint</Application>
  <PresentationFormat>Widescreen</PresentationFormat>
  <Paragraphs>133</Paragraphs>
  <Slides>23</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vt:lpstr>
      <vt:lpstr>Arial</vt:lpstr>
      <vt:lpstr>Calibri</vt:lpstr>
      <vt:lpstr>Calibri Light</vt:lpstr>
      <vt:lpstr>IBM Plex Mono SemiBold</vt:lpstr>
      <vt:lpstr>Wingdings</vt:lpstr>
      <vt:lpstr>Custom Design</vt:lpstr>
      <vt:lpstr>Instructions</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Yudhitia, Kavin</cp:lastModifiedBy>
  <cp:revision>519</cp:revision>
  <dcterms:created xsi:type="dcterms:W3CDTF">2021-04-29T18:58:34Z</dcterms:created>
  <dcterms:modified xsi:type="dcterms:W3CDTF">2022-10-08T07:42:29Z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