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0" d="100"/>
          <a:sy n="70" d="100"/>
        </p:scale>
        <p:origin x="-72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4/8/2024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4/8/2024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25595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 Box 12"/>
          <p:cNvSpPr txBox="1"/>
          <p:nvPr/>
        </p:nvSpPr>
        <p:spPr>
          <a:xfrm>
            <a:off x="2324417" y="1236663"/>
            <a:ext cx="7543165" cy="3956050"/>
          </a:xfrm>
          <a:prstGeom prst="rect">
            <a:avLst/>
          </a:prstGeom>
          <a:noFill/>
        </p:spPr>
        <p:txBody>
          <a:bodyPr wrap="square" rtlCol="0" anchor="t">
            <a:noAutofit/>
          </a:bodyPr>
          <a:lstStyle/>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Name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GB" sz="2000" b="1" dirty="0" smtClean="0">
                <a:solidFill>
                  <a:srgbClr val="00002E"/>
                </a:solidFill>
                <a:latin typeface="Nunito"/>
                <a:ea typeface="Nunito"/>
                <a:cs typeface="Nunito"/>
                <a:sym typeface="Nunito"/>
              </a:rPr>
              <a:t>A.KAVIN</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NM.ID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US" sz="2000" b="1" dirty="0" smtClean="0">
                <a:solidFill>
                  <a:srgbClr val="00002E"/>
                </a:solidFill>
                <a:latin typeface="Nunito"/>
                <a:ea typeface="Nunito"/>
                <a:cs typeface="Nunito"/>
                <a:sym typeface="Nunito"/>
              </a:rPr>
              <a:t>au730321104022</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US" sz="2000" b="1" dirty="0" err="1" smtClean="0">
                <a:solidFill>
                  <a:srgbClr val="00002E"/>
                </a:solidFill>
                <a:latin typeface="Nunito"/>
                <a:ea typeface="Nunito"/>
                <a:cs typeface="Nunito"/>
                <a:sym typeface="Nunito"/>
              </a:rPr>
              <a:t>Reg</a:t>
            </a:r>
            <a:r>
              <a:rPr lang="en-US" sz="2000" b="1" dirty="0" smtClean="0">
                <a:solidFill>
                  <a:srgbClr val="00002E"/>
                </a:solidFill>
                <a:latin typeface="Nunito"/>
                <a:ea typeface="Nunito"/>
                <a:cs typeface="Nunito"/>
                <a:sym typeface="Nunito"/>
              </a:rPr>
              <a:t> No   </a:t>
            </a:r>
            <a:r>
              <a:rPr lang="en-GB" altLang="en-US" sz="2000" b="1" dirty="0" smtClean="0">
                <a:solidFill>
                  <a:srgbClr val="00002E"/>
                </a:solidFill>
                <a:latin typeface="Nunito"/>
                <a:ea typeface="Nunito"/>
                <a:cs typeface="Nunito"/>
                <a:sym typeface="Nunito"/>
              </a:rPr>
              <a:t>:</a:t>
            </a:r>
            <a:r>
              <a:rPr lang="en-US" sz="2000" b="1" dirty="0" smtClean="0">
                <a:solidFill>
                  <a:srgbClr val="00002E"/>
                </a:solidFill>
                <a:latin typeface="Nunito"/>
                <a:ea typeface="Nunito"/>
                <a:cs typeface="Nunito"/>
                <a:sym typeface="Nunito"/>
              </a:rPr>
              <a:t>730321104022</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US" sz="2000" b="1" dirty="0" err="1">
                <a:solidFill>
                  <a:srgbClr val="00002E"/>
                </a:solidFill>
                <a:latin typeface="Nunito"/>
                <a:ea typeface="Nunito"/>
                <a:cs typeface="Nunito"/>
                <a:sym typeface="Nunito"/>
              </a:rPr>
              <a:t>Dept</a:t>
            </a: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GB" altLang="en-US" sz="2000" b="1" dirty="0" smtClean="0">
                <a:solidFill>
                  <a:srgbClr val="00002E"/>
                </a:solidFill>
                <a:latin typeface="Nunito"/>
                <a:ea typeface="Nunito"/>
                <a:cs typeface="Nunito"/>
                <a:sym typeface="Nunito"/>
              </a:rPr>
              <a:t> </a:t>
            </a:r>
            <a:r>
              <a:rPr lang="en-US" sz="2000" b="1" dirty="0" smtClean="0">
                <a:solidFill>
                  <a:srgbClr val="00002E"/>
                </a:solidFill>
                <a:latin typeface="Nunito"/>
                <a:ea typeface="Nunito"/>
                <a:cs typeface="Nunito"/>
                <a:sym typeface="Nunito"/>
              </a:rPr>
              <a:t>:B.E-CSE</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Year       </a:t>
            </a:r>
            <a:r>
              <a:rPr lang="en-US" sz="2000" b="1" dirty="0" smtClean="0">
                <a:solidFill>
                  <a:srgbClr val="00002E"/>
                </a:solidFill>
                <a:latin typeface="Nunito"/>
                <a:ea typeface="Nunito"/>
                <a:cs typeface="Nunito"/>
                <a:sym typeface="Nunito"/>
              </a:rPr>
              <a:t> :3rd-year</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dirty="0">
                <a:solidFill>
                  <a:srgbClr val="00002E"/>
                </a:solidFill>
                <a:latin typeface="Nunito"/>
                <a:ea typeface="Nunito"/>
                <a:cs typeface="Nunito"/>
                <a:sym typeface="Nunito"/>
              </a:rPr>
              <a:t>        College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Builders Engineering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1371600"/>
            <a:ext cx="8153400" cy="449579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smtClean="0"/>
              <a:t>FACE MASK DETECTION</a:t>
            </a:r>
            <a:endParaRPr lang="en-GB" sz="4250"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194804" y="2040114"/>
            <a:ext cx="8367430" cy="4700122"/>
          </a:xfrm>
          <a:prstGeom prst="rect">
            <a:avLst/>
          </a:prstGeom>
          <a:noFill/>
        </p:spPr>
        <p:txBody>
          <a:bodyPr wrap="square" rtlCol="0">
            <a:noAutofit/>
          </a:bodyPr>
          <a:lstStyle/>
          <a:p>
            <a:r>
              <a:rPr lang="en-US" sz="2800" dirty="0"/>
              <a:t>Face mask detection refers to the process of automatically identifying whether individuals in images or videos are wearing face masks. This technology has become particularly relevant during the COVID-19 pandemic as wearing face masks in public places has been widely recommended or mandated by health authorities to help prevent the spread of the virus.</a:t>
            </a:r>
            <a:endParaRPr lang="en-GB"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55"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2782570" y="1447800"/>
            <a:ext cx="7056755" cy="4228850"/>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and Overview</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Technologies and Techniques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Implementation and Integration</a:t>
            </a:r>
          </a:p>
          <a:p>
            <a:pPr marL="285750" indent="-285750">
              <a:lnSpc>
                <a:spcPct val="160000"/>
              </a:lnSpc>
              <a:buFont typeface="Arial" panose="020B0604020202020204" pitchFamily="34" charset="0"/>
              <a:buChar char="•"/>
            </a:pPr>
            <a:r>
              <a:rPr lang="en-US" sz="2800" b="0" i="0" dirty="0" smtClean="0">
                <a:solidFill>
                  <a:srgbClr val="0D0D0D"/>
                </a:solidFill>
                <a:effectLst/>
                <a:latin typeface="Times New Roman" panose="02020603050405020304" pitchFamily="18" charset="0"/>
                <a:cs typeface="Times New Roman" panose="02020603050405020304" pitchFamily="18" charset="0"/>
              </a:rPr>
              <a:t>Challenges </a:t>
            </a:r>
            <a:r>
              <a:rPr lang="en-US" sz="2800" b="0" i="0" dirty="0">
                <a:solidFill>
                  <a:srgbClr val="0D0D0D"/>
                </a:solidFill>
                <a:effectLst/>
                <a:latin typeface="Times New Roman" panose="02020603050405020304" pitchFamily="18" charset="0"/>
                <a:cs typeface="Times New Roman" panose="02020603050405020304" pitchFamily="18" charset="0"/>
              </a:rPr>
              <a:t>and Limitations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Future Directions and Innovations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GB"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38200" y="1600200"/>
            <a:ext cx="7748905" cy="3570208"/>
          </a:xfrm>
          <a:prstGeom prst="rect">
            <a:avLst/>
          </a:prstGeom>
          <a:noFill/>
        </p:spPr>
        <p:txBody>
          <a:bodyPr wrap="square" rtlCol="0">
            <a:spAutoFit/>
          </a:bodyPr>
          <a:lstStyle/>
          <a:p>
            <a:r>
              <a:rPr lang="en-US" dirty="0"/>
              <a:t>Develop an automated face mask detection system capable of accurately identifying individuals wearing face masks in images or video streams. The system should be deployable in various public settings such as airports, train stations, schools, workplaces, and retail stores to help enforce mask-wearing policies and enhance public safety</a:t>
            </a:r>
            <a:r>
              <a:rPr lang="en-US" dirty="0" smtClean="0"/>
              <a:t>.</a:t>
            </a:r>
          </a:p>
          <a:p>
            <a:endParaRPr lang="en-US" dirty="0"/>
          </a:p>
          <a:p>
            <a:r>
              <a:rPr lang="en-GB" altLang="en-US" sz="2800" b="1" dirty="0"/>
              <a:t>Key </a:t>
            </a:r>
            <a:r>
              <a:rPr lang="en-GB" altLang="en-US" sz="2800" b="1" dirty="0" smtClean="0"/>
              <a:t>Challenges</a:t>
            </a:r>
            <a:endParaRPr lang="en-GB" altLang="en-US" sz="2800" b="1" dirty="0"/>
          </a:p>
          <a:p>
            <a:pPr marL="285750" indent="-285750">
              <a:buFont typeface="Arial" pitchFamily="34" charset="0"/>
              <a:buChar char="•"/>
            </a:pPr>
            <a:r>
              <a:rPr lang="en-IN" dirty="0">
                <a:latin typeface="Arial" pitchFamily="34" charset="0"/>
                <a:cs typeface="Arial" pitchFamily="34" charset="0"/>
              </a:rPr>
              <a:t>Variability in Face </a:t>
            </a:r>
            <a:r>
              <a:rPr lang="en-IN" dirty="0" smtClean="0">
                <a:latin typeface="Arial" pitchFamily="34" charset="0"/>
                <a:cs typeface="Arial" pitchFamily="34" charset="0"/>
              </a:rPr>
              <a:t>Masks</a:t>
            </a:r>
          </a:p>
          <a:p>
            <a:pPr marL="285750" indent="-285750">
              <a:buFont typeface="Arial" pitchFamily="34" charset="0"/>
              <a:buChar char="•"/>
            </a:pPr>
            <a:r>
              <a:rPr lang="en-IN" dirty="0">
                <a:latin typeface="Arial" pitchFamily="34" charset="0"/>
                <a:cs typeface="Arial" pitchFamily="34" charset="0"/>
              </a:rPr>
              <a:t>Face </a:t>
            </a:r>
            <a:r>
              <a:rPr lang="en-IN" dirty="0" smtClean="0">
                <a:latin typeface="Arial" pitchFamily="34" charset="0"/>
                <a:cs typeface="Arial" pitchFamily="34" charset="0"/>
              </a:rPr>
              <a:t>Occlusions</a:t>
            </a:r>
          </a:p>
          <a:p>
            <a:pPr marL="285750" indent="-285750">
              <a:buFont typeface="Arial" pitchFamily="34" charset="0"/>
              <a:buChar char="•"/>
            </a:pPr>
            <a:r>
              <a:rPr lang="en-IN" dirty="0">
                <a:latin typeface="Arial" pitchFamily="34" charset="0"/>
                <a:cs typeface="Arial" pitchFamily="34" charset="0"/>
              </a:rPr>
              <a:t>Complex </a:t>
            </a:r>
            <a:r>
              <a:rPr lang="en-IN" dirty="0" smtClean="0">
                <a:latin typeface="Arial" pitchFamily="34" charset="0"/>
                <a:cs typeface="Arial" pitchFamily="34" charset="0"/>
              </a:rPr>
              <a:t>Backgrounds</a:t>
            </a:r>
          </a:p>
          <a:p>
            <a:pPr marL="285750" indent="-285750">
              <a:buFont typeface="Arial" pitchFamily="34" charset="0"/>
              <a:buChar char="•"/>
            </a:pPr>
            <a:r>
              <a:rPr lang="en-IN" dirty="0">
                <a:latin typeface="Arial" pitchFamily="34" charset="0"/>
                <a:cs typeface="Arial" pitchFamily="34" charset="0"/>
              </a:rPr>
              <a:t>Varying Lighting </a:t>
            </a:r>
            <a:r>
              <a:rPr lang="en-IN" dirty="0" smtClean="0">
                <a:latin typeface="Arial" pitchFamily="34" charset="0"/>
                <a:cs typeface="Arial" pitchFamily="34" charset="0"/>
              </a:rPr>
              <a:t>Conditions</a:t>
            </a:r>
          </a:p>
          <a:p>
            <a:pPr marL="285750" indent="-285750">
              <a:buFont typeface="Arial" pitchFamily="34" charset="0"/>
              <a:buChar char="•"/>
            </a:pPr>
            <a:r>
              <a:rPr lang="en-IN" dirty="0">
                <a:latin typeface="Arial" pitchFamily="34" charset="0"/>
                <a:cs typeface="Arial" pitchFamily="34" charset="0"/>
              </a:rPr>
              <a:t>Face Orientation and Pose</a:t>
            </a:r>
            <a:endParaRPr lang="en-GB" altLang="en-US"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11200" y="1800859"/>
            <a:ext cx="8204200" cy="4124206"/>
          </a:xfrm>
          <a:prstGeom prst="rect">
            <a:avLst/>
          </a:prstGeom>
          <a:noFill/>
        </p:spPr>
        <p:txBody>
          <a:bodyPr wrap="square" rtlCol="0">
            <a:spAutoFit/>
          </a:bodyPr>
          <a:lstStyle/>
          <a:p>
            <a:r>
              <a:rPr lang="en-US" dirty="0"/>
              <a:t>The Face Mask Detection System project aimed to develop an automated solution for identifying individuals wearing face masks in images and video streams. The system's primary goal was to aid in enforcing mask-wearing policies in public spaces to mitigate the spread of infectious diseases such as COVID-19</a:t>
            </a:r>
            <a:r>
              <a:rPr lang="en-US" dirty="0" smtClean="0"/>
              <a:t>.</a:t>
            </a:r>
          </a:p>
          <a:p>
            <a:endParaRPr lang="en-US" dirty="0"/>
          </a:p>
          <a:p>
            <a:r>
              <a:rPr lang="en-US" sz="2800" b="1" dirty="0"/>
              <a:t> Objectives:</a:t>
            </a:r>
          </a:p>
          <a:p>
            <a:pPr marL="342900" indent="-342900">
              <a:buFont typeface="+mj-lt"/>
              <a:buAutoNum type="arabicPeriod"/>
            </a:pPr>
            <a:r>
              <a:rPr lang="en-US" dirty="0"/>
              <a:t>Develop a robust dataset containing images of individuals with and without face masks.</a:t>
            </a:r>
          </a:p>
          <a:p>
            <a:pPr marL="342900" indent="-342900">
              <a:buFont typeface="+mj-lt"/>
              <a:buAutoNum type="arabicPeriod"/>
            </a:pPr>
            <a:r>
              <a:rPr lang="en-US" dirty="0"/>
              <a:t>Implement a deep learning model capable of accurately detecting face masks in images.</a:t>
            </a:r>
          </a:p>
          <a:p>
            <a:pPr marL="342900" indent="-342900">
              <a:buFont typeface="+mj-lt"/>
              <a:buAutoNum type="arabicPeriod"/>
            </a:pPr>
            <a:r>
              <a:rPr lang="en-US" dirty="0"/>
              <a:t>Evaluate the model's performance on a separate validation dataset to assess its generalization ability.</a:t>
            </a:r>
          </a:p>
          <a:p>
            <a:pPr marL="342900" indent="-342900">
              <a:buFont typeface="+mj-lt"/>
              <a:buAutoNum type="arabicPeriod"/>
            </a:pPr>
            <a:r>
              <a:rPr lang="en-US" dirty="0"/>
              <a:t>Integrate the trained model into a real-time face mask detection application</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lstStyle/>
          <a:p>
            <a:r>
              <a:rPr lang="en-US" sz="2400" dirty="0"/>
              <a:t/>
            </a:r>
            <a:br>
              <a:rPr lang="en-US" sz="2400" dirty="0"/>
            </a:br>
            <a:r>
              <a:rPr lang="en-US" sz="2400" dirty="0"/>
              <a:t>The end users for face mask detection systems can vary depending on the context and deployment scenario. Here are some potential end users for face mask detection technology</a:t>
            </a:r>
            <a:r>
              <a:rPr lang="en-US" sz="2400" dirty="0" smtClean="0"/>
              <a:t>:</a:t>
            </a:r>
          </a:p>
          <a:p>
            <a:endParaRPr lang="en-US" sz="2400" dirty="0"/>
          </a:p>
          <a:p>
            <a:pPr marL="342900" indent="-342900">
              <a:buFont typeface="Arial" pitchFamily="34" charset="0"/>
              <a:buChar char="•"/>
            </a:pPr>
            <a:r>
              <a:rPr lang="en-IN" sz="2400" dirty="0" smtClean="0"/>
              <a:t>Healthcare Facilities</a:t>
            </a:r>
          </a:p>
          <a:p>
            <a:pPr marL="342900" indent="-342900">
              <a:buFont typeface="Arial" pitchFamily="34" charset="0"/>
              <a:buChar char="•"/>
            </a:pPr>
            <a:r>
              <a:rPr lang="en-IN" sz="2400" dirty="0"/>
              <a:t>Public Transportation </a:t>
            </a:r>
            <a:r>
              <a:rPr lang="en-IN" sz="2400" dirty="0" smtClean="0"/>
              <a:t>Authorities</a:t>
            </a:r>
          </a:p>
          <a:p>
            <a:pPr marL="342900" indent="-342900">
              <a:buFont typeface="Arial" pitchFamily="34" charset="0"/>
              <a:buChar char="•"/>
            </a:pPr>
            <a:r>
              <a:rPr lang="en-IN" sz="2400" dirty="0"/>
              <a:t>Educational </a:t>
            </a:r>
            <a:r>
              <a:rPr lang="en-IN" sz="2400" dirty="0" smtClean="0"/>
              <a:t>Institutions</a:t>
            </a:r>
          </a:p>
          <a:p>
            <a:pPr marL="342900" indent="-342900">
              <a:buFont typeface="Arial" pitchFamily="34" charset="0"/>
              <a:buChar char="•"/>
            </a:pPr>
            <a:r>
              <a:rPr lang="en-IN" sz="2400" dirty="0"/>
              <a:t>Retail Stores and </a:t>
            </a:r>
            <a:r>
              <a:rPr lang="en-IN" sz="2400" dirty="0" smtClean="0"/>
              <a:t>Businesses</a:t>
            </a:r>
          </a:p>
          <a:p>
            <a:pPr marL="342900" indent="-342900">
              <a:buFont typeface="Arial" pitchFamily="34" charset="0"/>
              <a:buChar char="•"/>
            </a:pPr>
            <a:r>
              <a:rPr lang="en-IN" sz="2400" dirty="0"/>
              <a:t>Government Authorities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2971800" y="1371600"/>
            <a:ext cx="7181850" cy="5323205"/>
          </a:xfrm>
          <a:prstGeom prst="rect">
            <a:avLst/>
          </a:prstGeom>
          <a:noFill/>
        </p:spPr>
        <p:txBody>
          <a:bodyPr wrap="square" rtlCol="0">
            <a:noAutofit/>
          </a:bodyPr>
          <a:lstStyle/>
          <a:p>
            <a:r>
              <a:rPr lang="en-US" dirty="0"/>
              <a:t>The face mask detection system contributes to public health and safety by ensuring compliance with mask-wearing policies in various settings. By accurately detecting individuals wearing face masks, the system helps mitigate the spread of infectious diseases such as COVID-19 and protects vulnerable populations.</a:t>
            </a:r>
            <a:r>
              <a:rPr lang="en-US" dirty="0" smtClean="0"/>
              <a:t>.</a:t>
            </a:r>
            <a:r>
              <a:rPr lang="en-GB" altLang="en-US" dirty="0" smtClean="0"/>
              <a:t> </a:t>
            </a:r>
            <a:endParaRPr lang="en-GB" altLang="en-US" dirty="0"/>
          </a:p>
          <a:p>
            <a:endParaRPr lang="en-GB" altLang="en-US" dirty="0"/>
          </a:p>
          <a:p>
            <a:pPr>
              <a:lnSpc>
                <a:spcPct val="130000"/>
              </a:lnSpc>
            </a:pPr>
            <a:r>
              <a:rPr lang="en-GB" altLang="en-US" sz="2400" b="1" dirty="0"/>
              <a:t>Key components:</a:t>
            </a:r>
            <a:endParaRPr lang="en-GB" altLang="en-US" sz="2000" dirty="0"/>
          </a:p>
          <a:p>
            <a:pPr marL="285750" indent="-285750">
              <a:lnSpc>
                <a:spcPct val="130000"/>
              </a:lnSpc>
              <a:buFont typeface="Arial" pitchFamily="34" charset="0"/>
              <a:buChar char="•"/>
            </a:pPr>
            <a:r>
              <a:rPr lang="en-IN" dirty="0" smtClean="0"/>
              <a:t>Data Collection</a:t>
            </a:r>
          </a:p>
          <a:p>
            <a:pPr marL="285750" indent="-285750">
              <a:lnSpc>
                <a:spcPct val="130000"/>
              </a:lnSpc>
              <a:buFont typeface="Arial" pitchFamily="34" charset="0"/>
              <a:buChar char="•"/>
            </a:pPr>
            <a:r>
              <a:rPr lang="en-IN" dirty="0"/>
              <a:t>Face </a:t>
            </a:r>
            <a:r>
              <a:rPr lang="en-IN" dirty="0" smtClean="0"/>
              <a:t>Detection</a:t>
            </a:r>
          </a:p>
          <a:p>
            <a:pPr marL="285750" indent="-285750">
              <a:lnSpc>
                <a:spcPct val="130000"/>
              </a:lnSpc>
              <a:buFont typeface="Arial" pitchFamily="34" charset="0"/>
              <a:buChar char="•"/>
            </a:pPr>
            <a:r>
              <a:rPr lang="en-IN" dirty="0"/>
              <a:t>Face Alignment</a:t>
            </a:r>
            <a:endParaRPr lang="en-GB" altLang="en-US" dirty="0" smtClean="0"/>
          </a:p>
          <a:p>
            <a:pPr marL="0" indent="0" algn="l">
              <a:lnSpc>
                <a:spcPct val="130000"/>
              </a:lnSpc>
              <a:buFont typeface="Arial" panose="020B0604020202020204" pitchFamily="34" charset="0"/>
              <a:buNone/>
            </a:pPr>
            <a:r>
              <a:rPr lang="en-GB" altLang="en-US" sz="2400" b="1" dirty="0" smtClean="0"/>
              <a:t>Value Proposition:</a:t>
            </a:r>
            <a:endParaRPr lang="en-GB" altLang="en-US" sz="2000" dirty="0"/>
          </a:p>
          <a:p>
            <a:pPr marL="342900" indent="-342900" algn="l">
              <a:buFont typeface="Arial" panose="020B0604020202020204" pitchFamily="34" charset="0"/>
              <a:buChar char="•"/>
            </a:pPr>
            <a:r>
              <a:rPr lang="en-IN" dirty="0"/>
              <a:t>Health </a:t>
            </a:r>
            <a:r>
              <a:rPr lang="en-IN" dirty="0" smtClean="0"/>
              <a:t>Protection</a:t>
            </a:r>
          </a:p>
          <a:p>
            <a:pPr marL="342900" indent="-342900" algn="l">
              <a:buFont typeface="Arial" panose="020B0604020202020204" pitchFamily="34" charset="0"/>
              <a:buChar char="•"/>
            </a:pPr>
            <a:r>
              <a:rPr lang="en-IN" dirty="0"/>
              <a:t>Risk </a:t>
            </a:r>
            <a:r>
              <a:rPr lang="en-IN" dirty="0" smtClean="0"/>
              <a:t>Mitigation</a:t>
            </a:r>
          </a:p>
          <a:p>
            <a:pPr marL="342900" indent="-342900" algn="l">
              <a:buFont typeface="Arial" panose="020B0604020202020204" pitchFamily="34" charset="0"/>
              <a:buChar char="•"/>
            </a:pPr>
            <a:r>
              <a:rPr lang="en-IN" dirty="0"/>
              <a:t>Customer and Employee Confidence</a:t>
            </a:r>
            <a:endParaRPr lang="en-GB" altLang="en-US" dirty="0"/>
          </a:p>
          <a:p>
            <a:pPr marL="342900" indent="-342900" algn="l">
              <a:buFont typeface="Arial" panose="020B0604020202020204" pitchFamily="34" charset="0"/>
              <a:buChar char="•"/>
            </a:pPr>
            <a:endParaRPr lang="en-GB" altLang="en-US" dirty="0"/>
          </a:p>
          <a:p>
            <a:pPr marL="342900" indent="-342900" algn="l">
              <a:buFont typeface="Arial" panose="020B0604020202020204" pitchFamily="34" charset="0"/>
              <a:buChar char="•"/>
            </a:pPr>
            <a:endParaRPr lang="en-GB" altLang="en-US" sz="2400" dirty="0"/>
          </a:p>
          <a:p>
            <a:pPr marL="285750" indent="-285750">
              <a:buFont typeface="Arial" panose="020B0604020202020204" pitchFamily="34" charset="0"/>
              <a:buChar char="•"/>
            </a:pPr>
            <a:endParaRPr lang="en-GB"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0545" y="136376"/>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1151889" y="1088240"/>
            <a:ext cx="8561705" cy="5397797"/>
          </a:xfrm>
          <a:prstGeom prst="rect">
            <a:avLst/>
          </a:prstGeom>
          <a:noFill/>
        </p:spPr>
        <p:txBody>
          <a:bodyPr wrap="square" rtlCol="0" anchor="t">
            <a:noAutofit/>
          </a:bodyPr>
          <a:lstStyle/>
          <a:p>
            <a:pPr marL="342900" indent="-342900">
              <a:buFont typeface="+mj-lt"/>
              <a:buAutoNum type="arabicPeriod"/>
            </a:pPr>
            <a:r>
              <a:rPr lang="en-US" b="1" dirty="0"/>
              <a:t>Real-time Detection:</a:t>
            </a:r>
            <a:r>
              <a:rPr lang="en-US" dirty="0"/>
              <a:t> Instantaneous detection of face masks in live video streams or images, providing immediate feedback on mask-wearing compliance.</a:t>
            </a:r>
          </a:p>
          <a:p>
            <a:pPr marL="342900" indent="-342900">
              <a:buFont typeface="+mj-lt"/>
              <a:buAutoNum type="arabicPeriod"/>
            </a:pPr>
            <a:r>
              <a:rPr lang="en-US" b="1" dirty="0"/>
              <a:t>High Accuracy:</a:t>
            </a:r>
            <a:r>
              <a:rPr lang="en-US" dirty="0"/>
              <a:t> Exceptional accuracy in identifying individuals wearing face masks, even in challenging conditions such as varying lighting, angles, and occlusions.</a:t>
            </a:r>
          </a:p>
          <a:p>
            <a:pPr marL="342900" indent="-342900">
              <a:buFont typeface="+mj-lt"/>
              <a:buAutoNum type="arabicPeriod"/>
            </a:pPr>
            <a:r>
              <a:rPr lang="en-US" b="1" dirty="0"/>
              <a:t>Robustness:</a:t>
            </a:r>
            <a:r>
              <a:rPr lang="en-US" dirty="0"/>
              <a:t> Robust performance across diverse demographics, facial orientations, and mask types, ensuring reliable detection in real-world environments.</a:t>
            </a:r>
          </a:p>
          <a:p>
            <a:pPr marL="342900" indent="-342900">
              <a:buFont typeface="+mj-lt"/>
              <a:buAutoNum type="arabicPeriod"/>
            </a:pPr>
            <a:r>
              <a:rPr lang="en-US" b="1" dirty="0"/>
              <a:t>Adaptability:</a:t>
            </a:r>
            <a:r>
              <a:rPr lang="en-US" dirty="0"/>
              <a:t> Ability to adapt to changing conditions and requirements, including updates to mask-wearing guidelines and regulations.</a:t>
            </a:r>
          </a:p>
          <a:p>
            <a:pPr marL="342900" indent="-342900">
              <a:buFont typeface="+mj-lt"/>
              <a:buAutoNum type="arabicPeriod"/>
            </a:pPr>
            <a:r>
              <a:rPr lang="en-US" b="1" dirty="0"/>
              <a:t>Scalability:</a:t>
            </a:r>
            <a:r>
              <a:rPr lang="en-US" dirty="0"/>
              <a:t> Scalable deployment options that accommodate large crowds and high-traffic areas without compromising performance or reliability.</a:t>
            </a:r>
          </a:p>
          <a:p>
            <a:pPr marL="342900" indent="-342900">
              <a:buFont typeface="+mj-lt"/>
              <a:buAutoNum type="arabicPeriod"/>
            </a:pPr>
            <a:r>
              <a:rPr lang="en-US" b="1" dirty="0"/>
              <a:t>Customization:</a:t>
            </a:r>
            <a:r>
              <a:rPr lang="en-US" dirty="0"/>
              <a:t> Customizable features and configurations to meet the specific needs and preferences of different industries, organizations, and use cases.</a:t>
            </a:r>
          </a:p>
          <a:p>
            <a:pPr marL="342900" indent="-342900">
              <a:buFont typeface="+mj-lt"/>
              <a:buAutoNum type="arabicPeriod"/>
            </a:pPr>
            <a:r>
              <a:rPr lang="en-US" b="1" dirty="0"/>
              <a:t>Integration:</a:t>
            </a:r>
            <a:r>
              <a:rPr lang="en-US" dirty="0"/>
              <a:t> Seamless integration with existing surveillance systems, access control systems, and other infrastructure, enhancing overall security and operational efficiency.</a:t>
            </a:r>
          </a:p>
          <a:p>
            <a:pPr marL="342900" indent="-342900">
              <a:buFont typeface="+mj-lt"/>
              <a:buAutoNum type="arabicPeriod"/>
            </a:pPr>
            <a:r>
              <a:rPr lang="en-US" b="1" dirty="0"/>
              <a:t>Privacy Protection:</a:t>
            </a:r>
            <a:r>
              <a:rPr lang="en-US" dirty="0"/>
              <a:t> Implementation of privacy-preserving techniques and adherence to ethical guidelines to protect users' privacy and data security</a:t>
            </a:r>
            <a:r>
              <a:rPr lang="en-US" dirty="0" smtClean="0"/>
              <a:t>.</a:t>
            </a:r>
            <a:br>
              <a:rPr lang="en-US" dirty="0" smtClean="0"/>
            </a:b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1066269" y="990600"/>
            <a:ext cx="8003540" cy="5046980"/>
          </a:xfrm>
          <a:prstGeom prst="rect">
            <a:avLst/>
          </a:prstGeom>
          <a:noFill/>
        </p:spPr>
        <p:txBody>
          <a:bodyPr wrap="square" rtlCol="0" anchor="t">
            <a:noAutofit/>
          </a:bodyPr>
          <a:lstStyle/>
          <a:p>
            <a:r>
              <a:rPr lang="en-US" b="1" dirty="0"/>
              <a:t>Models:</a:t>
            </a:r>
          </a:p>
          <a:p>
            <a:endParaRPr lang="en-US" dirty="0"/>
          </a:p>
          <a:p>
            <a:pPr marL="285750" indent="-285750">
              <a:buFont typeface="Wingdings" panose="05000000000000000000" charset="0"/>
              <a:buChar char="q"/>
            </a:pPr>
            <a:r>
              <a:rPr lang="en-US" dirty="0" smtClean="0"/>
              <a:t>Single Shot Multi Box Detector (SSD)</a:t>
            </a:r>
          </a:p>
          <a:p>
            <a:pPr marL="285750" indent="-285750">
              <a:buFont typeface="Wingdings" panose="05000000000000000000" charset="0"/>
              <a:buChar char="q"/>
            </a:pPr>
            <a:r>
              <a:rPr lang="en-US" dirty="0" smtClean="0"/>
              <a:t>Faster </a:t>
            </a:r>
            <a:r>
              <a:rPr lang="en-US" dirty="0"/>
              <a:t>R-CNN (Region-based Convolutional Neural Networks</a:t>
            </a:r>
            <a:r>
              <a:rPr lang="en-US" dirty="0" smtClean="0"/>
              <a:t>)</a:t>
            </a:r>
          </a:p>
          <a:p>
            <a:pPr marL="285750" indent="-285750">
              <a:buFont typeface="Wingdings" panose="05000000000000000000" charset="0"/>
              <a:buChar char="q"/>
            </a:pPr>
            <a:r>
              <a:rPr lang="en-US" dirty="0"/>
              <a:t>YOLO (You Only Look </a:t>
            </a:r>
            <a:r>
              <a:rPr lang="en-US" dirty="0" smtClean="0"/>
              <a:t>Once)</a:t>
            </a:r>
          </a:p>
          <a:p>
            <a:endParaRPr lang="en-US" dirty="0"/>
          </a:p>
          <a:p>
            <a:r>
              <a:rPr lang="en-US" b="1" dirty="0"/>
              <a:t>Training the Model</a:t>
            </a:r>
            <a:r>
              <a:rPr lang="en-US" b="1" dirty="0" smtClean="0"/>
              <a:t>:</a:t>
            </a:r>
          </a:p>
          <a:p>
            <a:endParaRPr lang="en-US" dirty="0"/>
          </a:p>
          <a:p>
            <a:pPr lvl="1"/>
            <a:r>
              <a:rPr lang="en-US" dirty="0"/>
              <a:t>Initialize the chosen model with pre-trained weights or random weights.</a:t>
            </a:r>
          </a:p>
          <a:p>
            <a:pPr lvl="1"/>
            <a:r>
              <a:rPr lang="en-US" dirty="0"/>
              <a:t>Fine-tune the model on the training set using a suitable optimization algorithm (e.g., Adam, SGD) and loss function (e.g., binary cross-entropy).</a:t>
            </a:r>
          </a:p>
          <a:p>
            <a:pPr lvl="1"/>
            <a:r>
              <a:rPr lang="en-US" dirty="0"/>
              <a:t>Monitor the model's performance on the validation set and adjust </a:t>
            </a:r>
            <a:r>
              <a:rPr lang="en-US" dirty="0" smtClean="0"/>
              <a:t>hyper parameters </a:t>
            </a:r>
            <a:r>
              <a:rPr lang="en-US" dirty="0"/>
              <a:t>(e.g., learning rate, batch size) as needed to prevent </a:t>
            </a:r>
            <a:r>
              <a:rPr lang="en-US" dirty="0" smtClean="0"/>
              <a:t>over</a:t>
            </a:r>
          </a:p>
          <a:p>
            <a:pPr lvl="1"/>
            <a:r>
              <a:rPr lang="en-US" dirty="0" smtClean="0"/>
              <a:t>fitting</a:t>
            </a:r>
            <a:r>
              <a:rPr lang="en-US" dirty="0"/>
              <a:t>.</a:t>
            </a:r>
          </a:p>
          <a:p>
            <a:endParaRPr lang="en-US"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652</Words>
  <Application>Microsoft Office PowerPoint</Application>
  <PresentationFormat>Custom</PresentationFormat>
  <Paragraphs>87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FACE MASK DETECTION</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Valliappan V</dc:creator>
  <cp:lastModifiedBy>student</cp:lastModifiedBy>
  <cp:revision>15</cp:revision>
  <dcterms:created xsi:type="dcterms:W3CDTF">2024-04-03T07:55:00Z</dcterms:created>
  <dcterms:modified xsi:type="dcterms:W3CDTF">2024-04-08T10:29:04Z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F34F0BF7476E4D81A8D367C9F77FA603_13</vt:lpwstr>
  </property>
  <property fmtid="{D5CDD505-2E9C-101B-9397-08002B2CF9AE}" pid="5" name="KSOProductBuildVer">
    <vt:lpwstr>1033-12.2.0.13472</vt:lpwstr>
  </property>
</Properties>
</file>