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bril Fatface" panose="020B0604020202020204" charset="0"/>
      <p:regular r:id="rId12"/>
    </p:embeddedFont>
    <p:embeddedFont>
      <p:font typeface="Calibri" panose="020F0502020204030204" pitchFamily="34"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492"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nu_mathew@outlook.com" userId="f78d51f81314b682" providerId="LiveId" clId="{7279698D-E7C2-4F2C-B341-6AA8DAFBED9A}"/>
    <pc:docChg chg="custSel modSld">
      <pc:chgData name="Shinu_mathew@outlook.com" userId="f78d51f81314b682" providerId="LiveId" clId="{7279698D-E7C2-4F2C-B341-6AA8DAFBED9A}" dt="2025-08-19T09:44:11.989" v="162" actId="1076"/>
      <pc:docMkLst>
        <pc:docMk/>
      </pc:docMkLst>
      <pc:sldChg chg="modSp mod">
        <pc:chgData name="Shinu_mathew@outlook.com" userId="f78d51f81314b682" providerId="LiveId" clId="{7279698D-E7C2-4F2C-B341-6AA8DAFBED9A}" dt="2025-08-19T09:44:11.989" v="162" actId="1076"/>
        <pc:sldMkLst>
          <pc:docMk/>
          <pc:sldMk cId="0" sldId="256"/>
        </pc:sldMkLst>
        <pc:spChg chg="mod">
          <ac:chgData name="Shinu_mathew@outlook.com" userId="f78d51f81314b682" providerId="LiveId" clId="{7279698D-E7C2-4F2C-B341-6AA8DAFBED9A}" dt="2025-08-17T02:16:26.016" v="141" actId="1076"/>
          <ac:spMkLst>
            <pc:docMk/>
            <pc:sldMk cId="0" sldId="256"/>
            <ac:spMk id="5" creationId="{00000000-0000-0000-0000-000000000000}"/>
          </ac:spMkLst>
        </pc:spChg>
        <pc:spChg chg="mod">
          <ac:chgData name="Shinu_mathew@outlook.com" userId="f78d51f81314b682" providerId="LiveId" clId="{7279698D-E7C2-4F2C-B341-6AA8DAFBED9A}" dt="2025-08-19T09:44:11.989" v="162" actId="1076"/>
          <ac:spMkLst>
            <pc:docMk/>
            <pc:sldMk cId="0" sldId="256"/>
            <ac:spMk id="6" creationId="{00000000-0000-0000-0000-000000000000}"/>
          </ac:spMkLst>
        </pc:spChg>
        <pc:spChg chg="mod">
          <ac:chgData name="Shinu_mathew@outlook.com" userId="f78d51f81314b682" providerId="LiveId" clId="{7279698D-E7C2-4F2C-B341-6AA8DAFBED9A}" dt="2025-08-17T02:16:29.718" v="142" actId="1076"/>
          <ac:spMkLst>
            <pc:docMk/>
            <pc:sldMk cId="0" sldId="256"/>
            <ac:spMk id="7" creationId="{00000000-0000-0000-0000-000000000000}"/>
          </ac:spMkLst>
        </pc:spChg>
      </pc:sldChg>
      <pc:sldChg chg="modSp mod">
        <pc:chgData name="Shinu_mathew@outlook.com" userId="f78d51f81314b682" providerId="LiveId" clId="{7279698D-E7C2-4F2C-B341-6AA8DAFBED9A}" dt="2025-08-17T02:16:53.535" v="143" actId="113"/>
        <pc:sldMkLst>
          <pc:docMk/>
          <pc:sldMk cId="0" sldId="257"/>
        </pc:sldMkLst>
        <pc:spChg chg="mod">
          <ac:chgData name="Shinu_mathew@outlook.com" userId="f78d51f81314b682" providerId="LiveId" clId="{7279698D-E7C2-4F2C-B341-6AA8DAFBED9A}" dt="2025-08-17T02:16:53.535" v="143" actId="113"/>
          <ac:spMkLst>
            <pc:docMk/>
            <pc:sldMk cId="0" sldId="257"/>
            <ac:spMk id="4" creationId="{00000000-0000-0000-0000-000000000000}"/>
          </ac:spMkLst>
        </pc:spChg>
      </pc:sldChg>
      <pc:sldChg chg="modSp mod">
        <pc:chgData name="Shinu_mathew@outlook.com" userId="f78d51f81314b682" providerId="LiveId" clId="{7279698D-E7C2-4F2C-B341-6AA8DAFBED9A}" dt="2025-08-17T02:05:56.346" v="29" actId="12"/>
        <pc:sldMkLst>
          <pc:docMk/>
          <pc:sldMk cId="0" sldId="258"/>
        </pc:sldMkLst>
        <pc:spChg chg="mod">
          <ac:chgData name="Shinu_mathew@outlook.com" userId="f78d51f81314b682" providerId="LiveId" clId="{7279698D-E7C2-4F2C-B341-6AA8DAFBED9A}" dt="2025-08-17T02:05:56.346" v="29" actId="12"/>
          <ac:spMkLst>
            <pc:docMk/>
            <pc:sldMk cId="0" sldId="258"/>
            <ac:spMk id="5" creationId="{00000000-0000-0000-0000-000000000000}"/>
          </ac:spMkLst>
        </pc:spChg>
      </pc:sldChg>
      <pc:sldChg chg="modSp mod">
        <pc:chgData name="Shinu_mathew@outlook.com" userId="f78d51f81314b682" providerId="LiveId" clId="{7279698D-E7C2-4F2C-B341-6AA8DAFBED9A}" dt="2025-08-17T02:05:18.545" v="20" actId="12"/>
        <pc:sldMkLst>
          <pc:docMk/>
          <pc:sldMk cId="0" sldId="259"/>
        </pc:sldMkLst>
        <pc:spChg chg="mod">
          <ac:chgData name="Shinu_mathew@outlook.com" userId="f78d51f81314b682" providerId="LiveId" clId="{7279698D-E7C2-4F2C-B341-6AA8DAFBED9A}" dt="2025-08-17T02:05:18.545" v="20" actId="12"/>
          <ac:spMkLst>
            <pc:docMk/>
            <pc:sldMk cId="0" sldId="259"/>
            <ac:spMk id="4" creationId="{00000000-0000-0000-0000-000000000000}"/>
          </ac:spMkLst>
        </pc:spChg>
      </pc:sldChg>
      <pc:sldChg chg="modSp mod">
        <pc:chgData name="Shinu_mathew@outlook.com" userId="f78d51f81314b682" providerId="LiveId" clId="{7279698D-E7C2-4F2C-B341-6AA8DAFBED9A}" dt="2025-08-17T02:04:52.259" v="17" actId="2711"/>
        <pc:sldMkLst>
          <pc:docMk/>
          <pc:sldMk cId="0" sldId="260"/>
        </pc:sldMkLst>
        <pc:spChg chg="mod">
          <ac:chgData name="Shinu_mathew@outlook.com" userId="f78d51f81314b682" providerId="LiveId" clId="{7279698D-E7C2-4F2C-B341-6AA8DAFBED9A}" dt="2025-08-17T02:04:52.259" v="17" actId="2711"/>
          <ac:spMkLst>
            <pc:docMk/>
            <pc:sldMk cId="0" sldId="260"/>
            <ac:spMk id="5" creationId="{00000000-0000-0000-0000-000000000000}"/>
          </ac:spMkLst>
        </pc:spChg>
      </pc:sldChg>
      <pc:sldChg chg="modSp mod">
        <pc:chgData name="Shinu_mathew@outlook.com" userId="f78d51f81314b682" providerId="LiveId" clId="{7279698D-E7C2-4F2C-B341-6AA8DAFBED9A}" dt="2025-08-17T02:09:02.313" v="66" actId="1076"/>
        <pc:sldMkLst>
          <pc:docMk/>
          <pc:sldMk cId="0" sldId="261"/>
        </pc:sldMkLst>
        <pc:spChg chg="mod">
          <ac:chgData name="Shinu_mathew@outlook.com" userId="f78d51f81314b682" providerId="LiveId" clId="{7279698D-E7C2-4F2C-B341-6AA8DAFBED9A}" dt="2025-08-17T02:08:48.481" v="65" actId="1076"/>
          <ac:spMkLst>
            <pc:docMk/>
            <pc:sldMk cId="0" sldId="261"/>
            <ac:spMk id="3" creationId="{00000000-0000-0000-0000-000000000000}"/>
          </ac:spMkLst>
        </pc:spChg>
        <pc:spChg chg="mod">
          <ac:chgData name="Shinu_mathew@outlook.com" userId="f78d51f81314b682" providerId="LiveId" clId="{7279698D-E7C2-4F2C-B341-6AA8DAFBED9A}" dt="2025-08-17T02:06:24.859" v="33" actId="113"/>
          <ac:spMkLst>
            <pc:docMk/>
            <pc:sldMk cId="0" sldId="261"/>
            <ac:spMk id="5" creationId="{00000000-0000-0000-0000-000000000000}"/>
          </ac:spMkLst>
        </pc:spChg>
        <pc:spChg chg="mod">
          <ac:chgData name="Shinu_mathew@outlook.com" userId="f78d51f81314b682" providerId="LiveId" clId="{7279698D-E7C2-4F2C-B341-6AA8DAFBED9A}" dt="2025-08-17T02:06:33.485" v="35" actId="113"/>
          <ac:spMkLst>
            <pc:docMk/>
            <pc:sldMk cId="0" sldId="261"/>
            <ac:spMk id="6" creationId="{00000000-0000-0000-0000-000000000000}"/>
          </ac:spMkLst>
        </pc:spChg>
        <pc:spChg chg="mod">
          <ac:chgData name="Shinu_mathew@outlook.com" userId="f78d51f81314b682" providerId="LiveId" clId="{7279698D-E7C2-4F2C-B341-6AA8DAFBED9A}" dt="2025-08-17T02:07:14.231" v="43" actId="113"/>
          <ac:spMkLst>
            <pc:docMk/>
            <pc:sldMk cId="0" sldId="261"/>
            <ac:spMk id="7" creationId="{00000000-0000-0000-0000-000000000000}"/>
          </ac:spMkLst>
        </pc:spChg>
        <pc:spChg chg="mod">
          <ac:chgData name="Shinu_mathew@outlook.com" userId="f78d51f81314b682" providerId="LiveId" clId="{7279698D-E7C2-4F2C-B341-6AA8DAFBED9A}" dt="2025-08-17T02:06:48.575" v="39" actId="113"/>
          <ac:spMkLst>
            <pc:docMk/>
            <pc:sldMk cId="0" sldId="261"/>
            <ac:spMk id="8" creationId="{00000000-0000-0000-0000-000000000000}"/>
          </ac:spMkLst>
        </pc:spChg>
        <pc:spChg chg="mod">
          <ac:chgData name="Shinu_mathew@outlook.com" userId="f78d51f81314b682" providerId="LiveId" clId="{7279698D-E7C2-4F2C-B341-6AA8DAFBED9A}" dt="2025-08-17T02:07:19.896" v="45" actId="2711"/>
          <ac:spMkLst>
            <pc:docMk/>
            <pc:sldMk cId="0" sldId="261"/>
            <ac:spMk id="9" creationId="{00000000-0000-0000-0000-000000000000}"/>
          </ac:spMkLst>
        </pc:spChg>
        <pc:spChg chg="mod">
          <ac:chgData name="Shinu_mathew@outlook.com" userId="f78d51f81314b682" providerId="LiveId" clId="{7279698D-E7C2-4F2C-B341-6AA8DAFBED9A}" dt="2025-08-17T02:06:40.734" v="37" actId="113"/>
          <ac:spMkLst>
            <pc:docMk/>
            <pc:sldMk cId="0" sldId="261"/>
            <ac:spMk id="10" creationId="{00000000-0000-0000-0000-000000000000}"/>
          </ac:spMkLst>
        </pc:spChg>
        <pc:spChg chg="mod">
          <ac:chgData name="Shinu_mathew@outlook.com" userId="f78d51f81314b682" providerId="LiveId" clId="{7279698D-E7C2-4F2C-B341-6AA8DAFBED9A}" dt="2025-08-17T02:07:44.216" v="52" actId="113"/>
          <ac:spMkLst>
            <pc:docMk/>
            <pc:sldMk cId="0" sldId="261"/>
            <ac:spMk id="11" creationId="{00000000-0000-0000-0000-000000000000}"/>
          </ac:spMkLst>
        </pc:spChg>
        <pc:spChg chg="mod">
          <ac:chgData name="Shinu_mathew@outlook.com" userId="f78d51f81314b682" providerId="LiveId" clId="{7279698D-E7C2-4F2C-B341-6AA8DAFBED9A}" dt="2025-08-17T02:06:54.438" v="41" actId="113"/>
          <ac:spMkLst>
            <pc:docMk/>
            <pc:sldMk cId="0" sldId="261"/>
            <ac:spMk id="12" creationId="{00000000-0000-0000-0000-000000000000}"/>
          </ac:spMkLst>
        </pc:spChg>
        <pc:spChg chg="mod">
          <ac:chgData name="Shinu_mathew@outlook.com" userId="f78d51f81314b682" providerId="LiveId" clId="{7279698D-E7C2-4F2C-B341-6AA8DAFBED9A}" dt="2025-08-17T02:07:50.647" v="54" actId="2711"/>
          <ac:spMkLst>
            <pc:docMk/>
            <pc:sldMk cId="0" sldId="261"/>
            <ac:spMk id="13" creationId="{00000000-0000-0000-0000-000000000000}"/>
          </ac:spMkLst>
        </pc:spChg>
        <pc:spChg chg="mod">
          <ac:chgData name="Shinu_mathew@outlook.com" userId="f78d51f81314b682" providerId="LiveId" clId="{7279698D-E7C2-4F2C-B341-6AA8DAFBED9A}" dt="2025-08-17T02:08:25.489" v="62" actId="1076"/>
          <ac:spMkLst>
            <pc:docMk/>
            <pc:sldMk cId="0" sldId="261"/>
            <ac:spMk id="15" creationId="{00000000-0000-0000-0000-000000000000}"/>
          </ac:spMkLst>
        </pc:spChg>
        <pc:spChg chg="mod">
          <ac:chgData name="Shinu_mathew@outlook.com" userId="f78d51f81314b682" providerId="LiveId" clId="{7279698D-E7C2-4F2C-B341-6AA8DAFBED9A}" dt="2025-08-17T02:08:44.639" v="64" actId="1076"/>
          <ac:spMkLst>
            <pc:docMk/>
            <pc:sldMk cId="0" sldId="261"/>
            <ac:spMk id="16" creationId="{00000000-0000-0000-0000-000000000000}"/>
          </ac:spMkLst>
        </pc:spChg>
        <pc:spChg chg="mod">
          <ac:chgData name="Shinu_mathew@outlook.com" userId="f78d51f81314b682" providerId="LiveId" clId="{7279698D-E7C2-4F2C-B341-6AA8DAFBED9A}" dt="2025-08-17T02:08:38.290" v="63" actId="1076"/>
          <ac:spMkLst>
            <pc:docMk/>
            <pc:sldMk cId="0" sldId="261"/>
            <ac:spMk id="17" creationId="{00000000-0000-0000-0000-000000000000}"/>
          </ac:spMkLst>
        </pc:spChg>
        <pc:spChg chg="mod">
          <ac:chgData name="Shinu_mathew@outlook.com" userId="f78d51f81314b682" providerId="LiveId" clId="{7279698D-E7C2-4F2C-B341-6AA8DAFBED9A}" dt="2025-08-17T02:09:02.313" v="66" actId="1076"/>
          <ac:spMkLst>
            <pc:docMk/>
            <pc:sldMk cId="0" sldId="261"/>
            <ac:spMk id="18" creationId="{00000000-0000-0000-0000-000000000000}"/>
          </ac:spMkLst>
        </pc:spChg>
      </pc:sldChg>
      <pc:sldChg chg="modSp mod">
        <pc:chgData name="Shinu_mathew@outlook.com" userId="f78d51f81314b682" providerId="LiveId" clId="{7279698D-E7C2-4F2C-B341-6AA8DAFBED9A}" dt="2025-08-17T02:10:11.729" v="85" actId="1076"/>
        <pc:sldMkLst>
          <pc:docMk/>
          <pc:sldMk cId="0" sldId="262"/>
        </pc:sldMkLst>
        <pc:spChg chg="mod">
          <ac:chgData name="Shinu_mathew@outlook.com" userId="f78d51f81314b682" providerId="LiveId" clId="{7279698D-E7C2-4F2C-B341-6AA8DAFBED9A}" dt="2025-08-17T02:09:52.078" v="80" actId="1076"/>
          <ac:spMkLst>
            <pc:docMk/>
            <pc:sldMk cId="0" sldId="262"/>
            <ac:spMk id="4" creationId="{00000000-0000-0000-0000-000000000000}"/>
          </ac:spMkLst>
        </pc:spChg>
        <pc:spChg chg="mod">
          <ac:chgData name="Shinu_mathew@outlook.com" userId="f78d51f81314b682" providerId="LiveId" clId="{7279698D-E7C2-4F2C-B341-6AA8DAFBED9A}" dt="2025-08-17T02:10:02.678" v="83" actId="1076"/>
          <ac:spMkLst>
            <pc:docMk/>
            <pc:sldMk cId="0" sldId="262"/>
            <ac:spMk id="6" creationId="{00000000-0000-0000-0000-000000000000}"/>
          </ac:spMkLst>
        </pc:spChg>
        <pc:spChg chg="mod">
          <ac:chgData name="Shinu_mathew@outlook.com" userId="f78d51f81314b682" providerId="LiveId" clId="{7279698D-E7C2-4F2C-B341-6AA8DAFBED9A}" dt="2025-08-17T02:10:00.640" v="82" actId="1076"/>
          <ac:spMkLst>
            <pc:docMk/>
            <pc:sldMk cId="0" sldId="262"/>
            <ac:spMk id="7" creationId="{00000000-0000-0000-0000-000000000000}"/>
          </ac:spMkLst>
        </pc:spChg>
        <pc:spChg chg="mod">
          <ac:chgData name="Shinu_mathew@outlook.com" userId="f78d51f81314b682" providerId="LiveId" clId="{7279698D-E7C2-4F2C-B341-6AA8DAFBED9A}" dt="2025-08-17T02:10:11.729" v="85" actId="1076"/>
          <ac:spMkLst>
            <pc:docMk/>
            <pc:sldMk cId="0" sldId="262"/>
            <ac:spMk id="8" creationId="{00000000-0000-0000-0000-000000000000}"/>
          </ac:spMkLst>
        </pc:spChg>
        <pc:spChg chg="mod">
          <ac:chgData name="Shinu_mathew@outlook.com" userId="f78d51f81314b682" providerId="LiveId" clId="{7279698D-E7C2-4F2C-B341-6AA8DAFBED9A}" dt="2025-08-17T02:09:14.278" v="68" actId="113"/>
          <ac:spMkLst>
            <pc:docMk/>
            <pc:sldMk cId="0" sldId="262"/>
            <ac:spMk id="9" creationId="{00000000-0000-0000-0000-000000000000}"/>
          </ac:spMkLst>
        </pc:spChg>
        <pc:spChg chg="mod">
          <ac:chgData name="Shinu_mathew@outlook.com" userId="f78d51f81314b682" providerId="LiveId" clId="{7279698D-E7C2-4F2C-B341-6AA8DAFBED9A}" dt="2025-08-17T02:09:28.803" v="74" actId="2711"/>
          <ac:spMkLst>
            <pc:docMk/>
            <pc:sldMk cId="0" sldId="262"/>
            <ac:spMk id="10" creationId="{00000000-0000-0000-0000-000000000000}"/>
          </ac:spMkLst>
        </pc:spChg>
        <pc:spChg chg="mod">
          <ac:chgData name="Shinu_mathew@outlook.com" userId="f78d51f81314b682" providerId="LiveId" clId="{7279698D-E7C2-4F2C-B341-6AA8DAFBED9A}" dt="2025-08-17T02:09:46.505" v="79" actId="1076"/>
          <ac:spMkLst>
            <pc:docMk/>
            <pc:sldMk cId="0" sldId="262"/>
            <ac:spMk id="11" creationId="{00000000-0000-0000-0000-000000000000}"/>
          </ac:spMkLst>
        </pc:spChg>
        <pc:spChg chg="mod">
          <ac:chgData name="Shinu_mathew@outlook.com" userId="f78d51f81314b682" providerId="LiveId" clId="{7279698D-E7C2-4F2C-B341-6AA8DAFBED9A}" dt="2025-08-17T02:09:55.213" v="81" actId="1076"/>
          <ac:spMkLst>
            <pc:docMk/>
            <pc:sldMk cId="0" sldId="262"/>
            <ac:spMk id="12" creationId="{00000000-0000-0000-0000-000000000000}"/>
          </ac:spMkLst>
        </pc:spChg>
      </pc:sldChg>
      <pc:sldChg chg="addSp delSp modSp mod">
        <pc:chgData name="Shinu_mathew@outlook.com" userId="f78d51f81314b682" providerId="LiveId" clId="{7279698D-E7C2-4F2C-B341-6AA8DAFBED9A}" dt="2025-08-17T02:13:39.777" v="128" actId="1076"/>
        <pc:sldMkLst>
          <pc:docMk/>
          <pc:sldMk cId="0" sldId="263"/>
        </pc:sldMkLst>
        <pc:spChg chg="mod ord">
          <ac:chgData name="Shinu_mathew@outlook.com" userId="f78d51f81314b682" providerId="LiveId" clId="{7279698D-E7C2-4F2C-B341-6AA8DAFBED9A}" dt="2025-08-17T02:13:39.777" v="128" actId="1076"/>
          <ac:spMkLst>
            <pc:docMk/>
            <pc:sldMk cId="0" sldId="263"/>
            <ac:spMk id="3" creationId="{00000000-0000-0000-0000-000000000000}"/>
          </ac:spMkLst>
        </pc:spChg>
        <pc:spChg chg="mod ord">
          <ac:chgData name="Shinu_mathew@outlook.com" userId="f78d51f81314b682" providerId="LiveId" clId="{7279698D-E7C2-4F2C-B341-6AA8DAFBED9A}" dt="2025-08-17T02:13:32.086" v="126" actId="1076"/>
          <ac:spMkLst>
            <pc:docMk/>
            <pc:sldMk cId="0" sldId="263"/>
            <ac:spMk id="4" creationId="{00000000-0000-0000-0000-000000000000}"/>
          </ac:spMkLst>
        </pc:spChg>
        <pc:spChg chg="mod ord">
          <ac:chgData name="Shinu_mathew@outlook.com" userId="f78d51f81314b682" providerId="LiveId" clId="{7279698D-E7C2-4F2C-B341-6AA8DAFBED9A}" dt="2025-08-17T02:12:53.779" v="119" actId="1076"/>
          <ac:spMkLst>
            <pc:docMk/>
            <pc:sldMk cId="0" sldId="263"/>
            <ac:spMk id="8" creationId="{00000000-0000-0000-0000-000000000000}"/>
          </ac:spMkLst>
        </pc:spChg>
        <pc:spChg chg="mod ord">
          <ac:chgData name="Shinu_mathew@outlook.com" userId="f78d51f81314b682" providerId="LiveId" clId="{7279698D-E7C2-4F2C-B341-6AA8DAFBED9A}" dt="2025-08-17T02:13:13.967" v="123" actId="1076"/>
          <ac:spMkLst>
            <pc:docMk/>
            <pc:sldMk cId="0" sldId="263"/>
            <ac:spMk id="9" creationId="{00000000-0000-0000-0000-000000000000}"/>
          </ac:spMkLst>
        </pc:spChg>
        <pc:spChg chg="del">
          <ac:chgData name="Shinu_mathew@outlook.com" userId="f78d51f81314b682" providerId="LiveId" clId="{7279698D-E7C2-4F2C-B341-6AA8DAFBED9A}" dt="2025-08-17T02:12:44.365" v="116" actId="478"/>
          <ac:spMkLst>
            <pc:docMk/>
            <pc:sldMk cId="0" sldId="263"/>
            <ac:spMk id="11" creationId="{00000000-0000-0000-0000-000000000000}"/>
          </ac:spMkLst>
        </pc:spChg>
        <pc:spChg chg="add mod ord">
          <ac:chgData name="Shinu_mathew@outlook.com" userId="f78d51f81314b682" providerId="LiveId" clId="{7279698D-E7C2-4F2C-B341-6AA8DAFBED9A}" dt="2025-08-17T02:13:36.473" v="127" actId="1076"/>
          <ac:spMkLst>
            <pc:docMk/>
            <pc:sldMk cId="0" sldId="263"/>
            <ac:spMk id="12" creationId="{C5A4591B-29B9-42A4-8118-9907115E09E1}"/>
          </ac:spMkLst>
        </pc:spChg>
        <pc:spChg chg="add mod">
          <ac:chgData name="Shinu_mathew@outlook.com" userId="f78d51f81314b682" providerId="LiveId" clId="{7279698D-E7C2-4F2C-B341-6AA8DAFBED9A}" dt="2025-08-17T02:13:26.635" v="125" actId="1076"/>
          <ac:spMkLst>
            <pc:docMk/>
            <pc:sldMk cId="0" sldId="263"/>
            <ac:spMk id="13" creationId="{421372D5-5C23-4549-847B-43BA50C31537}"/>
          </ac:spMkLst>
        </pc:spChg>
        <pc:spChg chg="add mod">
          <ac:chgData name="Shinu_mathew@outlook.com" userId="f78d51f81314b682" providerId="LiveId" clId="{7279698D-E7C2-4F2C-B341-6AA8DAFBED9A}" dt="2025-08-17T02:13:09.494" v="122" actId="1076"/>
          <ac:spMkLst>
            <pc:docMk/>
            <pc:sldMk cId="0" sldId="263"/>
            <ac:spMk id="14" creationId="{8FC4DC14-F16C-49C8-84B7-580F9ADE21E7}"/>
          </ac:spMkLst>
        </pc:spChg>
        <pc:spChg chg="add mod">
          <ac:chgData name="Shinu_mathew@outlook.com" userId="f78d51f81314b682" providerId="LiveId" clId="{7279698D-E7C2-4F2C-B341-6AA8DAFBED9A}" dt="2025-08-17T02:13:05.216" v="121" actId="14100"/>
          <ac:spMkLst>
            <pc:docMk/>
            <pc:sldMk cId="0" sldId="263"/>
            <ac:spMk id="15" creationId="{633B7378-C410-4B2C-9670-5D934C61BFF7}"/>
          </ac:spMkLst>
        </pc:spChg>
      </pc:sldChg>
      <pc:sldChg chg="modSp mod">
        <pc:chgData name="Shinu_mathew@outlook.com" userId="f78d51f81314b682" providerId="LiveId" clId="{7279698D-E7C2-4F2C-B341-6AA8DAFBED9A}" dt="2025-08-17T02:14:25.701" v="133" actId="1076"/>
        <pc:sldMkLst>
          <pc:docMk/>
          <pc:sldMk cId="0" sldId="265"/>
        </pc:sldMkLst>
        <pc:spChg chg="mod">
          <ac:chgData name="Shinu_mathew@outlook.com" userId="f78d51f81314b682" providerId="LiveId" clId="{7279698D-E7C2-4F2C-B341-6AA8DAFBED9A}" dt="2025-08-17T02:14:13.944" v="131" actId="2711"/>
          <ac:spMkLst>
            <pc:docMk/>
            <pc:sldMk cId="0" sldId="265"/>
            <ac:spMk id="3" creationId="{00000000-0000-0000-0000-000000000000}"/>
          </ac:spMkLst>
        </pc:spChg>
        <pc:spChg chg="mod">
          <ac:chgData name="Shinu_mathew@outlook.com" userId="f78d51f81314b682" providerId="LiveId" clId="{7279698D-E7C2-4F2C-B341-6AA8DAFBED9A}" dt="2025-08-17T02:14:25.701" v="133" actId="1076"/>
          <ac:spMkLst>
            <pc:docMk/>
            <pc:sldMk cId="0" sldId="265"/>
            <ac:spMk id="4" creationId="{00000000-0000-0000-0000-000000000000}"/>
          </ac:spMkLst>
        </pc:spChg>
        <pc:spChg chg="mod">
          <ac:chgData name="Shinu_mathew@outlook.com" userId="f78d51f81314b682" providerId="LiveId" clId="{7279698D-E7C2-4F2C-B341-6AA8DAFBED9A}" dt="2025-08-17T02:14:22.052" v="132" actId="1076"/>
          <ac:spMkLst>
            <pc:docMk/>
            <pc:sldMk cId="0" sldId="265"/>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hyperlink" Target="mailto:contact@opsworks.org"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psworks.org" TargetMode="Externa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svg"/><Relationship Id="rId7" Type="http://schemas.openxmlformats.org/officeDocument/2006/relationships/image" Target="../media/image2.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svg"/><Relationship Id="rId7" Type="http://schemas.openxmlformats.org/officeDocument/2006/relationships/image" Target="../media/image15.svg"/><Relationship Id="rId12"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111642">
            <a:off x="11120480" y="1055557"/>
            <a:ext cx="10443683" cy="8487866"/>
          </a:xfrm>
          <a:custGeom>
            <a:avLst/>
            <a:gdLst/>
            <a:ahLst/>
            <a:cxnLst/>
            <a:rect l="l" t="t" r="r" b="b"/>
            <a:pathLst>
              <a:path w="10443683" h="8487866">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Freeform 3"/>
          <p:cNvSpPr/>
          <p:nvPr/>
        </p:nvSpPr>
        <p:spPr>
          <a:xfrm>
            <a:off x="4318441" y="9258300"/>
            <a:ext cx="9727319" cy="3106962"/>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023580" y="9645508"/>
            <a:ext cx="5264420" cy="641492"/>
          </a:xfrm>
          <a:custGeom>
            <a:avLst/>
            <a:gdLst/>
            <a:ahLst/>
            <a:cxnLst/>
            <a:rect l="l" t="t" r="r" b="b"/>
            <a:pathLst>
              <a:path w="5264420" h="641492">
                <a:moveTo>
                  <a:pt x="0" y="0"/>
                </a:moveTo>
                <a:lnTo>
                  <a:pt x="5264420" y="0"/>
                </a:lnTo>
                <a:lnTo>
                  <a:pt x="5264420" y="641492"/>
                </a:lnTo>
                <a:lnTo>
                  <a:pt x="0" y="641492"/>
                </a:lnTo>
                <a:lnTo>
                  <a:pt x="0" y="0"/>
                </a:lnTo>
                <a:close/>
              </a:path>
            </a:pathLst>
          </a:custGeom>
          <a:blipFill>
            <a:blip r:embed="rId6"/>
            <a:stretch>
              <a:fillRect/>
            </a:stretch>
          </a:blipFill>
        </p:spPr>
      </p:sp>
      <p:sp>
        <p:nvSpPr>
          <p:cNvPr id="5" name="TextBox 5"/>
          <p:cNvSpPr txBox="1"/>
          <p:nvPr/>
        </p:nvSpPr>
        <p:spPr>
          <a:xfrm>
            <a:off x="435392" y="3181126"/>
            <a:ext cx="11206916" cy="1279153"/>
          </a:xfrm>
          <a:prstGeom prst="rect">
            <a:avLst/>
          </a:prstGeom>
        </p:spPr>
        <p:txBody>
          <a:bodyPr lIns="0" tIns="0" rIns="0" bIns="0" rtlCol="0" anchor="t">
            <a:spAutoFit/>
          </a:bodyPr>
          <a:lstStyle/>
          <a:p>
            <a:pPr algn="l">
              <a:lnSpc>
                <a:spcPts val="9650"/>
              </a:lnSpc>
            </a:pPr>
            <a:r>
              <a:rPr lang="en-US" sz="9747" dirty="0">
                <a:solidFill>
                  <a:srgbClr val="004AAD"/>
                </a:solidFill>
                <a:latin typeface="Abril Fatface"/>
                <a:ea typeface="Abril Fatface"/>
                <a:cs typeface="Abril Fatface"/>
                <a:sym typeface="Abril Fatface"/>
              </a:rPr>
              <a:t>OPSWORKS LLC</a:t>
            </a:r>
          </a:p>
        </p:txBody>
      </p:sp>
      <p:sp>
        <p:nvSpPr>
          <p:cNvPr id="6" name="TextBox 6"/>
          <p:cNvSpPr txBox="1"/>
          <p:nvPr/>
        </p:nvSpPr>
        <p:spPr>
          <a:xfrm>
            <a:off x="762000" y="7794463"/>
            <a:ext cx="5600700" cy="868443"/>
          </a:xfrm>
          <a:prstGeom prst="rect">
            <a:avLst/>
          </a:prstGeom>
        </p:spPr>
        <p:txBody>
          <a:bodyPr wrap="square" lIns="0" tIns="0" rIns="0" bIns="0" rtlCol="0" anchor="t">
            <a:spAutoFit/>
          </a:bodyPr>
          <a:lstStyle/>
          <a:p>
            <a:pPr algn="l">
              <a:lnSpc>
                <a:spcPts val="3499"/>
              </a:lnSpc>
            </a:pPr>
            <a:r>
              <a:rPr lang="en-US" sz="2499" u="sng" spc="124" dirty="0">
                <a:solidFill>
                  <a:schemeClr val="accent1">
                    <a:lumMod val="75000"/>
                  </a:schemeClr>
                </a:solidFill>
                <a:latin typeface="Abril Fatface"/>
                <a:ea typeface="Abril Fatface"/>
                <a:cs typeface="Abril Fatface"/>
                <a:sym typeface="Abril Fatface"/>
                <a:hlinkClick r:id="rId7"/>
              </a:rPr>
              <a:t>contact@opsworks.org</a:t>
            </a:r>
            <a:endParaRPr lang="en-US" sz="2499" u="sng" spc="124" dirty="0">
              <a:solidFill>
                <a:schemeClr val="accent1">
                  <a:lumMod val="75000"/>
                </a:schemeClr>
              </a:solidFill>
              <a:latin typeface="Abril Fatface"/>
              <a:ea typeface="Abril Fatface"/>
              <a:cs typeface="Abril Fatface"/>
              <a:sym typeface="Abril Fatface"/>
            </a:endParaRPr>
          </a:p>
          <a:p>
            <a:pPr>
              <a:lnSpc>
                <a:spcPts val="3499"/>
              </a:lnSpc>
            </a:pPr>
            <a:r>
              <a:rPr lang="en-US" sz="2499" u="sng" spc="124" dirty="0">
                <a:solidFill>
                  <a:schemeClr val="accent1">
                    <a:lumMod val="75000"/>
                  </a:schemeClr>
                </a:solidFill>
                <a:latin typeface="Abril Fatface"/>
                <a:ea typeface="Abril Fatface"/>
                <a:cs typeface="Abril Fatface"/>
                <a:sym typeface="Abril Fatface"/>
              </a:rPr>
              <a:t>www.opsworks.org</a:t>
            </a:r>
            <a:endParaRPr lang="en-US" sz="2499" spc="124" dirty="0">
              <a:solidFill>
                <a:srgbClr val="2E2E2E"/>
              </a:solidFill>
              <a:latin typeface="Abril Fatface"/>
              <a:ea typeface="Abril Fatface"/>
              <a:cs typeface="Abril Fatface"/>
              <a:sym typeface="Abril Fatface"/>
            </a:endParaRPr>
          </a:p>
        </p:txBody>
      </p:sp>
      <p:sp>
        <p:nvSpPr>
          <p:cNvPr id="7" name="TextBox 7"/>
          <p:cNvSpPr txBox="1"/>
          <p:nvPr/>
        </p:nvSpPr>
        <p:spPr>
          <a:xfrm>
            <a:off x="454765" y="4552252"/>
            <a:ext cx="10020300" cy="510524"/>
          </a:xfrm>
          <a:prstGeom prst="rect">
            <a:avLst/>
          </a:prstGeom>
        </p:spPr>
        <p:txBody>
          <a:bodyPr wrap="square" lIns="0" tIns="0" rIns="0" bIns="0" rtlCol="0" anchor="t">
            <a:spAutoFit/>
          </a:bodyPr>
          <a:lstStyle/>
          <a:p>
            <a:pPr algn="l">
              <a:lnSpc>
                <a:spcPts val="3867"/>
              </a:lnSpc>
            </a:pPr>
            <a:r>
              <a:rPr lang="en-US" sz="4000" b="1" i="1" u="none" strike="noStrike" dirty="0">
                <a:solidFill>
                  <a:srgbClr val="666666"/>
                </a:solidFill>
                <a:effectLst/>
              </a:rPr>
              <a:t>Ops-as-a-Service for Tokenized Asset Platforms</a:t>
            </a:r>
            <a:endParaRPr lang="en-US" sz="4000" b="1" dirty="0">
              <a:solidFill>
                <a:srgbClr val="004AAD"/>
              </a:solidFill>
              <a:ea typeface="Abril Fatface"/>
              <a:cs typeface="Abril Fatface"/>
              <a:sym typeface="Abril Fatfac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200150"/>
            <a:ext cx="9167258" cy="2343150"/>
          </a:xfrm>
          <a:prstGeom prst="rect">
            <a:avLst/>
          </a:prstGeom>
        </p:spPr>
        <p:txBody>
          <a:bodyPr lIns="0" tIns="0" rIns="0" bIns="0" rtlCol="0" anchor="t">
            <a:spAutoFit/>
          </a:bodyPr>
          <a:lstStyle/>
          <a:p>
            <a:pPr algn="l">
              <a:lnSpc>
                <a:spcPts val="9000"/>
              </a:lnSpc>
            </a:pPr>
            <a:r>
              <a:rPr lang="en-US" sz="9000" spc="-306">
                <a:solidFill>
                  <a:srgbClr val="004AAD"/>
                </a:solidFill>
                <a:latin typeface="Abril Fatface"/>
                <a:ea typeface="Abril Fatface"/>
                <a:cs typeface="Abril Fatface"/>
                <a:sym typeface="Abril Fatface"/>
              </a:rPr>
              <a:t>LET'S CONNECT WITH US!</a:t>
            </a:r>
          </a:p>
        </p:txBody>
      </p:sp>
      <p:sp>
        <p:nvSpPr>
          <p:cNvPr id="3" name="TextBox 3"/>
          <p:cNvSpPr txBox="1"/>
          <p:nvPr/>
        </p:nvSpPr>
        <p:spPr>
          <a:xfrm>
            <a:off x="1028700" y="8578442"/>
            <a:ext cx="9167258" cy="589915"/>
          </a:xfrm>
          <a:prstGeom prst="rect">
            <a:avLst/>
          </a:prstGeom>
        </p:spPr>
        <p:txBody>
          <a:bodyPr lIns="0" tIns="0" rIns="0" bIns="0" rtlCol="0" anchor="t">
            <a:spAutoFit/>
          </a:bodyPr>
          <a:lstStyle/>
          <a:p>
            <a:pPr algn="l">
              <a:lnSpc>
                <a:spcPts val="4759"/>
              </a:lnSpc>
            </a:pPr>
            <a:r>
              <a:rPr lang="en-US" sz="3399" dirty="0">
                <a:solidFill>
                  <a:srgbClr val="2E2E2E"/>
                </a:solidFill>
                <a:ea typeface="Abril Fatface Italics"/>
                <a:cs typeface="Abril Fatface Italics"/>
                <a:sym typeface="Abril Fatface Italics"/>
              </a:rPr>
              <a:t>New York (HQ) | Bangalore (DC)</a:t>
            </a:r>
          </a:p>
        </p:txBody>
      </p:sp>
      <p:sp>
        <p:nvSpPr>
          <p:cNvPr id="4" name="TextBox 4"/>
          <p:cNvSpPr txBox="1"/>
          <p:nvPr/>
        </p:nvSpPr>
        <p:spPr>
          <a:xfrm>
            <a:off x="1028700" y="6890137"/>
            <a:ext cx="6795914" cy="636926"/>
          </a:xfrm>
          <a:prstGeom prst="rect">
            <a:avLst/>
          </a:prstGeom>
        </p:spPr>
        <p:txBody>
          <a:bodyPr lIns="0" tIns="0" rIns="0" bIns="0" rtlCol="0" anchor="t">
            <a:spAutoFit/>
          </a:bodyPr>
          <a:lstStyle/>
          <a:p>
            <a:pPr algn="l">
              <a:lnSpc>
                <a:spcPts val="5318"/>
              </a:lnSpc>
            </a:pPr>
            <a:r>
              <a:rPr lang="en-US" sz="3799" dirty="0">
                <a:solidFill>
                  <a:srgbClr val="2E2E2E"/>
                </a:solidFill>
                <a:ea typeface="Abril Fatface"/>
                <a:cs typeface="Abril Fatface"/>
                <a:sym typeface="Abril Fatface"/>
              </a:rPr>
              <a:t>contact@opsworks.org</a:t>
            </a:r>
          </a:p>
        </p:txBody>
      </p:sp>
      <p:sp>
        <p:nvSpPr>
          <p:cNvPr id="5" name="TextBox 5"/>
          <p:cNvSpPr txBox="1"/>
          <p:nvPr/>
        </p:nvSpPr>
        <p:spPr>
          <a:xfrm>
            <a:off x="1028700" y="7734300"/>
            <a:ext cx="4794862" cy="636905"/>
          </a:xfrm>
          <a:prstGeom prst="rect">
            <a:avLst/>
          </a:prstGeom>
        </p:spPr>
        <p:txBody>
          <a:bodyPr lIns="0" tIns="0" rIns="0" bIns="0" rtlCol="0" anchor="t">
            <a:spAutoFit/>
          </a:bodyPr>
          <a:lstStyle/>
          <a:p>
            <a:pPr algn="l">
              <a:lnSpc>
                <a:spcPts val="5320"/>
              </a:lnSpc>
            </a:pPr>
            <a:r>
              <a:rPr lang="en-US" sz="3800" u="sng" spc="190" dirty="0">
                <a:solidFill>
                  <a:srgbClr val="2E2E2E"/>
                </a:solidFill>
                <a:ea typeface="Abril Fatface"/>
                <a:cs typeface="Abril Fatface"/>
                <a:sym typeface="Abril Fatface"/>
                <a:hlinkClick r:id="rId2" tooltip="http://www.opsworks.org"/>
              </a:rPr>
              <a:t>www.opsworks.org</a:t>
            </a:r>
          </a:p>
        </p:txBody>
      </p:sp>
      <p:sp>
        <p:nvSpPr>
          <p:cNvPr id="6" name="Freeform 6"/>
          <p:cNvSpPr/>
          <p:nvPr/>
        </p:nvSpPr>
        <p:spPr>
          <a:xfrm rot="-1766807">
            <a:off x="10460579" y="2341404"/>
            <a:ext cx="12112141" cy="9843868"/>
          </a:xfrm>
          <a:custGeom>
            <a:avLst/>
            <a:gdLst/>
            <a:ahLst/>
            <a:cxnLst/>
            <a:rect l="l" t="t" r="r" b="b"/>
            <a:pathLst>
              <a:path w="12112141" h="9843868">
                <a:moveTo>
                  <a:pt x="0" y="0"/>
                </a:moveTo>
                <a:lnTo>
                  <a:pt x="12112141" y="0"/>
                </a:lnTo>
                <a:lnTo>
                  <a:pt x="12112141" y="9843868"/>
                </a:lnTo>
                <a:lnTo>
                  <a:pt x="0" y="9843868"/>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7" name="Freeform 7"/>
          <p:cNvSpPr/>
          <p:nvPr/>
        </p:nvSpPr>
        <p:spPr>
          <a:xfrm>
            <a:off x="13023580" y="9645508"/>
            <a:ext cx="5264420" cy="641492"/>
          </a:xfrm>
          <a:custGeom>
            <a:avLst/>
            <a:gdLst/>
            <a:ahLst/>
            <a:cxnLst/>
            <a:rect l="l" t="t" r="r" b="b"/>
            <a:pathLst>
              <a:path w="5264420" h="641492">
                <a:moveTo>
                  <a:pt x="0" y="0"/>
                </a:moveTo>
                <a:lnTo>
                  <a:pt x="5264420" y="0"/>
                </a:lnTo>
                <a:lnTo>
                  <a:pt x="5264420" y="641492"/>
                </a:lnTo>
                <a:lnTo>
                  <a:pt x="0" y="641492"/>
                </a:lnTo>
                <a:lnTo>
                  <a:pt x="0" y="0"/>
                </a:lnTo>
                <a:close/>
              </a:path>
            </a:pathLst>
          </a:custGeom>
          <a:blipFill>
            <a:blip r:embed="rId5"/>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25759">
            <a:off x="9686241" y="1623992"/>
            <a:ext cx="10884489" cy="8846121"/>
          </a:xfrm>
          <a:custGeom>
            <a:avLst/>
            <a:gdLst/>
            <a:ahLst/>
            <a:cxnLst/>
            <a:rect l="l" t="t" r="r" b="b"/>
            <a:pathLst>
              <a:path w="10884489" h="8846121">
                <a:moveTo>
                  <a:pt x="0" y="0"/>
                </a:moveTo>
                <a:lnTo>
                  <a:pt x="10884488" y="0"/>
                </a:lnTo>
                <a:lnTo>
                  <a:pt x="10884488" y="8846121"/>
                </a:lnTo>
                <a:lnTo>
                  <a:pt x="0" y="8846121"/>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54168" y="1570523"/>
            <a:ext cx="11339643" cy="1200150"/>
          </a:xfrm>
          <a:prstGeom prst="rect">
            <a:avLst/>
          </a:prstGeom>
        </p:spPr>
        <p:txBody>
          <a:bodyPr lIns="0" tIns="0" rIns="0" bIns="0" rtlCol="0" anchor="t">
            <a:spAutoFit/>
          </a:bodyPr>
          <a:lstStyle/>
          <a:p>
            <a:pPr algn="l">
              <a:lnSpc>
                <a:spcPts val="9000"/>
              </a:lnSpc>
            </a:pPr>
            <a:r>
              <a:rPr lang="en-US" sz="9000" dirty="0">
                <a:solidFill>
                  <a:srgbClr val="004AAD"/>
                </a:solidFill>
                <a:latin typeface="Abril Fatface"/>
                <a:ea typeface="Abril Fatface"/>
                <a:cs typeface="Abril Fatface"/>
                <a:sym typeface="Abril Fatface"/>
              </a:rPr>
              <a:t>ABOUT COMPANY</a:t>
            </a:r>
          </a:p>
        </p:txBody>
      </p:sp>
      <p:sp>
        <p:nvSpPr>
          <p:cNvPr id="4" name="TextBox 4"/>
          <p:cNvSpPr txBox="1"/>
          <p:nvPr/>
        </p:nvSpPr>
        <p:spPr>
          <a:xfrm>
            <a:off x="554168" y="3421341"/>
            <a:ext cx="9351832" cy="5908028"/>
          </a:xfrm>
          <a:prstGeom prst="rect">
            <a:avLst/>
          </a:prstGeom>
        </p:spPr>
        <p:txBody>
          <a:bodyPr wrap="square" lIns="0" tIns="0" rIns="0" bIns="0" rtlCol="0" anchor="t">
            <a:spAutoFit/>
          </a:bodyPr>
          <a:lstStyle/>
          <a:p>
            <a:pPr algn="l">
              <a:lnSpc>
                <a:spcPts val="5404"/>
              </a:lnSpc>
            </a:pPr>
            <a:r>
              <a:rPr lang="en-US" sz="4000" b="1" dirty="0">
                <a:solidFill>
                  <a:srgbClr val="2E2E2E"/>
                </a:solidFill>
                <a:ea typeface="Abril Fatface"/>
                <a:cs typeface="Abril Fatface"/>
                <a:sym typeface="Abril Fatface"/>
              </a:rPr>
              <a:t>OPSworks LLC – Pioneering Ops-as-a-Service for RWA Tokenization</a:t>
            </a:r>
          </a:p>
          <a:p>
            <a:pPr algn="l">
              <a:lnSpc>
                <a:spcPts val="4222"/>
              </a:lnSpc>
            </a:pPr>
            <a:endParaRPr lang="en-US" sz="4000" b="1" dirty="0">
              <a:solidFill>
                <a:srgbClr val="2E2E2E"/>
              </a:solidFill>
              <a:ea typeface="Abril Fatface"/>
              <a:cs typeface="Abril Fatface"/>
              <a:sym typeface="Abril Fatface"/>
            </a:endParaRPr>
          </a:p>
          <a:p>
            <a:pPr algn="l">
              <a:lnSpc>
                <a:spcPts val="3884"/>
              </a:lnSpc>
            </a:pPr>
            <a:r>
              <a:rPr lang="en-US" sz="3200" dirty="0">
                <a:solidFill>
                  <a:srgbClr val="2E2E2E"/>
                </a:solidFill>
                <a:ea typeface="Abril Fatface"/>
                <a:cs typeface="Abril Fatface"/>
                <a:sym typeface="Abril Fatface"/>
              </a:rPr>
              <a:t>OPSworks LLC is the first dedicated Ops-as-a-Service provider purpose-built for the tokenization of Real-World Assets (RWAs). We partner with asset managers, blockchain protocols, and digital investment platforms to streamline operational workflows, reduce compliance risk, and enable rapid scale—without the cost and complexity of building a full in-house operations team.</a:t>
            </a:r>
          </a:p>
          <a:p>
            <a:pPr algn="l">
              <a:lnSpc>
                <a:spcPts val="3884"/>
              </a:lnSpc>
            </a:pPr>
            <a:endParaRPr lang="en-US" sz="3200" b="1" dirty="0">
              <a:solidFill>
                <a:srgbClr val="2E2E2E"/>
              </a:solidFill>
              <a:ea typeface="Abril Fatface"/>
              <a:cs typeface="Abril Fatface"/>
              <a:sym typeface="Abril Fatface"/>
            </a:endParaRPr>
          </a:p>
        </p:txBody>
      </p:sp>
      <p:sp>
        <p:nvSpPr>
          <p:cNvPr id="5" name="Freeform 5"/>
          <p:cNvSpPr/>
          <p:nvPr/>
        </p:nvSpPr>
        <p:spPr>
          <a:xfrm>
            <a:off x="13023580" y="9645508"/>
            <a:ext cx="5264420" cy="641492"/>
          </a:xfrm>
          <a:custGeom>
            <a:avLst/>
            <a:gdLst/>
            <a:ahLst/>
            <a:cxnLst/>
            <a:rect l="l" t="t" r="r" b="b"/>
            <a:pathLst>
              <a:path w="5264420" h="641492">
                <a:moveTo>
                  <a:pt x="0" y="0"/>
                </a:moveTo>
                <a:lnTo>
                  <a:pt x="5264420" y="0"/>
                </a:lnTo>
                <a:lnTo>
                  <a:pt x="5264420" y="641492"/>
                </a:lnTo>
                <a:lnTo>
                  <a:pt x="0" y="641492"/>
                </a:lnTo>
                <a:lnTo>
                  <a:pt x="0" y="0"/>
                </a:lnTo>
                <a:close/>
              </a:path>
            </a:pathLst>
          </a:custGeom>
          <a:blipFill>
            <a:blip r:embed="rId4"/>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2085749">
            <a:off x="-5690637" y="-3861861"/>
            <a:ext cx="14345355" cy="14345355"/>
          </a:xfrm>
          <a:custGeom>
            <a:avLst/>
            <a:gdLst/>
            <a:ahLst/>
            <a:cxnLst/>
            <a:rect l="l" t="t" r="r" b="b"/>
            <a:pathLst>
              <a:path w="14345355" h="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a:stretch>
          </a:blipFill>
        </p:spPr>
      </p:sp>
      <p:sp>
        <p:nvSpPr>
          <p:cNvPr id="3" name="Freeform 3"/>
          <p:cNvSpPr/>
          <p:nvPr/>
        </p:nvSpPr>
        <p:spPr>
          <a:xfrm rot="-1799293">
            <a:off x="12170918" y="-745657"/>
            <a:ext cx="6885296" cy="11055409"/>
          </a:xfrm>
          <a:custGeom>
            <a:avLst/>
            <a:gdLst/>
            <a:ahLst/>
            <a:cxnLst/>
            <a:rect l="l" t="t" r="r" b="b"/>
            <a:pathLst>
              <a:path w="6885296" h="11055409">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1320414"/>
            <a:ext cx="12385833" cy="778521"/>
          </a:xfrm>
          <a:prstGeom prst="rect">
            <a:avLst/>
          </a:prstGeom>
        </p:spPr>
        <p:txBody>
          <a:bodyPr lIns="0" tIns="0" rIns="0" bIns="0" rtlCol="0" anchor="t">
            <a:spAutoFit/>
          </a:bodyPr>
          <a:lstStyle/>
          <a:p>
            <a:pPr algn="l">
              <a:lnSpc>
                <a:spcPts val="5900"/>
              </a:lnSpc>
            </a:pPr>
            <a:r>
              <a:rPr lang="en-US" sz="5900">
                <a:solidFill>
                  <a:srgbClr val="004AAD"/>
                </a:solidFill>
                <a:latin typeface="Abril Fatface"/>
                <a:ea typeface="Abril Fatface"/>
                <a:cs typeface="Abril Fatface"/>
                <a:sym typeface="Abril Fatface"/>
              </a:rPr>
              <a:t>WHY OPSWORKS?</a:t>
            </a:r>
          </a:p>
        </p:txBody>
      </p:sp>
      <p:sp>
        <p:nvSpPr>
          <p:cNvPr id="5" name="TextBox 5"/>
          <p:cNvSpPr txBox="1"/>
          <p:nvPr/>
        </p:nvSpPr>
        <p:spPr>
          <a:xfrm>
            <a:off x="380286" y="3290333"/>
            <a:ext cx="13413919" cy="4698017"/>
          </a:xfrm>
          <a:prstGeom prst="rect">
            <a:avLst/>
          </a:prstGeom>
        </p:spPr>
        <p:txBody>
          <a:bodyPr lIns="0" tIns="0" rIns="0" bIns="0" rtlCol="0" anchor="t">
            <a:spAutoFit/>
          </a:bodyPr>
          <a:lstStyle/>
          <a:p>
            <a:pPr marL="815694" lvl="1" indent="-457200" algn="l">
              <a:lnSpc>
                <a:spcPts val="5313"/>
              </a:lnSpc>
              <a:buFont typeface="Wingdings" panose="05000000000000000000" pitchFamily="2" charset="2"/>
              <a:buChar char="Ø"/>
            </a:pPr>
            <a:r>
              <a:rPr lang="en-US" sz="3320" dirty="0">
                <a:solidFill>
                  <a:srgbClr val="2E2E2E"/>
                </a:solidFill>
                <a:ea typeface="Abril Fatface"/>
                <a:cs typeface="Abril Fatface"/>
                <a:sym typeface="Abril Fatface"/>
              </a:rPr>
              <a:t>First-Mover Advantage: Purpose-built exclusively for the RWA tokenization ecosystem.</a:t>
            </a:r>
          </a:p>
          <a:p>
            <a:pPr marL="815694" lvl="1" indent="-457200" algn="l">
              <a:lnSpc>
                <a:spcPts val="5313"/>
              </a:lnSpc>
              <a:buFont typeface="Wingdings" panose="05000000000000000000" pitchFamily="2" charset="2"/>
              <a:buChar char="Ø"/>
            </a:pPr>
            <a:r>
              <a:rPr lang="en-US" sz="3320" dirty="0">
                <a:solidFill>
                  <a:srgbClr val="2E2E2E"/>
                </a:solidFill>
                <a:ea typeface="Abril Fatface"/>
                <a:cs typeface="Abril Fatface"/>
                <a:sym typeface="Abril Fatface"/>
              </a:rPr>
              <a:t>Ops-as-a-Service Model: Flexible, scalable operations support.</a:t>
            </a:r>
          </a:p>
          <a:p>
            <a:pPr marL="815694" lvl="1" indent="-457200" algn="l">
              <a:lnSpc>
                <a:spcPts val="5313"/>
              </a:lnSpc>
              <a:buFont typeface="Wingdings" panose="05000000000000000000" pitchFamily="2" charset="2"/>
              <a:buChar char="Ø"/>
            </a:pPr>
            <a:r>
              <a:rPr lang="en-US" sz="3320" dirty="0">
                <a:solidFill>
                  <a:srgbClr val="2E2E2E"/>
                </a:solidFill>
                <a:ea typeface="Abril Fatface"/>
                <a:cs typeface="Abril Fatface"/>
                <a:sym typeface="Abril Fatface"/>
              </a:rPr>
              <a:t>Compliance-Focused: Strong KYC/AML, investor onboarding, and reporting.</a:t>
            </a:r>
          </a:p>
          <a:p>
            <a:pPr marL="815694" lvl="1" indent="-457200" algn="l">
              <a:lnSpc>
                <a:spcPts val="5313"/>
              </a:lnSpc>
              <a:buFont typeface="Wingdings" panose="05000000000000000000" pitchFamily="2" charset="2"/>
              <a:buChar char="Ø"/>
            </a:pPr>
            <a:r>
              <a:rPr lang="en-US" sz="3320" dirty="0">
                <a:solidFill>
                  <a:srgbClr val="2E2E2E"/>
                </a:solidFill>
                <a:ea typeface="Abril Fatface"/>
                <a:cs typeface="Abril Fatface"/>
                <a:sym typeface="Abril Fatface"/>
              </a:rPr>
              <a:t>Scalable Partnership: Whether you’re a growing protocol or a large asset manager, we align operations to your pace of growth.</a:t>
            </a:r>
          </a:p>
        </p:txBody>
      </p:sp>
      <p:sp>
        <p:nvSpPr>
          <p:cNvPr id="6" name="Freeform 6"/>
          <p:cNvSpPr/>
          <p:nvPr/>
        </p:nvSpPr>
        <p:spPr>
          <a:xfrm>
            <a:off x="13023580" y="9645508"/>
            <a:ext cx="5264420" cy="641492"/>
          </a:xfrm>
          <a:custGeom>
            <a:avLst/>
            <a:gdLst/>
            <a:ahLst/>
            <a:cxnLst/>
            <a:rect l="l" t="t" r="r" b="b"/>
            <a:pathLst>
              <a:path w="5264420" h="641492">
                <a:moveTo>
                  <a:pt x="0" y="0"/>
                </a:moveTo>
                <a:lnTo>
                  <a:pt x="5264420" y="0"/>
                </a:lnTo>
                <a:lnTo>
                  <a:pt x="5264420" y="641492"/>
                </a:lnTo>
                <a:lnTo>
                  <a:pt x="0" y="641492"/>
                </a:lnTo>
                <a:lnTo>
                  <a:pt x="0" y="0"/>
                </a:lnTo>
                <a:close/>
              </a:path>
            </a:pathLst>
          </a:custGeom>
          <a:blipFill>
            <a:blip r:embed="rId6"/>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525861">
            <a:off x="8777887" y="-2612009"/>
            <a:ext cx="13709384" cy="13709384"/>
          </a:xfrm>
          <a:custGeom>
            <a:avLst/>
            <a:gdLst/>
            <a:ahLst/>
            <a:cxnLst/>
            <a:rect l="l" t="t" r="r" b="b"/>
            <a:pathLst>
              <a:path w="13709384" h="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1143000"/>
            <a:ext cx="10824426" cy="778510"/>
          </a:xfrm>
          <a:prstGeom prst="rect">
            <a:avLst/>
          </a:prstGeom>
        </p:spPr>
        <p:txBody>
          <a:bodyPr lIns="0" tIns="0" rIns="0" bIns="0" rtlCol="0" anchor="t">
            <a:spAutoFit/>
          </a:bodyPr>
          <a:lstStyle/>
          <a:p>
            <a:pPr algn="l">
              <a:lnSpc>
                <a:spcPts val="5900"/>
              </a:lnSpc>
            </a:pPr>
            <a:r>
              <a:rPr lang="en-US" sz="5900">
                <a:solidFill>
                  <a:srgbClr val="004AAD"/>
                </a:solidFill>
                <a:latin typeface="Abril Fatface"/>
                <a:ea typeface="Abril Fatface"/>
                <a:cs typeface="Abril Fatface"/>
                <a:sym typeface="Abril Fatface"/>
              </a:rPr>
              <a:t>WHAT WE DO?</a:t>
            </a:r>
          </a:p>
        </p:txBody>
      </p:sp>
      <p:sp>
        <p:nvSpPr>
          <p:cNvPr id="4" name="TextBox 4"/>
          <p:cNvSpPr txBox="1"/>
          <p:nvPr/>
        </p:nvSpPr>
        <p:spPr>
          <a:xfrm>
            <a:off x="1028700" y="2635631"/>
            <a:ext cx="16027916" cy="6762236"/>
          </a:xfrm>
          <a:prstGeom prst="rect">
            <a:avLst/>
          </a:prstGeom>
        </p:spPr>
        <p:txBody>
          <a:bodyPr lIns="0" tIns="0" rIns="0" bIns="0" rtlCol="0" anchor="t">
            <a:spAutoFit/>
          </a:bodyPr>
          <a:lstStyle/>
          <a:p>
            <a:pPr algn="l">
              <a:lnSpc>
                <a:spcPts val="5312"/>
              </a:lnSpc>
            </a:pPr>
            <a:endParaRPr sz="4000" dirty="0"/>
          </a:p>
          <a:p>
            <a:pPr marL="929895" lvl="1" indent="-571500" algn="l">
              <a:lnSpc>
                <a:spcPts val="5312"/>
              </a:lnSpc>
              <a:buFont typeface="Wingdings" panose="05000000000000000000" pitchFamily="2" charset="2"/>
              <a:buChar char="Ø"/>
            </a:pPr>
            <a:r>
              <a:rPr lang="en-US" sz="4000" dirty="0">
                <a:solidFill>
                  <a:srgbClr val="2E2E2E"/>
                </a:solidFill>
                <a:ea typeface="Abril Fatface"/>
                <a:cs typeface="Abril Fatface"/>
                <a:sym typeface="Abril Fatface"/>
              </a:rPr>
              <a:t>Investor Onboarding &amp; KYC/AML: Workflows + oversight to ensure compliance.</a:t>
            </a:r>
          </a:p>
          <a:p>
            <a:pPr marL="929895" lvl="1" indent="-571500" algn="l">
              <a:lnSpc>
                <a:spcPts val="5312"/>
              </a:lnSpc>
              <a:buFont typeface="Wingdings" panose="05000000000000000000" pitchFamily="2" charset="2"/>
              <a:buChar char="Ø"/>
            </a:pPr>
            <a:r>
              <a:rPr lang="en-US" sz="4000" dirty="0">
                <a:solidFill>
                  <a:srgbClr val="2E2E2E"/>
                </a:solidFill>
                <a:ea typeface="Abril Fatface"/>
                <a:cs typeface="Abril Fatface"/>
                <a:sym typeface="Abril Fatface"/>
              </a:rPr>
              <a:t>Transaction &amp; Settlement Support: Smooth execution and reconciliation across chains and banking rails.</a:t>
            </a:r>
          </a:p>
          <a:p>
            <a:pPr marL="929895" lvl="1" indent="-571500" algn="l">
              <a:lnSpc>
                <a:spcPts val="5312"/>
              </a:lnSpc>
              <a:buFont typeface="Wingdings" panose="05000000000000000000" pitchFamily="2" charset="2"/>
              <a:buChar char="Ø"/>
            </a:pPr>
            <a:r>
              <a:rPr lang="en-US" sz="4000" dirty="0">
                <a:solidFill>
                  <a:srgbClr val="2E2E2E"/>
                </a:solidFill>
                <a:ea typeface="Abril Fatface"/>
                <a:cs typeface="Abril Fatface"/>
                <a:sym typeface="Abril Fatface"/>
              </a:rPr>
              <a:t>Fund Administration &amp; Reporting: NAV calculations, investor reports, and dashboards.</a:t>
            </a:r>
          </a:p>
          <a:p>
            <a:pPr marL="929895" lvl="1" indent="-571500" algn="l">
              <a:lnSpc>
                <a:spcPts val="5312"/>
              </a:lnSpc>
              <a:buFont typeface="Wingdings" panose="05000000000000000000" pitchFamily="2" charset="2"/>
              <a:buChar char="Ø"/>
            </a:pPr>
            <a:r>
              <a:rPr lang="en-US" sz="4000" dirty="0">
                <a:solidFill>
                  <a:srgbClr val="2E2E2E"/>
                </a:solidFill>
                <a:ea typeface="Abril Fatface"/>
                <a:cs typeface="Abril Fatface"/>
                <a:sym typeface="Abril Fatface"/>
              </a:rPr>
              <a:t>Investor Relations Ops: Communication, updates, and servicing to improve retention and trust.</a:t>
            </a:r>
          </a:p>
          <a:p>
            <a:pPr algn="l">
              <a:lnSpc>
                <a:spcPts val="5312"/>
              </a:lnSpc>
            </a:pPr>
            <a:endParaRPr lang="en-US" sz="4000" dirty="0">
              <a:solidFill>
                <a:srgbClr val="2E2E2E"/>
              </a:solidFill>
              <a:ea typeface="Abril Fatface"/>
              <a:cs typeface="Abril Fatface"/>
              <a:sym typeface="Abril Fatface"/>
            </a:endParaRPr>
          </a:p>
        </p:txBody>
      </p:sp>
      <p:sp>
        <p:nvSpPr>
          <p:cNvPr id="5" name="Freeform 5"/>
          <p:cNvSpPr/>
          <p:nvPr/>
        </p:nvSpPr>
        <p:spPr>
          <a:xfrm rot="8532740" flipH="1">
            <a:off x="-2703495" y="7048838"/>
            <a:ext cx="6729406" cy="5469172"/>
          </a:xfrm>
          <a:custGeom>
            <a:avLst/>
            <a:gdLst/>
            <a:ahLst/>
            <a:cxnLst/>
            <a:rect l="l" t="t" r="r" b="b"/>
            <a:pathLst>
              <a:path w="6729406" h="5469172">
                <a:moveTo>
                  <a:pt x="6729406" y="0"/>
                </a:moveTo>
                <a:lnTo>
                  <a:pt x="0" y="0"/>
                </a:lnTo>
                <a:lnTo>
                  <a:pt x="0" y="5469172"/>
                </a:lnTo>
                <a:lnTo>
                  <a:pt x="6729406" y="5469172"/>
                </a:lnTo>
                <a:lnTo>
                  <a:pt x="6729406"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sp>
      <p:sp>
        <p:nvSpPr>
          <p:cNvPr id="6" name="Freeform 6"/>
          <p:cNvSpPr/>
          <p:nvPr/>
        </p:nvSpPr>
        <p:spPr>
          <a:xfrm>
            <a:off x="13023580" y="9645508"/>
            <a:ext cx="5264420" cy="641492"/>
          </a:xfrm>
          <a:custGeom>
            <a:avLst/>
            <a:gdLst/>
            <a:ahLst/>
            <a:cxnLst/>
            <a:rect l="l" t="t" r="r" b="b"/>
            <a:pathLst>
              <a:path w="5264420" h="641492">
                <a:moveTo>
                  <a:pt x="0" y="0"/>
                </a:moveTo>
                <a:lnTo>
                  <a:pt x="5264420" y="0"/>
                </a:lnTo>
                <a:lnTo>
                  <a:pt x="5264420" y="641492"/>
                </a:lnTo>
                <a:lnTo>
                  <a:pt x="0" y="641492"/>
                </a:lnTo>
                <a:lnTo>
                  <a:pt x="0" y="0"/>
                </a:lnTo>
                <a:close/>
              </a:path>
            </a:pathLst>
          </a:custGeom>
          <a:blipFill>
            <a:blip r:embed="rId6"/>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073461">
            <a:off x="-9281995" y="-5154521"/>
            <a:ext cx="17617704" cy="17617704"/>
          </a:xfrm>
          <a:custGeom>
            <a:avLst/>
            <a:gdLst/>
            <a:ahLst/>
            <a:cxnLst/>
            <a:rect l="l" t="t" r="r" b="b"/>
            <a:pathLst>
              <a:path w="17617704" h="17617704">
                <a:moveTo>
                  <a:pt x="0" y="0"/>
                </a:moveTo>
                <a:lnTo>
                  <a:pt x="17617703" y="0"/>
                </a:lnTo>
                <a:lnTo>
                  <a:pt x="17617703" y="17617703"/>
                </a:lnTo>
                <a:lnTo>
                  <a:pt x="0" y="17617703"/>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2873384"/>
            <a:ext cx="5925612" cy="3167380"/>
          </a:xfrm>
          <a:prstGeom prst="rect">
            <a:avLst/>
          </a:prstGeom>
        </p:spPr>
        <p:txBody>
          <a:bodyPr lIns="0" tIns="0" rIns="0" bIns="0" rtlCol="0" anchor="t">
            <a:spAutoFit/>
          </a:bodyPr>
          <a:lstStyle/>
          <a:p>
            <a:pPr algn="l">
              <a:lnSpc>
                <a:spcPts val="6200"/>
              </a:lnSpc>
            </a:pPr>
            <a:r>
              <a:rPr lang="en-US" sz="6200">
                <a:solidFill>
                  <a:srgbClr val="004AAD"/>
                </a:solidFill>
                <a:latin typeface="Abril Fatface"/>
                <a:ea typeface="Abril Fatface"/>
                <a:cs typeface="Abril Fatface"/>
                <a:sym typeface="Abril Fatface"/>
              </a:rPr>
              <a:t>THE OPSWORKS ADVANTAGE</a:t>
            </a:r>
          </a:p>
          <a:p>
            <a:pPr algn="l">
              <a:lnSpc>
                <a:spcPts val="6200"/>
              </a:lnSpc>
            </a:pPr>
            <a:endParaRPr lang="en-US" sz="6200">
              <a:solidFill>
                <a:srgbClr val="004AAD"/>
              </a:solidFill>
              <a:latin typeface="Abril Fatface"/>
              <a:ea typeface="Abril Fatface"/>
              <a:cs typeface="Abril Fatface"/>
              <a:sym typeface="Abril Fatface"/>
            </a:endParaRPr>
          </a:p>
        </p:txBody>
      </p:sp>
      <p:sp>
        <p:nvSpPr>
          <p:cNvPr id="4" name="Freeform 4"/>
          <p:cNvSpPr/>
          <p:nvPr/>
        </p:nvSpPr>
        <p:spPr>
          <a:xfrm rot="-5400000" flipH="1">
            <a:off x="8778703" y="-4549008"/>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7356736" y="528622"/>
            <a:ext cx="11333688" cy="8391913"/>
          </a:xfrm>
          <a:prstGeom prst="rect">
            <a:avLst/>
          </a:prstGeom>
        </p:spPr>
        <p:txBody>
          <a:bodyPr lIns="0" tIns="0" rIns="0" bIns="0" rtlCol="0" anchor="t">
            <a:spAutoFit/>
          </a:bodyPr>
          <a:lstStyle/>
          <a:p>
            <a:pPr algn="l">
              <a:lnSpc>
                <a:spcPts val="6599"/>
              </a:lnSpc>
              <a:spcBef>
                <a:spcPct val="0"/>
              </a:spcBef>
            </a:pPr>
            <a:r>
              <a:rPr lang="en-US" sz="4124" dirty="0">
                <a:solidFill>
                  <a:srgbClr val="004AAD"/>
                </a:solidFill>
                <a:ea typeface="Abril Fatface Italics"/>
                <a:cs typeface="Abril Fatface Italics"/>
                <a:sym typeface="Abril Fatface Italics"/>
              </a:rPr>
              <a:t>We act as the operational backbone of RWA tokenization platforms—the missing middle layer that connects tech infrastructure (smart contracts, custody, exchanges) with investor-facing processes (onboarding, reporting and servicing).</a:t>
            </a:r>
          </a:p>
          <a:p>
            <a:pPr algn="l">
              <a:lnSpc>
                <a:spcPts val="6599"/>
              </a:lnSpc>
              <a:spcBef>
                <a:spcPct val="0"/>
              </a:spcBef>
            </a:pPr>
            <a:r>
              <a:rPr lang="en-US" sz="4124" dirty="0">
                <a:solidFill>
                  <a:srgbClr val="004AAD"/>
                </a:solidFill>
                <a:ea typeface="Abril Fatface Italics"/>
                <a:cs typeface="Abril Fatface Italics"/>
                <a:sym typeface="Abril Fatface Italics"/>
              </a:rPr>
              <a:t>With OPSworks, clients gain a ready-made operations team, reducing launch times, eliminating operations headaches, and unlocking faster institutional adoption.</a:t>
            </a:r>
          </a:p>
          <a:p>
            <a:pPr algn="l">
              <a:lnSpc>
                <a:spcPts val="6599"/>
              </a:lnSpc>
              <a:spcBef>
                <a:spcPct val="0"/>
              </a:spcBef>
            </a:pPr>
            <a:endParaRPr lang="en-US" sz="4124" dirty="0">
              <a:solidFill>
                <a:srgbClr val="004AAD"/>
              </a:solidFill>
              <a:ea typeface="Abril Fatface Italics"/>
              <a:cs typeface="Abril Fatface Italics"/>
              <a:sym typeface="Abril Fatface Italics"/>
            </a:endParaRPr>
          </a:p>
        </p:txBody>
      </p:sp>
      <p:sp>
        <p:nvSpPr>
          <p:cNvPr id="6" name="Freeform 6"/>
          <p:cNvSpPr/>
          <p:nvPr/>
        </p:nvSpPr>
        <p:spPr>
          <a:xfrm>
            <a:off x="13023580" y="9645508"/>
            <a:ext cx="5264420" cy="641492"/>
          </a:xfrm>
          <a:custGeom>
            <a:avLst/>
            <a:gdLst/>
            <a:ahLst/>
            <a:cxnLst/>
            <a:rect l="l" t="t" r="r" b="b"/>
            <a:pathLst>
              <a:path w="5264420" h="641492">
                <a:moveTo>
                  <a:pt x="0" y="0"/>
                </a:moveTo>
                <a:lnTo>
                  <a:pt x="5264420" y="0"/>
                </a:lnTo>
                <a:lnTo>
                  <a:pt x="5264420" y="641492"/>
                </a:lnTo>
                <a:lnTo>
                  <a:pt x="0" y="641492"/>
                </a:lnTo>
                <a:lnTo>
                  <a:pt x="0" y="0"/>
                </a:lnTo>
                <a:close/>
              </a:path>
            </a:pathLst>
          </a:custGeom>
          <a:blipFill>
            <a:blip r:embed="rId6"/>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144593">
            <a:off x="8450448" y="-275438"/>
            <a:ext cx="17617704" cy="17617704"/>
          </a:xfrm>
          <a:custGeom>
            <a:avLst/>
            <a:gdLst/>
            <a:ahLst/>
            <a:cxnLst/>
            <a:rect l="l" t="t" r="r" b="b"/>
            <a:pathLst>
              <a:path w="17617704" h="17617704">
                <a:moveTo>
                  <a:pt x="0" y="0"/>
                </a:moveTo>
                <a:lnTo>
                  <a:pt x="17617704" y="0"/>
                </a:lnTo>
                <a:lnTo>
                  <a:pt x="17617704" y="17617703"/>
                </a:lnTo>
                <a:lnTo>
                  <a:pt x="0" y="17617703"/>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sp>
        <p:nvSpPr>
          <p:cNvPr id="3" name="Freeform 3"/>
          <p:cNvSpPr/>
          <p:nvPr/>
        </p:nvSpPr>
        <p:spPr>
          <a:xfrm rot="4662819">
            <a:off x="8486482" y="-3071206"/>
            <a:ext cx="12794948" cy="8828634"/>
          </a:xfrm>
          <a:custGeom>
            <a:avLst/>
            <a:gdLst/>
            <a:ahLst/>
            <a:cxnLst/>
            <a:rect l="l" t="t" r="r" b="b"/>
            <a:pathLst>
              <a:path w="12794948" h="8828634">
                <a:moveTo>
                  <a:pt x="0" y="0"/>
                </a:moveTo>
                <a:lnTo>
                  <a:pt x="12794949" y="0"/>
                </a:lnTo>
                <a:lnTo>
                  <a:pt x="12794949" y="8828633"/>
                </a:lnTo>
                <a:lnTo>
                  <a:pt x="0" y="8828633"/>
                </a:lnTo>
                <a:lnTo>
                  <a:pt x="0"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580336" y="1011198"/>
            <a:ext cx="8336950" cy="882025"/>
          </a:xfrm>
          <a:prstGeom prst="rect">
            <a:avLst/>
          </a:prstGeom>
        </p:spPr>
        <p:txBody>
          <a:bodyPr lIns="0" tIns="0" rIns="0" bIns="0" rtlCol="0" anchor="t">
            <a:spAutoFit/>
          </a:bodyPr>
          <a:lstStyle/>
          <a:p>
            <a:pPr algn="l">
              <a:lnSpc>
                <a:spcPts val="6600"/>
              </a:lnSpc>
            </a:pPr>
            <a:r>
              <a:rPr lang="en-US" sz="6600">
                <a:solidFill>
                  <a:srgbClr val="004AAD"/>
                </a:solidFill>
                <a:latin typeface="Abril Fatface"/>
                <a:ea typeface="Abril Fatface"/>
                <a:cs typeface="Abril Fatface"/>
                <a:sym typeface="Abril Fatface"/>
              </a:rPr>
              <a:t>OUR SERVICE</a:t>
            </a:r>
          </a:p>
        </p:txBody>
      </p:sp>
      <p:sp>
        <p:nvSpPr>
          <p:cNvPr id="5" name="TextBox 5"/>
          <p:cNvSpPr txBox="1"/>
          <p:nvPr/>
        </p:nvSpPr>
        <p:spPr>
          <a:xfrm>
            <a:off x="580336" y="2763835"/>
            <a:ext cx="5830447" cy="2006575"/>
          </a:xfrm>
          <a:prstGeom prst="rect">
            <a:avLst/>
          </a:prstGeom>
        </p:spPr>
        <p:txBody>
          <a:bodyPr lIns="0" tIns="0" rIns="0" bIns="0" rtlCol="0" anchor="t">
            <a:spAutoFit/>
          </a:bodyPr>
          <a:lstStyle/>
          <a:p>
            <a:pPr algn="l">
              <a:lnSpc>
                <a:spcPts val="3999"/>
              </a:lnSpc>
            </a:pPr>
            <a:r>
              <a:rPr lang="en-US" sz="3200" b="1" dirty="0">
                <a:solidFill>
                  <a:srgbClr val="2E2E2E"/>
                </a:solidFill>
                <a:ea typeface="Abril Fatface"/>
                <a:cs typeface="Abril Fatface"/>
                <a:sym typeface="Abril Fatface"/>
              </a:rPr>
              <a:t>Each service is modular — you can engage with us for a specific function or a full operations team.</a:t>
            </a:r>
          </a:p>
          <a:p>
            <a:pPr algn="l">
              <a:lnSpc>
                <a:spcPts val="3999"/>
              </a:lnSpc>
            </a:pPr>
            <a:endParaRPr lang="en-US" sz="2499" dirty="0">
              <a:solidFill>
                <a:srgbClr val="2E2E2E"/>
              </a:solidFill>
              <a:latin typeface="Abril Fatface"/>
              <a:ea typeface="Abril Fatface"/>
              <a:cs typeface="Abril Fatface"/>
              <a:sym typeface="Abril Fatface"/>
            </a:endParaRPr>
          </a:p>
        </p:txBody>
      </p:sp>
      <p:sp>
        <p:nvSpPr>
          <p:cNvPr id="6" name="TextBox 6"/>
          <p:cNvSpPr txBox="1"/>
          <p:nvPr/>
        </p:nvSpPr>
        <p:spPr>
          <a:xfrm>
            <a:off x="7687629" y="272060"/>
            <a:ext cx="5514821" cy="421206"/>
          </a:xfrm>
          <a:prstGeom prst="rect">
            <a:avLst/>
          </a:prstGeom>
        </p:spPr>
        <p:txBody>
          <a:bodyPr lIns="0" tIns="0" rIns="0" bIns="0" rtlCol="0" anchor="t">
            <a:spAutoFit/>
          </a:bodyPr>
          <a:lstStyle/>
          <a:p>
            <a:pPr algn="l">
              <a:lnSpc>
                <a:spcPts val="3499"/>
              </a:lnSpc>
            </a:pPr>
            <a:r>
              <a:rPr lang="en-US" sz="2499" b="1" dirty="0">
                <a:solidFill>
                  <a:srgbClr val="2E2E2E"/>
                </a:solidFill>
                <a:ea typeface="Abril Fatface"/>
                <a:cs typeface="Abril Fatface"/>
                <a:sym typeface="Abril Fatface"/>
              </a:rPr>
              <a:t>Investor Onboarding &amp; KYC</a:t>
            </a:r>
          </a:p>
        </p:txBody>
      </p:sp>
      <p:sp>
        <p:nvSpPr>
          <p:cNvPr id="7" name="TextBox 7"/>
          <p:cNvSpPr txBox="1"/>
          <p:nvPr/>
        </p:nvSpPr>
        <p:spPr>
          <a:xfrm>
            <a:off x="7592383" y="3147973"/>
            <a:ext cx="5251891" cy="421206"/>
          </a:xfrm>
          <a:prstGeom prst="rect">
            <a:avLst/>
          </a:prstGeom>
        </p:spPr>
        <p:txBody>
          <a:bodyPr lIns="0" tIns="0" rIns="0" bIns="0" rtlCol="0" anchor="t">
            <a:spAutoFit/>
          </a:bodyPr>
          <a:lstStyle/>
          <a:p>
            <a:pPr algn="l">
              <a:lnSpc>
                <a:spcPts val="3499"/>
              </a:lnSpc>
            </a:pPr>
            <a:r>
              <a:rPr lang="en-US" sz="2499" b="1" dirty="0">
                <a:solidFill>
                  <a:srgbClr val="2E2E2E"/>
                </a:solidFill>
                <a:ea typeface="Abril Fatface"/>
                <a:cs typeface="Abril Fatface"/>
                <a:sym typeface="Abril Fatface"/>
              </a:rPr>
              <a:t>Data, Reporting &amp; Audit Readiness</a:t>
            </a:r>
          </a:p>
        </p:txBody>
      </p:sp>
      <p:sp>
        <p:nvSpPr>
          <p:cNvPr id="8" name="TextBox 8"/>
          <p:cNvSpPr txBox="1"/>
          <p:nvPr/>
        </p:nvSpPr>
        <p:spPr>
          <a:xfrm>
            <a:off x="13448171" y="272060"/>
            <a:ext cx="4396693" cy="421206"/>
          </a:xfrm>
          <a:prstGeom prst="rect">
            <a:avLst/>
          </a:prstGeom>
        </p:spPr>
        <p:txBody>
          <a:bodyPr lIns="0" tIns="0" rIns="0" bIns="0" rtlCol="0" anchor="t">
            <a:spAutoFit/>
          </a:bodyPr>
          <a:lstStyle/>
          <a:p>
            <a:pPr algn="l">
              <a:lnSpc>
                <a:spcPts val="3499"/>
              </a:lnSpc>
            </a:pPr>
            <a:r>
              <a:rPr lang="en-US" sz="2499" b="1" dirty="0">
                <a:solidFill>
                  <a:srgbClr val="2E2E2E"/>
                </a:solidFill>
                <a:ea typeface="Abril Fatface"/>
                <a:cs typeface="Abril Fatface"/>
                <a:sym typeface="Abril Fatface"/>
              </a:rPr>
              <a:t>Subscription and Redemption </a:t>
            </a:r>
          </a:p>
        </p:txBody>
      </p:sp>
      <p:sp>
        <p:nvSpPr>
          <p:cNvPr id="9" name="TextBox 9"/>
          <p:cNvSpPr txBox="1"/>
          <p:nvPr/>
        </p:nvSpPr>
        <p:spPr>
          <a:xfrm>
            <a:off x="13448171" y="3147973"/>
            <a:ext cx="5111285" cy="419602"/>
          </a:xfrm>
          <a:prstGeom prst="rect">
            <a:avLst/>
          </a:prstGeom>
        </p:spPr>
        <p:txBody>
          <a:bodyPr lIns="0" tIns="0" rIns="0" bIns="0" rtlCol="0" anchor="t">
            <a:spAutoFit/>
          </a:bodyPr>
          <a:lstStyle/>
          <a:p>
            <a:pPr algn="l">
              <a:lnSpc>
                <a:spcPts val="3499"/>
              </a:lnSpc>
            </a:pPr>
            <a:r>
              <a:rPr lang="en-US" sz="2499" b="1" dirty="0">
                <a:solidFill>
                  <a:srgbClr val="2E2E2E"/>
                </a:solidFill>
                <a:ea typeface="Abril Fatface"/>
                <a:cs typeface="Abril Fatface"/>
                <a:sym typeface="Abril Fatface"/>
              </a:rPr>
              <a:t>Finance &amp; Accounting Services</a:t>
            </a:r>
          </a:p>
        </p:txBody>
      </p:sp>
      <p:sp>
        <p:nvSpPr>
          <p:cNvPr id="10" name="TextBox 10"/>
          <p:cNvSpPr txBox="1"/>
          <p:nvPr/>
        </p:nvSpPr>
        <p:spPr>
          <a:xfrm>
            <a:off x="7687629" y="811173"/>
            <a:ext cx="4764249" cy="2425985"/>
          </a:xfrm>
          <a:prstGeom prst="rect">
            <a:avLst/>
          </a:prstGeom>
        </p:spPr>
        <p:txBody>
          <a:bodyPr lIns="0" tIns="0" rIns="0" bIns="0" rtlCol="0" anchor="t">
            <a:spAutoFit/>
          </a:bodyPr>
          <a:lstStyle/>
          <a:p>
            <a:pPr marL="431802" lvl="1" indent="-215901" algn="l">
              <a:lnSpc>
                <a:spcPts val="3200"/>
              </a:lnSpc>
              <a:buFont typeface="Arial"/>
              <a:buChar char="•"/>
            </a:pPr>
            <a:r>
              <a:rPr lang="en-US" sz="2000" b="1" dirty="0">
                <a:solidFill>
                  <a:srgbClr val="2E2E2E"/>
                </a:solidFill>
                <a:ea typeface="Abril Fatface"/>
                <a:cs typeface="Abril Fatface"/>
                <a:sym typeface="Abril Fatface"/>
              </a:rPr>
              <a:t>Manual &amp; automated onboarding support</a:t>
            </a:r>
          </a:p>
          <a:p>
            <a:pPr marL="431802" lvl="1" indent="-215901" algn="l">
              <a:lnSpc>
                <a:spcPts val="3200"/>
              </a:lnSpc>
              <a:buFont typeface="Arial"/>
              <a:buChar char="•"/>
            </a:pPr>
            <a:r>
              <a:rPr lang="en-US" sz="2000" b="1" dirty="0">
                <a:solidFill>
                  <a:srgbClr val="2E2E2E"/>
                </a:solidFill>
                <a:ea typeface="Abril Fatface"/>
                <a:cs typeface="Abril Fatface"/>
                <a:sym typeface="Abril Fatface"/>
              </a:rPr>
              <a:t>Partner integrations</a:t>
            </a:r>
          </a:p>
          <a:p>
            <a:pPr marL="431802" lvl="1" indent="-215901" algn="l">
              <a:lnSpc>
                <a:spcPts val="3200"/>
              </a:lnSpc>
              <a:buFont typeface="Arial"/>
              <a:buChar char="•"/>
            </a:pPr>
            <a:r>
              <a:rPr lang="en-US" sz="2000" b="1" dirty="0">
                <a:solidFill>
                  <a:srgbClr val="2E2E2E"/>
                </a:solidFill>
                <a:ea typeface="Abril Fatface"/>
                <a:cs typeface="Abril Fatface"/>
                <a:sym typeface="Abril Fatface"/>
              </a:rPr>
              <a:t>Whitelist management and status tracking</a:t>
            </a:r>
          </a:p>
          <a:p>
            <a:pPr algn="l">
              <a:lnSpc>
                <a:spcPts val="3200"/>
              </a:lnSpc>
            </a:pPr>
            <a:endParaRPr lang="en-US" sz="2000" dirty="0">
              <a:solidFill>
                <a:srgbClr val="2E2E2E"/>
              </a:solidFill>
              <a:latin typeface="Abril Fatface"/>
              <a:ea typeface="Abril Fatface"/>
              <a:cs typeface="Abril Fatface"/>
              <a:sym typeface="Abril Fatface"/>
            </a:endParaRPr>
          </a:p>
        </p:txBody>
      </p:sp>
      <p:sp>
        <p:nvSpPr>
          <p:cNvPr id="11" name="TextBox 11"/>
          <p:cNvSpPr txBox="1"/>
          <p:nvPr/>
        </p:nvSpPr>
        <p:spPr>
          <a:xfrm>
            <a:off x="7687629" y="3719510"/>
            <a:ext cx="5514821" cy="2837700"/>
          </a:xfrm>
          <a:prstGeom prst="rect">
            <a:avLst/>
          </a:prstGeom>
        </p:spPr>
        <p:txBody>
          <a:bodyPr lIns="0" tIns="0" rIns="0" bIns="0" rtlCol="0" anchor="t">
            <a:spAutoFit/>
          </a:bodyPr>
          <a:lstStyle/>
          <a:p>
            <a:pPr marL="431802" lvl="1" indent="-215901" algn="l">
              <a:lnSpc>
                <a:spcPts val="3200"/>
              </a:lnSpc>
              <a:buFont typeface="Arial"/>
              <a:buChar char="•"/>
            </a:pPr>
            <a:r>
              <a:rPr lang="en-US" sz="2000" b="1" dirty="0">
                <a:solidFill>
                  <a:srgbClr val="2E2E2E"/>
                </a:solidFill>
                <a:ea typeface="Abril Fatface"/>
                <a:cs typeface="Abril Fatface"/>
                <a:sym typeface="Abril Fatface"/>
              </a:rPr>
              <a:t>NAV updates, yield logs, and investor dashboards</a:t>
            </a:r>
          </a:p>
          <a:p>
            <a:pPr marL="431802" lvl="1" indent="-215901" algn="l">
              <a:lnSpc>
                <a:spcPts val="3200"/>
              </a:lnSpc>
              <a:buFont typeface="Arial"/>
              <a:buChar char="•"/>
            </a:pPr>
            <a:r>
              <a:rPr lang="en-US" sz="2000" b="1" dirty="0">
                <a:solidFill>
                  <a:srgbClr val="2E2E2E"/>
                </a:solidFill>
                <a:ea typeface="Abril Fatface"/>
                <a:cs typeface="Abril Fatface"/>
                <a:sym typeface="Abril Fatface"/>
              </a:rPr>
              <a:t>Periodic compliance and investor activity reports</a:t>
            </a:r>
          </a:p>
          <a:p>
            <a:pPr marL="431802" lvl="1" indent="-215901" algn="l">
              <a:lnSpc>
                <a:spcPts val="3200"/>
              </a:lnSpc>
              <a:buFont typeface="Arial"/>
              <a:buChar char="•"/>
            </a:pPr>
            <a:r>
              <a:rPr lang="en-US" sz="2000" b="1" dirty="0">
                <a:solidFill>
                  <a:srgbClr val="2E2E2E"/>
                </a:solidFill>
                <a:ea typeface="Abril Fatface"/>
                <a:cs typeface="Abril Fatface"/>
                <a:sym typeface="Abril Fatface"/>
              </a:rPr>
              <a:t>Spreadsheet delivery</a:t>
            </a:r>
          </a:p>
          <a:p>
            <a:pPr marL="431802" lvl="1" indent="-215901" algn="l">
              <a:lnSpc>
                <a:spcPts val="3200"/>
              </a:lnSpc>
              <a:buFont typeface="Arial"/>
              <a:buChar char="•"/>
            </a:pPr>
            <a:r>
              <a:rPr lang="en-US" sz="2000" b="1" dirty="0">
                <a:solidFill>
                  <a:srgbClr val="2E2E2E"/>
                </a:solidFill>
                <a:ea typeface="Abril Fatface"/>
                <a:cs typeface="Abril Fatface"/>
                <a:sym typeface="Abril Fatface"/>
              </a:rPr>
              <a:t>Fund admin coordination (NAV, performance)</a:t>
            </a:r>
          </a:p>
          <a:p>
            <a:pPr algn="l">
              <a:lnSpc>
                <a:spcPts val="3200"/>
              </a:lnSpc>
            </a:pPr>
            <a:endParaRPr lang="en-US" sz="2000" b="1" dirty="0">
              <a:solidFill>
                <a:srgbClr val="2E2E2E"/>
              </a:solidFill>
              <a:ea typeface="Abril Fatface"/>
              <a:cs typeface="Abril Fatface"/>
              <a:sym typeface="Abril Fatface"/>
            </a:endParaRPr>
          </a:p>
        </p:txBody>
      </p:sp>
      <p:sp>
        <p:nvSpPr>
          <p:cNvPr id="12" name="TextBox 12"/>
          <p:cNvSpPr txBox="1"/>
          <p:nvPr/>
        </p:nvSpPr>
        <p:spPr>
          <a:xfrm>
            <a:off x="13448171" y="764824"/>
            <a:ext cx="4692750" cy="2016962"/>
          </a:xfrm>
          <a:prstGeom prst="rect">
            <a:avLst/>
          </a:prstGeom>
        </p:spPr>
        <p:txBody>
          <a:bodyPr lIns="0" tIns="0" rIns="0" bIns="0" rtlCol="0" anchor="t">
            <a:spAutoFit/>
          </a:bodyPr>
          <a:lstStyle/>
          <a:p>
            <a:pPr marL="431802" lvl="1" indent="-215901" algn="l">
              <a:lnSpc>
                <a:spcPts val="3200"/>
              </a:lnSpc>
              <a:buFont typeface="Arial"/>
              <a:buChar char="•"/>
            </a:pPr>
            <a:r>
              <a:rPr lang="en-US" sz="2000" b="1" dirty="0">
                <a:solidFill>
                  <a:srgbClr val="2E2E2E"/>
                </a:solidFill>
                <a:ea typeface="Abril Fatface"/>
                <a:cs typeface="Abril Fatface"/>
                <a:sym typeface="Abril Fatface"/>
              </a:rPr>
              <a:t>Secure collection and processing of investor capital</a:t>
            </a:r>
          </a:p>
          <a:p>
            <a:pPr marL="431802" lvl="1" indent="-215901" algn="l">
              <a:lnSpc>
                <a:spcPts val="3200"/>
              </a:lnSpc>
              <a:buFont typeface="Arial"/>
              <a:buChar char="•"/>
            </a:pPr>
            <a:r>
              <a:rPr lang="en-US" sz="2000" b="1" dirty="0">
                <a:solidFill>
                  <a:srgbClr val="2E2E2E"/>
                </a:solidFill>
                <a:ea typeface="Abril Fatface"/>
                <a:cs typeface="Abril Fatface"/>
                <a:sym typeface="Abril Fatface"/>
              </a:rPr>
              <a:t>Fund subscription flow execution</a:t>
            </a:r>
          </a:p>
          <a:p>
            <a:pPr marL="431802" lvl="1" indent="-215901" algn="l">
              <a:lnSpc>
                <a:spcPts val="3200"/>
              </a:lnSpc>
              <a:buFont typeface="Arial"/>
              <a:buChar char="•"/>
            </a:pPr>
            <a:r>
              <a:rPr lang="en-US" sz="2000" b="1" dirty="0">
                <a:solidFill>
                  <a:srgbClr val="2E2E2E"/>
                </a:solidFill>
                <a:ea typeface="Abril Fatface"/>
                <a:cs typeface="Abril Fatface"/>
                <a:sym typeface="Abril Fatface"/>
              </a:rPr>
              <a:t>Redemption and pay-out scheduling</a:t>
            </a:r>
          </a:p>
          <a:p>
            <a:pPr algn="l">
              <a:lnSpc>
                <a:spcPts val="3200"/>
              </a:lnSpc>
            </a:pPr>
            <a:endParaRPr lang="en-US" sz="2000" b="1" dirty="0">
              <a:solidFill>
                <a:srgbClr val="2E2E2E"/>
              </a:solidFill>
              <a:ea typeface="Abril Fatface"/>
              <a:cs typeface="Abril Fatface"/>
              <a:sym typeface="Abril Fatface"/>
            </a:endParaRPr>
          </a:p>
        </p:txBody>
      </p:sp>
      <p:sp>
        <p:nvSpPr>
          <p:cNvPr id="13" name="TextBox 13"/>
          <p:cNvSpPr txBox="1"/>
          <p:nvPr/>
        </p:nvSpPr>
        <p:spPr>
          <a:xfrm>
            <a:off x="13555826" y="3719510"/>
            <a:ext cx="4181382" cy="2837700"/>
          </a:xfrm>
          <a:prstGeom prst="rect">
            <a:avLst/>
          </a:prstGeom>
        </p:spPr>
        <p:txBody>
          <a:bodyPr lIns="0" tIns="0" rIns="0" bIns="0" rtlCol="0" anchor="t">
            <a:spAutoFit/>
          </a:bodyPr>
          <a:lstStyle/>
          <a:p>
            <a:pPr marL="431802" lvl="1" indent="-215901" algn="l">
              <a:lnSpc>
                <a:spcPts val="3200"/>
              </a:lnSpc>
              <a:buFont typeface="Arial"/>
              <a:buChar char="•"/>
            </a:pPr>
            <a:r>
              <a:rPr lang="en-US" sz="2000" b="1" dirty="0">
                <a:solidFill>
                  <a:srgbClr val="2E2E2E"/>
                </a:solidFill>
                <a:ea typeface="Abril Fatface"/>
                <a:cs typeface="Abril Fatface"/>
                <a:sym typeface="Abril Fatface"/>
              </a:rPr>
              <a:t>Accounts Payable (AP)</a:t>
            </a:r>
          </a:p>
          <a:p>
            <a:pPr marL="431802" lvl="1" indent="-215901" algn="l">
              <a:lnSpc>
                <a:spcPts val="3200"/>
              </a:lnSpc>
              <a:buFont typeface="Arial"/>
              <a:buChar char="•"/>
            </a:pPr>
            <a:r>
              <a:rPr lang="en-US" sz="2000" b="1" dirty="0">
                <a:solidFill>
                  <a:srgbClr val="2E2E2E"/>
                </a:solidFill>
                <a:ea typeface="Abril Fatface"/>
                <a:cs typeface="Abril Fatface"/>
                <a:sym typeface="Abril Fatface"/>
              </a:rPr>
              <a:t>Accounts Receivable (AR)</a:t>
            </a:r>
          </a:p>
          <a:p>
            <a:pPr marL="431802" lvl="1" indent="-215901" algn="l">
              <a:lnSpc>
                <a:spcPts val="3200"/>
              </a:lnSpc>
              <a:buFont typeface="Arial"/>
              <a:buChar char="•"/>
            </a:pPr>
            <a:r>
              <a:rPr lang="en-US" sz="2000" b="1" dirty="0">
                <a:solidFill>
                  <a:srgbClr val="2E2E2E"/>
                </a:solidFill>
                <a:ea typeface="Abril Fatface"/>
                <a:cs typeface="Abril Fatface"/>
                <a:sym typeface="Abril Fatface"/>
              </a:rPr>
              <a:t>Banking Transactions &amp; Reconciliation</a:t>
            </a:r>
          </a:p>
          <a:p>
            <a:pPr marL="431802" lvl="1" indent="-215901" algn="l">
              <a:lnSpc>
                <a:spcPts val="3200"/>
              </a:lnSpc>
              <a:buFont typeface="Arial"/>
              <a:buChar char="•"/>
            </a:pPr>
            <a:r>
              <a:rPr lang="en-US" sz="2000" b="1" dirty="0">
                <a:solidFill>
                  <a:srgbClr val="2E2E2E"/>
                </a:solidFill>
                <a:ea typeface="Abril Fatface"/>
                <a:cs typeface="Abril Fatface"/>
                <a:sym typeface="Abril Fatface"/>
              </a:rPr>
              <a:t>Payroll &amp; Employee Expenses</a:t>
            </a:r>
          </a:p>
          <a:p>
            <a:pPr marL="431802" lvl="1" indent="-215901" algn="l">
              <a:lnSpc>
                <a:spcPts val="3200"/>
              </a:lnSpc>
              <a:buFont typeface="Arial"/>
              <a:buChar char="•"/>
            </a:pPr>
            <a:r>
              <a:rPr lang="en-US" sz="2000" b="1" dirty="0">
                <a:solidFill>
                  <a:srgbClr val="2E2E2E"/>
                </a:solidFill>
                <a:ea typeface="Abril Fatface"/>
                <a:cs typeface="Abril Fatface"/>
                <a:sym typeface="Abril Fatface"/>
              </a:rPr>
              <a:t>Financial Statements &amp; Reporting</a:t>
            </a:r>
          </a:p>
          <a:p>
            <a:pPr algn="l">
              <a:lnSpc>
                <a:spcPts val="3200"/>
              </a:lnSpc>
            </a:pPr>
            <a:endParaRPr lang="en-US" sz="2000" b="1" dirty="0">
              <a:solidFill>
                <a:srgbClr val="2E2E2E"/>
              </a:solidFill>
              <a:ea typeface="Abril Fatface"/>
              <a:cs typeface="Abril Fatface"/>
              <a:sym typeface="Abril Fatface"/>
            </a:endParaRPr>
          </a:p>
        </p:txBody>
      </p:sp>
      <p:sp>
        <p:nvSpPr>
          <p:cNvPr id="14" name="Freeform 14"/>
          <p:cNvSpPr/>
          <p:nvPr/>
        </p:nvSpPr>
        <p:spPr>
          <a:xfrm rot="8905814" flipH="1">
            <a:off x="-4266374" y="6074235"/>
            <a:ext cx="11300655" cy="9184351"/>
          </a:xfrm>
          <a:custGeom>
            <a:avLst/>
            <a:gdLst/>
            <a:ahLst/>
            <a:cxnLst/>
            <a:rect l="l" t="t" r="r" b="b"/>
            <a:pathLst>
              <a:path w="11300655" h="9184351">
                <a:moveTo>
                  <a:pt x="11300655" y="0"/>
                </a:moveTo>
                <a:lnTo>
                  <a:pt x="0" y="0"/>
                </a:lnTo>
                <a:lnTo>
                  <a:pt x="0" y="9184351"/>
                </a:lnTo>
                <a:lnTo>
                  <a:pt x="11300655" y="9184351"/>
                </a:lnTo>
                <a:lnTo>
                  <a:pt x="11300655" y="0"/>
                </a:lnTo>
                <a:close/>
              </a:path>
            </a:pathLst>
          </a:custGeom>
          <a:blipFill>
            <a:blip r:embed="rId6">
              <a:alphaModFix amt="50000"/>
              <a:extLst>
                <a:ext uri="{96DAC541-7B7A-43D3-8B79-37D633B846F1}">
                  <asvg:svgBlip xmlns:asvg="http://schemas.microsoft.com/office/drawing/2016/SVG/main" r:embed="rId7"/>
                </a:ext>
              </a:extLst>
            </a:blip>
            <a:stretch>
              <a:fillRect/>
            </a:stretch>
          </a:blipFill>
        </p:spPr>
      </p:sp>
      <p:sp>
        <p:nvSpPr>
          <p:cNvPr id="15" name="TextBox 15"/>
          <p:cNvSpPr txBox="1"/>
          <p:nvPr/>
        </p:nvSpPr>
        <p:spPr>
          <a:xfrm>
            <a:off x="7592383" y="6632176"/>
            <a:ext cx="6367155" cy="419602"/>
          </a:xfrm>
          <a:prstGeom prst="rect">
            <a:avLst/>
          </a:prstGeom>
        </p:spPr>
        <p:txBody>
          <a:bodyPr wrap="square" lIns="0" tIns="0" rIns="0" bIns="0" rtlCol="0" anchor="t">
            <a:spAutoFit/>
          </a:bodyPr>
          <a:lstStyle/>
          <a:p>
            <a:pPr algn="l">
              <a:lnSpc>
                <a:spcPts val="3499"/>
              </a:lnSpc>
            </a:pPr>
            <a:r>
              <a:rPr lang="en-US" sz="2499" b="1" dirty="0">
                <a:solidFill>
                  <a:srgbClr val="2E2E2E"/>
                </a:solidFill>
                <a:ea typeface="Abril Fatface"/>
                <a:cs typeface="Abril Fatface"/>
                <a:sym typeface="Abril Fatface"/>
              </a:rPr>
              <a:t>Investor Relations &amp; Front Desk Support</a:t>
            </a:r>
          </a:p>
        </p:txBody>
      </p:sp>
      <p:sp>
        <p:nvSpPr>
          <p:cNvPr id="16" name="TextBox 16"/>
          <p:cNvSpPr txBox="1"/>
          <p:nvPr/>
        </p:nvSpPr>
        <p:spPr>
          <a:xfrm>
            <a:off x="7687628" y="7194480"/>
            <a:ext cx="4764249" cy="2427331"/>
          </a:xfrm>
          <a:prstGeom prst="rect">
            <a:avLst/>
          </a:prstGeom>
        </p:spPr>
        <p:txBody>
          <a:bodyPr lIns="0" tIns="0" rIns="0" bIns="0" rtlCol="0" anchor="t">
            <a:spAutoFit/>
          </a:bodyPr>
          <a:lstStyle/>
          <a:p>
            <a:pPr marL="431802" lvl="1" indent="-215901" algn="l">
              <a:lnSpc>
                <a:spcPts val="3200"/>
              </a:lnSpc>
              <a:buFont typeface="Arial"/>
              <a:buChar char="•"/>
            </a:pPr>
            <a:r>
              <a:rPr lang="en-US" sz="2000" b="1" dirty="0">
                <a:solidFill>
                  <a:srgbClr val="2E2E2E"/>
                </a:solidFill>
                <a:ea typeface="Abril Fatface"/>
                <a:cs typeface="Abril Fatface"/>
                <a:sym typeface="Abril Fatface"/>
              </a:rPr>
              <a:t>Multilingual Tier 1 support (chat/email/ticket)</a:t>
            </a:r>
          </a:p>
          <a:p>
            <a:pPr marL="431802" lvl="1" indent="-215901" algn="l">
              <a:lnSpc>
                <a:spcPts val="3200"/>
              </a:lnSpc>
              <a:buFont typeface="Arial"/>
              <a:buChar char="•"/>
            </a:pPr>
            <a:r>
              <a:rPr lang="en-US" sz="2000" b="1" dirty="0">
                <a:solidFill>
                  <a:srgbClr val="2E2E2E"/>
                </a:solidFill>
                <a:ea typeface="Abril Fatface"/>
                <a:cs typeface="Abril Fatface"/>
                <a:sym typeface="Abril Fatface"/>
              </a:rPr>
              <a:t>FAQs, documentation support</a:t>
            </a:r>
          </a:p>
          <a:p>
            <a:pPr marL="431802" lvl="1" indent="-215901" algn="l">
              <a:lnSpc>
                <a:spcPts val="3200"/>
              </a:lnSpc>
              <a:buFont typeface="Arial"/>
              <a:buChar char="•"/>
            </a:pPr>
            <a:r>
              <a:rPr lang="en-US" sz="2000" b="1" dirty="0">
                <a:solidFill>
                  <a:srgbClr val="2E2E2E"/>
                </a:solidFill>
                <a:ea typeface="Abril Fatface"/>
                <a:cs typeface="Abril Fatface"/>
                <a:sym typeface="Abril Fatface"/>
              </a:rPr>
              <a:t>SLA-driven investor query resolution</a:t>
            </a:r>
          </a:p>
          <a:p>
            <a:pPr marL="431802" lvl="1" indent="-215901" algn="l">
              <a:lnSpc>
                <a:spcPts val="3200"/>
              </a:lnSpc>
              <a:buFont typeface="Arial"/>
              <a:buChar char="•"/>
            </a:pPr>
            <a:r>
              <a:rPr lang="en-US" sz="2000" b="1" dirty="0">
                <a:solidFill>
                  <a:srgbClr val="2E2E2E"/>
                </a:solidFill>
                <a:ea typeface="Abril Fatface"/>
                <a:cs typeface="Abril Fatface"/>
                <a:sym typeface="Abril Fatface"/>
              </a:rPr>
              <a:t>Global time zone coverage</a:t>
            </a:r>
          </a:p>
          <a:p>
            <a:pPr algn="l">
              <a:lnSpc>
                <a:spcPts val="3200"/>
              </a:lnSpc>
            </a:pPr>
            <a:endParaRPr lang="en-US" sz="2000" b="1" dirty="0">
              <a:solidFill>
                <a:srgbClr val="2E2E2E"/>
              </a:solidFill>
              <a:ea typeface="Abril Fatface"/>
              <a:cs typeface="Abril Fatface"/>
              <a:sym typeface="Abril Fatface"/>
            </a:endParaRPr>
          </a:p>
        </p:txBody>
      </p:sp>
      <p:sp>
        <p:nvSpPr>
          <p:cNvPr id="17" name="TextBox 17"/>
          <p:cNvSpPr txBox="1"/>
          <p:nvPr/>
        </p:nvSpPr>
        <p:spPr>
          <a:xfrm>
            <a:off x="13595712" y="6666188"/>
            <a:ext cx="3777670" cy="419602"/>
          </a:xfrm>
          <a:prstGeom prst="rect">
            <a:avLst/>
          </a:prstGeom>
        </p:spPr>
        <p:txBody>
          <a:bodyPr lIns="0" tIns="0" rIns="0" bIns="0" rtlCol="0" anchor="t">
            <a:spAutoFit/>
          </a:bodyPr>
          <a:lstStyle/>
          <a:p>
            <a:pPr algn="l">
              <a:lnSpc>
                <a:spcPts val="3499"/>
              </a:lnSpc>
            </a:pPr>
            <a:r>
              <a:rPr lang="en-US" sz="2499" b="1" dirty="0">
                <a:solidFill>
                  <a:srgbClr val="2E2E2E"/>
                </a:solidFill>
                <a:ea typeface="Abril Fatface"/>
                <a:cs typeface="Abril Fatface"/>
                <a:sym typeface="Abril Fatface"/>
              </a:rPr>
              <a:t>Staff Augmentation</a:t>
            </a:r>
          </a:p>
        </p:txBody>
      </p:sp>
      <p:sp>
        <p:nvSpPr>
          <p:cNvPr id="18" name="TextBox 18"/>
          <p:cNvSpPr txBox="1"/>
          <p:nvPr/>
        </p:nvSpPr>
        <p:spPr>
          <a:xfrm>
            <a:off x="13555827" y="7203648"/>
            <a:ext cx="4585094" cy="1606594"/>
          </a:xfrm>
          <a:prstGeom prst="rect">
            <a:avLst/>
          </a:prstGeom>
        </p:spPr>
        <p:txBody>
          <a:bodyPr lIns="0" tIns="0" rIns="0" bIns="0" rtlCol="0" anchor="t">
            <a:spAutoFit/>
          </a:bodyPr>
          <a:lstStyle/>
          <a:p>
            <a:pPr marL="431802" lvl="1" indent="-215901" algn="l">
              <a:lnSpc>
                <a:spcPts val="3200"/>
              </a:lnSpc>
              <a:buFont typeface="Arial"/>
              <a:buChar char="•"/>
            </a:pPr>
            <a:r>
              <a:rPr lang="en-US" sz="2000" b="1" dirty="0">
                <a:solidFill>
                  <a:srgbClr val="2E2E2E"/>
                </a:solidFill>
                <a:ea typeface="Abril Fatface"/>
                <a:cs typeface="Abril Fatface"/>
                <a:sym typeface="Abril Fatface"/>
              </a:rPr>
              <a:t>Technology Staff Augmentation</a:t>
            </a:r>
          </a:p>
          <a:p>
            <a:pPr marL="431802" lvl="1" indent="-215901" algn="l">
              <a:lnSpc>
                <a:spcPts val="3200"/>
              </a:lnSpc>
              <a:buFont typeface="Arial"/>
              <a:buChar char="•"/>
            </a:pPr>
            <a:r>
              <a:rPr lang="en-US" sz="2000" b="1" dirty="0">
                <a:solidFill>
                  <a:srgbClr val="2E2E2E"/>
                </a:solidFill>
                <a:ea typeface="Abril Fatface"/>
                <a:cs typeface="Abril Fatface"/>
                <a:sym typeface="Abril Fatface"/>
              </a:rPr>
              <a:t>Business &amp; Operations Augmentation</a:t>
            </a:r>
          </a:p>
          <a:p>
            <a:pPr marL="431802" lvl="1" indent="-215901" algn="l">
              <a:lnSpc>
                <a:spcPts val="3200"/>
              </a:lnSpc>
              <a:buFont typeface="Arial"/>
              <a:buChar char="•"/>
            </a:pPr>
            <a:r>
              <a:rPr lang="en-US" sz="2000" b="1" dirty="0">
                <a:solidFill>
                  <a:srgbClr val="2E2E2E"/>
                </a:solidFill>
                <a:ea typeface="Abril Fatface"/>
                <a:cs typeface="Abril Fatface"/>
                <a:sym typeface="Abril Fatface"/>
              </a:rPr>
              <a:t>Specialized Staff Augmentation</a:t>
            </a:r>
          </a:p>
          <a:p>
            <a:pPr algn="l">
              <a:lnSpc>
                <a:spcPts val="3200"/>
              </a:lnSpc>
            </a:pPr>
            <a:endParaRPr lang="en-US" sz="2000" b="1" dirty="0">
              <a:solidFill>
                <a:srgbClr val="2E2E2E"/>
              </a:solidFill>
              <a:ea typeface="Abril Fatface"/>
              <a:cs typeface="Abril Fatface"/>
              <a:sym typeface="Abril Fatface"/>
            </a:endParaRPr>
          </a:p>
        </p:txBody>
      </p:sp>
      <p:sp>
        <p:nvSpPr>
          <p:cNvPr id="19" name="Freeform 19"/>
          <p:cNvSpPr/>
          <p:nvPr/>
        </p:nvSpPr>
        <p:spPr>
          <a:xfrm>
            <a:off x="13023580" y="9645508"/>
            <a:ext cx="5264420" cy="641492"/>
          </a:xfrm>
          <a:custGeom>
            <a:avLst/>
            <a:gdLst/>
            <a:ahLst/>
            <a:cxnLst/>
            <a:rect l="l" t="t" r="r" b="b"/>
            <a:pathLst>
              <a:path w="5264420" h="641492">
                <a:moveTo>
                  <a:pt x="0" y="0"/>
                </a:moveTo>
                <a:lnTo>
                  <a:pt x="5264420" y="0"/>
                </a:lnTo>
                <a:lnTo>
                  <a:pt x="5264420" y="641492"/>
                </a:lnTo>
                <a:lnTo>
                  <a:pt x="0" y="641492"/>
                </a:lnTo>
                <a:lnTo>
                  <a:pt x="0" y="0"/>
                </a:lnTo>
                <a:close/>
              </a:path>
            </a:pathLst>
          </a:custGeom>
          <a:blipFill>
            <a:blip r:embed="rId8"/>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30669">
            <a:off x="-7971294" y="-10725049"/>
            <a:ext cx="18539921" cy="18539921"/>
          </a:xfrm>
          <a:custGeom>
            <a:avLst/>
            <a:gdLst/>
            <a:ahLst/>
            <a:cxnLst/>
            <a:rect l="l" t="t" r="r" b="b"/>
            <a:pathLst>
              <a:path w="18539921" h="18539921">
                <a:moveTo>
                  <a:pt x="0" y="0"/>
                </a:moveTo>
                <a:lnTo>
                  <a:pt x="18539921" y="0"/>
                </a:lnTo>
                <a:lnTo>
                  <a:pt x="18539921" y="18539921"/>
                </a:lnTo>
                <a:lnTo>
                  <a:pt x="0" y="18539921"/>
                </a:lnTo>
                <a:lnTo>
                  <a:pt x="0" y="0"/>
                </a:lnTo>
                <a:close/>
              </a:path>
            </a:pathLst>
          </a:custGeom>
          <a:blipFill>
            <a:blip r:embed="rId2">
              <a:alphaModFix amt="3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0851127" y="1028700"/>
            <a:ext cx="736600" cy="736600"/>
          </a:xfrm>
          <a:custGeom>
            <a:avLst/>
            <a:gdLst/>
            <a:ahLst/>
            <a:cxnLst/>
            <a:rect l="l" t="t" r="r" b="b"/>
            <a:pathLst>
              <a:path w="736600" h="736600">
                <a:moveTo>
                  <a:pt x="0" y="0"/>
                </a:moveTo>
                <a:lnTo>
                  <a:pt x="736600" y="0"/>
                </a:lnTo>
                <a:lnTo>
                  <a:pt x="736600" y="736600"/>
                </a:lnTo>
                <a:lnTo>
                  <a:pt x="0" y="736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9906499" y="3843686"/>
            <a:ext cx="736600" cy="736600"/>
          </a:xfrm>
          <a:custGeom>
            <a:avLst/>
            <a:gdLst/>
            <a:ahLst/>
            <a:cxnLst/>
            <a:rect l="l" t="t" r="r" b="b"/>
            <a:pathLst>
              <a:path w="736600" h="736600">
                <a:moveTo>
                  <a:pt x="0" y="0"/>
                </a:moveTo>
                <a:lnTo>
                  <a:pt x="736600" y="0"/>
                </a:lnTo>
                <a:lnTo>
                  <a:pt x="736600" y="736600"/>
                </a:lnTo>
                <a:lnTo>
                  <a:pt x="0" y="7366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028700" y="2266350"/>
            <a:ext cx="8572512" cy="2343150"/>
          </a:xfrm>
          <a:prstGeom prst="rect">
            <a:avLst/>
          </a:prstGeom>
        </p:spPr>
        <p:txBody>
          <a:bodyPr lIns="0" tIns="0" rIns="0" bIns="0" rtlCol="0" anchor="t">
            <a:spAutoFit/>
          </a:bodyPr>
          <a:lstStyle/>
          <a:p>
            <a:pPr algn="l">
              <a:lnSpc>
                <a:spcPts val="9000"/>
              </a:lnSpc>
            </a:pPr>
            <a:r>
              <a:rPr lang="en-US" sz="9000">
                <a:solidFill>
                  <a:srgbClr val="004AAD"/>
                </a:solidFill>
                <a:latin typeface="Abril Fatface"/>
                <a:ea typeface="Abril Fatface"/>
                <a:cs typeface="Abril Fatface"/>
                <a:sym typeface="Abril Fatface"/>
              </a:rPr>
              <a:t>HOW IT WORKS</a:t>
            </a:r>
          </a:p>
        </p:txBody>
      </p:sp>
      <p:sp>
        <p:nvSpPr>
          <p:cNvPr id="6" name="Freeform 6"/>
          <p:cNvSpPr/>
          <p:nvPr/>
        </p:nvSpPr>
        <p:spPr>
          <a:xfrm>
            <a:off x="9232912" y="6625116"/>
            <a:ext cx="736600" cy="736600"/>
          </a:xfrm>
          <a:custGeom>
            <a:avLst/>
            <a:gdLst/>
            <a:ahLst/>
            <a:cxnLst/>
            <a:rect l="l" t="t" r="r" b="b"/>
            <a:pathLst>
              <a:path w="736600" h="736600">
                <a:moveTo>
                  <a:pt x="0" y="0"/>
                </a:moveTo>
                <a:lnTo>
                  <a:pt x="736600" y="0"/>
                </a:lnTo>
                <a:lnTo>
                  <a:pt x="736600" y="736600"/>
                </a:lnTo>
                <a:lnTo>
                  <a:pt x="0" y="7366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TextBox 7"/>
          <p:cNvSpPr txBox="1"/>
          <p:nvPr/>
        </p:nvSpPr>
        <p:spPr>
          <a:xfrm>
            <a:off x="10274799" y="6670346"/>
            <a:ext cx="5251928" cy="504826"/>
          </a:xfrm>
          <a:prstGeom prst="rect">
            <a:avLst/>
          </a:prstGeom>
        </p:spPr>
        <p:txBody>
          <a:bodyPr lIns="0" tIns="0" rIns="0" bIns="0" rtlCol="0" anchor="t">
            <a:spAutoFit/>
          </a:bodyPr>
          <a:lstStyle/>
          <a:p>
            <a:pPr algn="l">
              <a:lnSpc>
                <a:spcPts val="4199"/>
              </a:lnSpc>
            </a:pPr>
            <a:r>
              <a:rPr lang="en-US" sz="2999" b="1" dirty="0">
                <a:solidFill>
                  <a:srgbClr val="2E2E2E"/>
                </a:solidFill>
                <a:ea typeface="Abril Fatface"/>
                <a:cs typeface="Abril Fatface"/>
                <a:sym typeface="Abril Fatface"/>
              </a:rPr>
              <a:t>Scale and Optimize</a:t>
            </a:r>
          </a:p>
        </p:txBody>
      </p:sp>
      <p:sp>
        <p:nvSpPr>
          <p:cNvPr id="8" name="TextBox 8"/>
          <p:cNvSpPr txBox="1"/>
          <p:nvPr/>
        </p:nvSpPr>
        <p:spPr>
          <a:xfrm>
            <a:off x="10274799" y="7312458"/>
            <a:ext cx="5251928" cy="2016962"/>
          </a:xfrm>
          <a:prstGeom prst="rect">
            <a:avLst/>
          </a:prstGeom>
        </p:spPr>
        <p:txBody>
          <a:bodyPr lIns="0" tIns="0" rIns="0" bIns="0" rtlCol="0" anchor="t">
            <a:spAutoFit/>
          </a:bodyPr>
          <a:lstStyle/>
          <a:p>
            <a:pPr marL="431802" lvl="1" indent="-215901" algn="l">
              <a:lnSpc>
                <a:spcPts val="3200"/>
              </a:lnSpc>
              <a:buFont typeface="Arial"/>
              <a:buChar char="•"/>
            </a:pPr>
            <a:r>
              <a:rPr lang="en-US" sz="2000" b="1" dirty="0">
                <a:solidFill>
                  <a:srgbClr val="2E2E2E"/>
                </a:solidFill>
                <a:ea typeface="Abril Fatface"/>
                <a:cs typeface="Abril Fatface"/>
                <a:sym typeface="Abril Fatface"/>
              </a:rPr>
              <a:t>Add more asset classes, investor types, or jurisdictions</a:t>
            </a:r>
          </a:p>
          <a:p>
            <a:pPr marL="431802" lvl="1" indent="-215901" algn="l">
              <a:lnSpc>
                <a:spcPts val="3200"/>
              </a:lnSpc>
              <a:buFont typeface="Arial"/>
              <a:buChar char="•"/>
            </a:pPr>
            <a:r>
              <a:rPr lang="en-US" sz="2000" b="1" dirty="0">
                <a:solidFill>
                  <a:srgbClr val="2E2E2E"/>
                </a:solidFill>
                <a:ea typeface="Abril Fatface"/>
                <a:cs typeface="Abril Fatface"/>
                <a:sym typeface="Abril Fatface"/>
              </a:rPr>
              <a:t>Improve processes with automation/AI</a:t>
            </a:r>
          </a:p>
          <a:p>
            <a:pPr marL="431802" lvl="1" indent="-215901" algn="l">
              <a:lnSpc>
                <a:spcPts val="3200"/>
              </a:lnSpc>
              <a:buFont typeface="Arial"/>
              <a:buChar char="•"/>
            </a:pPr>
            <a:r>
              <a:rPr lang="en-US" sz="2000" b="1" dirty="0">
                <a:solidFill>
                  <a:srgbClr val="2E2E2E"/>
                </a:solidFill>
                <a:ea typeface="Abril Fatface"/>
                <a:cs typeface="Abril Fatface"/>
                <a:sym typeface="Abril Fatface"/>
              </a:rPr>
              <a:t>Transition from MVP to Institutional Grade</a:t>
            </a:r>
          </a:p>
          <a:p>
            <a:pPr algn="l">
              <a:lnSpc>
                <a:spcPts val="3200"/>
              </a:lnSpc>
            </a:pPr>
            <a:endParaRPr lang="en-US" sz="2000" b="1" dirty="0">
              <a:solidFill>
                <a:srgbClr val="2E2E2E"/>
              </a:solidFill>
              <a:ea typeface="Abril Fatface"/>
              <a:cs typeface="Abril Fatface"/>
              <a:sym typeface="Abril Fatface"/>
            </a:endParaRPr>
          </a:p>
        </p:txBody>
      </p:sp>
      <p:sp>
        <p:nvSpPr>
          <p:cNvPr id="9" name="TextBox 9"/>
          <p:cNvSpPr txBox="1"/>
          <p:nvPr/>
        </p:nvSpPr>
        <p:spPr>
          <a:xfrm>
            <a:off x="12007372" y="1109174"/>
            <a:ext cx="5251928" cy="1042080"/>
          </a:xfrm>
          <a:prstGeom prst="rect">
            <a:avLst/>
          </a:prstGeom>
        </p:spPr>
        <p:txBody>
          <a:bodyPr lIns="0" tIns="0" rIns="0" bIns="0" rtlCol="0" anchor="t">
            <a:spAutoFit/>
          </a:bodyPr>
          <a:lstStyle/>
          <a:p>
            <a:pPr algn="l">
              <a:lnSpc>
                <a:spcPts val="4199"/>
              </a:lnSpc>
            </a:pPr>
            <a:r>
              <a:rPr lang="en-US" sz="2999" b="1" dirty="0">
                <a:solidFill>
                  <a:srgbClr val="2E2E2E"/>
                </a:solidFill>
                <a:ea typeface="Abril Fatface"/>
                <a:cs typeface="Abril Fatface"/>
                <a:sym typeface="Abril Fatface"/>
              </a:rPr>
              <a:t>Kick-off &amp; Process Mapping</a:t>
            </a:r>
          </a:p>
          <a:p>
            <a:pPr algn="l">
              <a:lnSpc>
                <a:spcPts val="4199"/>
              </a:lnSpc>
            </a:pPr>
            <a:endParaRPr lang="en-US" sz="2999" dirty="0">
              <a:solidFill>
                <a:srgbClr val="2E2E2E"/>
              </a:solidFill>
              <a:latin typeface="Abril Fatface"/>
              <a:ea typeface="Abril Fatface"/>
              <a:cs typeface="Abril Fatface"/>
              <a:sym typeface="Abril Fatface"/>
            </a:endParaRPr>
          </a:p>
        </p:txBody>
      </p:sp>
      <p:sp>
        <p:nvSpPr>
          <p:cNvPr id="10" name="TextBox 10"/>
          <p:cNvSpPr txBox="1"/>
          <p:nvPr/>
        </p:nvSpPr>
        <p:spPr>
          <a:xfrm>
            <a:off x="12007372" y="1826724"/>
            <a:ext cx="5251928" cy="2016962"/>
          </a:xfrm>
          <a:prstGeom prst="rect">
            <a:avLst/>
          </a:prstGeom>
        </p:spPr>
        <p:txBody>
          <a:bodyPr lIns="0" tIns="0" rIns="0" bIns="0" rtlCol="0" anchor="t">
            <a:spAutoFit/>
          </a:bodyPr>
          <a:lstStyle/>
          <a:p>
            <a:pPr marL="431802" lvl="1" indent="-215901" algn="l">
              <a:lnSpc>
                <a:spcPts val="3200"/>
              </a:lnSpc>
              <a:buFont typeface="Arial"/>
              <a:buChar char="•"/>
            </a:pPr>
            <a:r>
              <a:rPr lang="en-US" sz="2000" b="1" dirty="0">
                <a:solidFill>
                  <a:srgbClr val="2E2E2E"/>
                </a:solidFill>
                <a:ea typeface="Abril Fatface"/>
                <a:cs typeface="Abril Fatface"/>
                <a:sym typeface="Abril Fatface"/>
              </a:rPr>
              <a:t>Intake your platform, fund, or protocol requirements</a:t>
            </a:r>
          </a:p>
          <a:p>
            <a:pPr marL="431802" lvl="1" indent="-215901" algn="l">
              <a:lnSpc>
                <a:spcPts val="3200"/>
              </a:lnSpc>
              <a:buFont typeface="Arial"/>
              <a:buChar char="•"/>
            </a:pPr>
            <a:r>
              <a:rPr lang="en-US" sz="2000" b="1" dirty="0">
                <a:solidFill>
                  <a:srgbClr val="2E2E2E"/>
                </a:solidFill>
                <a:ea typeface="Abril Fatface"/>
                <a:cs typeface="Abril Fatface"/>
                <a:sym typeface="Abril Fatface"/>
              </a:rPr>
              <a:t>Build tailored SOPs and compliance flows</a:t>
            </a:r>
          </a:p>
          <a:p>
            <a:pPr marL="431802" lvl="1" indent="-215901" algn="l">
              <a:lnSpc>
                <a:spcPts val="3200"/>
              </a:lnSpc>
              <a:buFont typeface="Arial"/>
              <a:buChar char="•"/>
            </a:pPr>
            <a:r>
              <a:rPr lang="en-US" sz="2000" b="1" dirty="0">
                <a:solidFill>
                  <a:srgbClr val="2E2E2E"/>
                </a:solidFill>
                <a:ea typeface="Abril Fatface"/>
                <a:cs typeface="Abril Fatface"/>
                <a:sym typeface="Abril Fatface"/>
              </a:rPr>
              <a:t>Assign a dedicated ops team</a:t>
            </a:r>
          </a:p>
          <a:p>
            <a:pPr algn="l">
              <a:lnSpc>
                <a:spcPts val="3200"/>
              </a:lnSpc>
            </a:pPr>
            <a:endParaRPr lang="en-US" sz="2000" b="1" dirty="0">
              <a:solidFill>
                <a:srgbClr val="2E2E2E"/>
              </a:solidFill>
              <a:ea typeface="Abril Fatface"/>
              <a:cs typeface="Abril Fatface"/>
              <a:sym typeface="Abril Fatface"/>
            </a:endParaRPr>
          </a:p>
        </p:txBody>
      </p:sp>
      <p:sp>
        <p:nvSpPr>
          <p:cNvPr id="11" name="TextBox 11"/>
          <p:cNvSpPr txBox="1"/>
          <p:nvPr/>
        </p:nvSpPr>
        <p:spPr>
          <a:xfrm>
            <a:off x="11219427" y="3932443"/>
            <a:ext cx="5251928" cy="1042080"/>
          </a:xfrm>
          <a:prstGeom prst="rect">
            <a:avLst/>
          </a:prstGeom>
        </p:spPr>
        <p:txBody>
          <a:bodyPr lIns="0" tIns="0" rIns="0" bIns="0" rtlCol="0" anchor="t">
            <a:spAutoFit/>
          </a:bodyPr>
          <a:lstStyle/>
          <a:p>
            <a:pPr algn="l">
              <a:lnSpc>
                <a:spcPts val="4199"/>
              </a:lnSpc>
            </a:pPr>
            <a:r>
              <a:rPr lang="en-US" sz="2999" b="1" dirty="0">
                <a:solidFill>
                  <a:srgbClr val="2E2E2E"/>
                </a:solidFill>
                <a:ea typeface="Abril Fatface"/>
                <a:cs typeface="Abril Fatface"/>
                <a:sym typeface="Abril Fatface"/>
              </a:rPr>
              <a:t>Ops Execution</a:t>
            </a:r>
          </a:p>
          <a:p>
            <a:pPr algn="l">
              <a:lnSpc>
                <a:spcPts val="4199"/>
              </a:lnSpc>
            </a:pPr>
            <a:endParaRPr lang="en-US" sz="2999" dirty="0">
              <a:solidFill>
                <a:srgbClr val="2E2E2E"/>
              </a:solidFill>
              <a:latin typeface="Abril Fatface"/>
              <a:ea typeface="Abril Fatface"/>
              <a:cs typeface="Abril Fatface"/>
              <a:sym typeface="Abril Fatface"/>
            </a:endParaRPr>
          </a:p>
        </p:txBody>
      </p:sp>
      <p:sp>
        <p:nvSpPr>
          <p:cNvPr id="12" name="TextBox 12"/>
          <p:cNvSpPr txBox="1"/>
          <p:nvPr/>
        </p:nvSpPr>
        <p:spPr>
          <a:xfrm>
            <a:off x="11219427" y="4609500"/>
            <a:ext cx="5251928" cy="2015616"/>
          </a:xfrm>
          <a:prstGeom prst="rect">
            <a:avLst/>
          </a:prstGeom>
        </p:spPr>
        <p:txBody>
          <a:bodyPr lIns="0" tIns="0" rIns="0" bIns="0" rtlCol="0" anchor="t">
            <a:spAutoFit/>
          </a:bodyPr>
          <a:lstStyle/>
          <a:p>
            <a:pPr marL="431802" lvl="1" indent="-215901" algn="l">
              <a:lnSpc>
                <a:spcPts val="3200"/>
              </a:lnSpc>
              <a:buFont typeface="Arial"/>
              <a:buChar char="•"/>
            </a:pPr>
            <a:r>
              <a:rPr lang="en-US" sz="2000" b="1" dirty="0">
                <a:solidFill>
                  <a:srgbClr val="2E2E2E"/>
                </a:solidFill>
                <a:ea typeface="Abril Fatface"/>
                <a:cs typeface="Abril Fatface"/>
                <a:sym typeface="Abril Fatface"/>
              </a:rPr>
              <a:t>Handle daily investor, compliance, and token flows</a:t>
            </a:r>
          </a:p>
          <a:p>
            <a:pPr marL="431802" lvl="1" indent="-215901" algn="l">
              <a:lnSpc>
                <a:spcPts val="3200"/>
              </a:lnSpc>
              <a:buFont typeface="Arial"/>
              <a:buChar char="•"/>
            </a:pPr>
            <a:r>
              <a:rPr lang="en-US" sz="2000" b="1" dirty="0">
                <a:solidFill>
                  <a:srgbClr val="2E2E2E"/>
                </a:solidFill>
                <a:ea typeface="Abril Fatface"/>
                <a:cs typeface="Abril Fatface"/>
                <a:sym typeface="Abril Fatface"/>
              </a:rPr>
              <a:t>Coordinate with different teams</a:t>
            </a:r>
          </a:p>
          <a:p>
            <a:pPr marL="431802" lvl="1" indent="-215901" algn="l">
              <a:lnSpc>
                <a:spcPts val="3200"/>
              </a:lnSpc>
              <a:buFont typeface="Arial"/>
              <a:buChar char="•"/>
            </a:pPr>
            <a:r>
              <a:rPr lang="en-US" sz="2000" b="1" dirty="0">
                <a:solidFill>
                  <a:srgbClr val="2E2E2E"/>
                </a:solidFill>
                <a:ea typeface="Abril Fatface"/>
                <a:cs typeface="Abril Fatface"/>
                <a:sym typeface="Abril Fatface"/>
              </a:rPr>
              <a:t>Track KPIs and SLA performance weekly</a:t>
            </a:r>
          </a:p>
          <a:p>
            <a:pPr algn="l">
              <a:lnSpc>
                <a:spcPts val="3200"/>
              </a:lnSpc>
            </a:pPr>
            <a:endParaRPr lang="en-US" sz="2000" b="1" dirty="0">
              <a:solidFill>
                <a:srgbClr val="2E2E2E"/>
              </a:solidFill>
              <a:ea typeface="Abril Fatface"/>
              <a:cs typeface="Abril Fatface"/>
              <a:sym typeface="Abril Fatface"/>
            </a:endParaRPr>
          </a:p>
        </p:txBody>
      </p:sp>
      <p:sp>
        <p:nvSpPr>
          <p:cNvPr id="13" name="Freeform 13"/>
          <p:cNvSpPr/>
          <p:nvPr/>
        </p:nvSpPr>
        <p:spPr>
          <a:xfrm rot="5242519" flipH="1">
            <a:off x="-1042019" y="8240279"/>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10">
              <a:alphaModFix amt="5000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13023580" y="9645508"/>
            <a:ext cx="5264420" cy="641492"/>
          </a:xfrm>
          <a:custGeom>
            <a:avLst/>
            <a:gdLst/>
            <a:ahLst/>
            <a:cxnLst/>
            <a:rect l="l" t="t" r="r" b="b"/>
            <a:pathLst>
              <a:path w="5264420" h="641492">
                <a:moveTo>
                  <a:pt x="0" y="0"/>
                </a:moveTo>
                <a:lnTo>
                  <a:pt x="5264420" y="0"/>
                </a:lnTo>
                <a:lnTo>
                  <a:pt x="5264420" y="641492"/>
                </a:lnTo>
                <a:lnTo>
                  <a:pt x="0" y="641492"/>
                </a:lnTo>
                <a:lnTo>
                  <a:pt x="0" y="0"/>
                </a:lnTo>
                <a:close/>
              </a:path>
            </a:pathLst>
          </a:custGeom>
          <a:blipFill>
            <a:blip r:embed="rId12"/>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2668" y="1018514"/>
            <a:ext cx="7598416" cy="3486150"/>
          </a:xfrm>
          <a:prstGeom prst="rect">
            <a:avLst/>
          </a:prstGeom>
        </p:spPr>
        <p:txBody>
          <a:bodyPr lIns="0" tIns="0" rIns="0" bIns="0" rtlCol="0" anchor="t">
            <a:spAutoFit/>
          </a:bodyPr>
          <a:lstStyle/>
          <a:p>
            <a:pPr algn="l">
              <a:lnSpc>
                <a:spcPts val="9000"/>
              </a:lnSpc>
            </a:pPr>
            <a:r>
              <a:rPr lang="en-US" sz="9000" dirty="0">
                <a:solidFill>
                  <a:srgbClr val="004AAD"/>
                </a:solidFill>
                <a:latin typeface="Abril Fatface"/>
                <a:ea typeface="Abril Fatface"/>
                <a:cs typeface="Abril Fatface"/>
                <a:sym typeface="Abril Fatface"/>
              </a:rPr>
              <a:t>WHO WE WORK WITH</a:t>
            </a:r>
          </a:p>
          <a:p>
            <a:pPr algn="l">
              <a:lnSpc>
                <a:spcPts val="9000"/>
              </a:lnSpc>
            </a:pPr>
            <a:endParaRPr lang="en-US" sz="9000" dirty="0">
              <a:solidFill>
                <a:srgbClr val="004AAD"/>
              </a:solidFill>
              <a:latin typeface="Abril Fatface"/>
              <a:ea typeface="Abril Fatface"/>
              <a:cs typeface="Abril Fatface"/>
              <a:sym typeface="Abril Fatface"/>
            </a:endParaRPr>
          </a:p>
        </p:txBody>
      </p:sp>
      <p:grpSp>
        <p:nvGrpSpPr>
          <p:cNvPr id="5" name="Group 5"/>
          <p:cNvGrpSpPr/>
          <p:nvPr/>
        </p:nvGrpSpPr>
        <p:grpSpPr>
          <a:xfrm>
            <a:off x="10015547" y="0"/>
            <a:ext cx="8272453" cy="4504664"/>
            <a:chOff x="0" y="0"/>
            <a:chExt cx="11029938" cy="6006219"/>
          </a:xfrm>
        </p:grpSpPr>
        <p:pic>
          <p:nvPicPr>
            <p:cNvPr id="6" name="Picture 6"/>
            <p:cNvPicPr>
              <a:picLocks noChangeAspect="1"/>
            </p:cNvPicPr>
            <p:nvPr/>
          </p:nvPicPr>
          <p:blipFill>
            <a:blip r:embed="rId2"/>
            <a:srcRect t="9210" b="9210"/>
            <a:stretch>
              <a:fillRect/>
            </a:stretch>
          </p:blipFill>
          <p:spPr>
            <a:xfrm>
              <a:off x="0" y="0"/>
              <a:ext cx="11029938" cy="6006219"/>
            </a:xfrm>
            <a:prstGeom prst="rect">
              <a:avLst/>
            </a:prstGeom>
          </p:spPr>
        </p:pic>
      </p:grpSp>
      <p:sp>
        <p:nvSpPr>
          <p:cNvPr id="7" name="Freeform 7"/>
          <p:cNvSpPr/>
          <p:nvPr/>
        </p:nvSpPr>
        <p:spPr>
          <a:xfrm rot="3987423" flipH="1">
            <a:off x="12625695" y="7261552"/>
            <a:ext cx="8063091" cy="6553094"/>
          </a:xfrm>
          <a:custGeom>
            <a:avLst/>
            <a:gdLst/>
            <a:ahLst/>
            <a:cxnLst/>
            <a:rect l="l" t="t" r="r" b="b"/>
            <a:pathLst>
              <a:path w="8063091" h="6553094">
                <a:moveTo>
                  <a:pt x="8063091" y="0"/>
                </a:moveTo>
                <a:lnTo>
                  <a:pt x="0" y="0"/>
                </a:lnTo>
                <a:lnTo>
                  <a:pt x="0" y="6553094"/>
                </a:lnTo>
                <a:lnTo>
                  <a:pt x="8063091" y="6553094"/>
                </a:lnTo>
                <a:lnTo>
                  <a:pt x="8063091"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12" name="Rectangle: Rounded Corners 11">
            <a:extLst>
              <a:ext uri="{FF2B5EF4-FFF2-40B4-BE49-F238E27FC236}">
                <a16:creationId xmlns:a16="http://schemas.microsoft.com/office/drawing/2014/main" id="{C5A4591B-29B9-42A4-8118-9907115E09E1}"/>
              </a:ext>
            </a:extLst>
          </p:cNvPr>
          <p:cNvSpPr/>
          <p:nvPr/>
        </p:nvSpPr>
        <p:spPr>
          <a:xfrm>
            <a:off x="187502" y="4736155"/>
            <a:ext cx="3886199" cy="23977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10"/>
          <p:cNvSpPr/>
          <p:nvPr/>
        </p:nvSpPr>
        <p:spPr>
          <a:xfrm>
            <a:off x="13023580" y="9645508"/>
            <a:ext cx="5264420" cy="641492"/>
          </a:xfrm>
          <a:custGeom>
            <a:avLst/>
            <a:gdLst/>
            <a:ahLst/>
            <a:cxnLst/>
            <a:rect l="l" t="t" r="r" b="b"/>
            <a:pathLst>
              <a:path w="5264420" h="641492">
                <a:moveTo>
                  <a:pt x="0" y="0"/>
                </a:moveTo>
                <a:lnTo>
                  <a:pt x="5264420" y="0"/>
                </a:lnTo>
                <a:lnTo>
                  <a:pt x="5264420" y="641492"/>
                </a:lnTo>
                <a:lnTo>
                  <a:pt x="0" y="641492"/>
                </a:lnTo>
                <a:lnTo>
                  <a:pt x="0" y="0"/>
                </a:lnTo>
                <a:close/>
              </a:path>
            </a:pathLst>
          </a:custGeom>
          <a:blipFill>
            <a:blip r:embed="rId5"/>
            <a:stretch>
              <a:fillRect/>
            </a:stretch>
          </a:blipFill>
        </p:spPr>
      </p:sp>
      <p:sp>
        <p:nvSpPr>
          <p:cNvPr id="3" name="TextBox 3"/>
          <p:cNvSpPr txBox="1"/>
          <p:nvPr/>
        </p:nvSpPr>
        <p:spPr>
          <a:xfrm>
            <a:off x="348705" y="4949615"/>
            <a:ext cx="4416165" cy="2397762"/>
          </a:xfrm>
          <a:prstGeom prst="rect">
            <a:avLst/>
          </a:prstGeom>
        </p:spPr>
        <p:txBody>
          <a:bodyPr lIns="0" tIns="0" rIns="0" bIns="0" rtlCol="0" anchor="t">
            <a:spAutoFit/>
          </a:bodyPr>
          <a:lstStyle/>
          <a:p>
            <a:pPr algn="l">
              <a:lnSpc>
                <a:spcPts val="6439"/>
              </a:lnSpc>
            </a:pPr>
            <a:r>
              <a:rPr lang="en-US" sz="4599" dirty="0">
                <a:solidFill>
                  <a:srgbClr val="2E2E2E"/>
                </a:solidFill>
                <a:latin typeface="Abril Fatface"/>
                <a:ea typeface="Abril Fatface"/>
                <a:cs typeface="Abril Fatface"/>
                <a:sym typeface="Abril Fatface"/>
              </a:rPr>
              <a:t>Tokenization Start-ups</a:t>
            </a:r>
          </a:p>
          <a:p>
            <a:pPr algn="l">
              <a:lnSpc>
                <a:spcPts val="6439"/>
              </a:lnSpc>
            </a:pPr>
            <a:endParaRPr lang="en-US" sz="4599" dirty="0">
              <a:solidFill>
                <a:srgbClr val="2E2E2E"/>
              </a:solidFill>
              <a:latin typeface="Abril Fatface"/>
              <a:ea typeface="Abril Fatface"/>
              <a:cs typeface="Abril Fatface"/>
              <a:sym typeface="Abril Fatface"/>
            </a:endParaRPr>
          </a:p>
        </p:txBody>
      </p:sp>
      <p:sp>
        <p:nvSpPr>
          <p:cNvPr id="13" name="Rectangle: Rounded Corners 12">
            <a:extLst>
              <a:ext uri="{FF2B5EF4-FFF2-40B4-BE49-F238E27FC236}">
                <a16:creationId xmlns:a16="http://schemas.microsoft.com/office/drawing/2014/main" id="{421372D5-5C23-4549-847B-43BA50C31537}"/>
              </a:ext>
            </a:extLst>
          </p:cNvPr>
          <p:cNvSpPr/>
          <p:nvPr/>
        </p:nvSpPr>
        <p:spPr>
          <a:xfrm>
            <a:off x="2207581" y="7375445"/>
            <a:ext cx="3886199" cy="23977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4"/>
          <p:cNvSpPr txBox="1"/>
          <p:nvPr/>
        </p:nvSpPr>
        <p:spPr>
          <a:xfrm>
            <a:off x="2706656" y="7675805"/>
            <a:ext cx="3200115" cy="2397760"/>
          </a:xfrm>
          <a:prstGeom prst="rect">
            <a:avLst/>
          </a:prstGeom>
        </p:spPr>
        <p:txBody>
          <a:bodyPr lIns="0" tIns="0" rIns="0" bIns="0" rtlCol="0" anchor="t">
            <a:spAutoFit/>
          </a:bodyPr>
          <a:lstStyle/>
          <a:p>
            <a:pPr algn="l">
              <a:lnSpc>
                <a:spcPts val="6439"/>
              </a:lnSpc>
            </a:pPr>
            <a:r>
              <a:rPr lang="en-US" sz="4599" dirty="0">
                <a:solidFill>
                  <a:srgbClr val="2E2E2E"/>
                </a:solidFill>
                <a:latin typeface="Abril Fatface"/>
                <a:ea typeface="Abril Fatface"/>
                <a:cs typeface="Abril Fatface"/>
                <a:sym typeface="Abril Fatface"/>
              </a:rPr>
              <a:t>Asset Managers </a:t>
            </a:r>
          </a:p>
          <a:p>
            <a:pPr algn="l">
              <a:lnSpc>
                <a:spcPts val="6439"/>
              </a:lnSpc>
            </a:pPr>
            <a:endParaRPr lang="en-US" sz="4599" dirty="0">
              <a:solidFill>
                <a:srgbClr val="2E2E2E"/>
              </a:solidFill>
              <a:latin typeface="Abril Fatface"/>
              <a:ea typeface="Abril Fatface"/>
              <a:cs typeface="Abril Fatface"/>
              <a:sym typeface="Abril Fatface"/>
            </a:endParaRPr>
          </a:p>
        </p:txBody>
      </p:sp>
      <p:sp>
        <p:nvSpPr>
          <p:cNvPr id="14" name="Rectangle: Rounded Corners 13">
            <a:extLst>
              <a:ext uri="{FF2B5EF4-FFF2-40B4-BE49-F238E27FC236}">
                <a16:creationId xmlns:a16="http://schemas.microsoft.com/office/drawing/2014/main" id="{8FC4DC14-F16C-49C8-84B7-580F9ADE21E7}"/>
              </a:ext>
            </a:extLst>
          </p:cNvPr>
          <p:cNvSpPr/>
          <p:nvPr/>
        </p:nvSpPr>
        <p:spPr>
          <a:xfrm>
            <a:off x="5244874" y="4677325"/>
            <a:ext cx="5597875" cy="23977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9"/>
          <p:cNvSpPr txBox="1"/>
          <p:nvPr/>
        </p:nvSpPr>
        <p:spPr>
          <a:xfrm>
            <a:off x="5535988" y="5005753"/>
            <a:ext cx="5597875" cy="2397760"/>
          </a:xfrm>
          <a:prstGeom prst="rect">
            <a:avLst/>
          </a:prstGeom>
        </p:spPr>
        <p:txBody>
          <a:bodyPr lIns="0" tIns="0" rIns="0" bIns="0" rtlCol="0" anchor="t">
            <a:spAutoFit/>
          </a:bodyPr>
          <a:lstStyle/>
          <a:p>
            <a:pPr algn="l">
              <a:lnSpc>
                <a:spcPts val="6439"/>
              </a:lnSpc>
            </a:pPr>
            <a:r>
              <a:rPr lang="en-US" sz="4599" dirty="0">
                <a:solidFill>
                  <a:srgbClr val="2E2E2E"/>
                </a:solidFill>
                <a:latin typeface="Abril Fatface"/>
                <a:ea typeface="Abril Fatface"/>
                <a:cs typeface="Abril Fatface"/>
                <a:sym typeface="Abril Fatface"/>
              </a:rPr>
              <a:t>Digital Investment Platforms</a:t>
            </a:r>
          </a:p>
          <a:p>
            <a:pPr algn="l">
              <a:lnSpc>
                <a:spcPts val="6439"/>
              </a:lnSpc>
            </a:pPr>
            <a:endParaRPr lang="en-US" sz="4599" dirty="0">
              <a:solidFill>
                <a:srgbClr val="2E2E2E"/>
              </a:solidFill>
              <a:latin typeface="Abril Fatface"/>
              <a:ea typeface="Abril Fatface"/>
              <a:cs typeface="Abril Fatface"/>
              <a:sym typeface="Abril Fatface"/>
            </a:endParaRPr>
          </a:p>
        </p:txBody>
      </p:sp>
      <p:sp>
        <p:nvSpPr>
          <p:cNvPr id="15" name="Rectangle: Rounded Corners 14">
            <a:extLst>
              <a:ext uri="{FF2B5EF4-FFF2-40B4-BE49-F238E27FC236}">
                <a16:creationId xmlns:a16="http://schemas.microsoft.com/office/drawing/2014/main" id="{633B7378-C410-4B2C-9670-5D934C61BFF7}"/>
              </a:ext>
            </a:extLst>
          </p:cNvPr>
          <p:cNvSpPr/>
          <p:nvPr/>
        </p:nvSpPr>
        <p:spPr>
          <a:xfrm>
            <a:off x="7391400" y="7347377"/>
            <a:ext cx="5049952" cy="23977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8"/>
          <p:cNvSpPr txBox="1"/>
          <p:nvPr/>
        </p:nvSpPr>
        <p:spPr>
          <a:xfrm>
            <a:off x="7968126" y="7568494"/>
            <a:ext cx="4228815" cy="2397760"/>
          </a:xfrm>
          <a:prstGeom prst="rect">
            <a:avLst/>
          </a:prstGeom>
        </p:spPr>
        <p:txBody>
          <a:bodyPr lIns="0" tIns="0" rIns="0" bIns="0" rtlCol="0" anchor="t">
            <a:spAutoFit/>
          </a:bodyPr>
          <a:lstStyle/>
          <a:p>
            <a:pPr algn="l">
              <a:lnSpc>
                <a:spcPts val="6439"/>
              </a:lnSpc>
            </a:pPr>
            <a:r>
              <a:rPr lang="en-US" sz="4599" dirty="0">
                <a:solidFill>
                  <a:srgbClr val="2E2E2E"/>
                </a:solidFill>
                <a:latin typeface="Abril Fatface"/>
                <a:ea typeface="Abril Fatface"/>
                <a:cs typeface="Abril Fatface"/>
                <a:sym typeface="Abril Fatface"/>
              </a:rPr>
              <a:t>Onchain Credit Protocols</a:t>
            </a:r>
          </a:p>
          <a:p>
            <a:pPr algn="l">
              <a:lnSpc>
                <a:spcPts val="6439"/>
              </a:lnSpc>
            </a:pPr>
            <a:endParaRPr lang="en-US" sz="4599" dirty="0">
              <a:solidFill>
                <a:srgbClr val="2E2E2E"/>
              </a:solidFill>
              <a:latin typeface="Abril Fatface"/>
              <a:ea typeface="Abril Fatface"/>
              <a:cs typeface="Abril Fatface"/>
              <a:sym typeface="Abril Fatfa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023580" y="172336"/>
            <a:ext cx="4958777" cy="3114232"/>
            <a:chOff x="0" y="0"/>
            <a:chExt cx="8279804" cy="4951819"/>
          </a:xfrm>
        </p:grpSpPr>
        <p:pic>
          <p:nvPicPr>
            <p:cNvPr id="3" name="Picture 3"/>
            <p:cNvPicPr>
              <a:picLocks noChangeAspect="1"/>
            </p:cNvPicPr>
            <p:nvPr/>
          </p:nvPicPr>
          <p:blipFill>
            <a:blip r:embed="rId2"/>
            <a:srcRect t="5145" b="5145"/>
            <a:stretch>
              <a:fillRect/>
            </a:stretch>
          </p:blipFill>
          <p:spPr>
            <a:xfrm>
              <a:off x="0" y="0"/>
              <a:ext cx="8279804" cy="4951819"/>
            </a:xfrm>
            <a:prstGeom prst="rect">
              <a:avLst/>
            </a:prstGeom>
          </p:spPr>
        </p:pic>
      </p:grpSp>
      <p:sp>
        <p:nvSpPr>
          <p:cNvPr id="4" name="TextBox 4"/>
          <p:cNvSpPr txBox="1"/>
          <p:nvPr/>
        </p:nvSpPr>
        <p:spPr>
          <a:xfrm>
            <a:off x="603923" y="943418"/>
            <a:ext cx="8540077" cy="2343150"/>
          </a:xfrm>
          <a:prstGeom prst="rect">
            <a:avLst/>
          </a:prstGeom>
        </p:spPr>
        <p:txBody>
          <a:bodyPr lIns="0" tIns="0" rIns="0" bIns="0" rtlCol="0" anchor="t">
            <a:spAutoFit/>
          </a:bodyPr>
          <a:lstStyle/>
          <a:p>
            <a:pPr algn="l">
              <a:lnSpc>
                <a:spcPts val="9000"/>
              </a:lnSpc>
            </a:pPr>
            <a:r>
              <a:rPr lang="en-US" sz="9000">
                <a:solidFill>
                  <a:srgbClr val="004AAD"/>
                </a:solidFill>
                <a:latin typeface="Abril Fatface"/>
                <a:ea typeface="Abril Fatface"/>
                <a:cs typeface="Abril Fatface"/>
                <a:sym typeface="Abril Fatface"/>
              </a:rPr>
              <a:t>ENGAGEMENT MODELS</a:t>
            </a:r>
          </a:p>
        </p:txBody>
      </p:sp>
      <p:sp>
        <p:nvSpPr>
          <p:cNvPr id="6" name="Freeform 6"/>
          <p:cNvSpPr/>
          <p:nvPr/>
        </p:nvSpPr>
        <p:spPr>
          <a:xfrm>
            <a:off x="13023580" y="9645508"/>
            <a:ext cx="5264420" cy="641492"/>
          </a:xfrm>
          <a:custGeom>
            <a:avLst/>
            <a:gdLst/>
            <a:ahLst/>
            <a:cxnLst/>
            <a:rect l="l" t="t" r="r" b="b"/>
            <a:pathLst>
              <a:path w="5264420" h="641492">
                <a:moveTo>
                  <a:pt x="0" y="0"/>
                </a:moveTo>
                <a:lnTo>
                  <a:pt x="5264420" y="0"/>
                </a:lnTo>
                <a:lnTo>
                  <a:pt x="5264420" y="641492"/>
                </a:lnTo>
                <a:lnTo>
                  <a:pt x="0" y="641492"/>
                </a:lnTo>
                <a:lnTo>
                  <a:pt x="0" y="0"/>
                </a:lnTo>
                <a:close/>
              </a:path>
            </a:pathLst>
          </a:custGeom>
          <a:blipFill>
            <a:blip r:embed="rId3"/>
            <a:stretch>
              <a:fillRect/>
            </a:stretch>
          </a:blipFill>
        </p:spPr>
      </p:sp>
      <p:graphicFrame>
        <p:nvGraphicFramePr>
          <p:cNvPr id="19" name="Table 18">
            <a:extLst>
              <a:ext uri="{FF2B5EF4-FFF2-40B4-BE49-F238E27FC236}">
                <a16:creationId xmlns:a16="http://schemas.microsoft.com/office/drawing/2014/main" id="{CBCD95C1-0E1E-495C-964F-E22A68EA45E5}"/>
              </a:ext>
            </a:extLst>
          </p:cNvPr>
          <p:cNvGraphicFramePr>
            <a:graphicFrameLocks noGrp="1"/>
          </p:cNvGraphicFramePr>
          <p:nvPr>
            <p:extLst>
              <p:ext uri="{D42A27DB-BD31-4B8C-83A1-F6EECF244321}">
                <p14:modId xmlns:p14="http://schemas.microsoft.com/office/powerpoint/2010/main" val="2139648538"/>
              </p:ext>
            </p:extLst>
          </p:nvPr>
        </p:nvGraphicFramePr>
        <p:xfrm>
          <a:off x="381000" y="4229100"/>
          <a:ext cx="12642580" cy="5777368"/>
        </p:xfrm>
        <a:graphic>
          <a:graphicData uri="http://schemas.openxmlformats.org/drawingml/2006/table">
            <a:tbl>
              <a:tblPr/>
              <a:tblGrid>
                <a:gridCol w="3045140">
                  <a:extLst>
                    <a:ext uri="{9D8B030D-6E8A-4147-A177-3AD203B41FA5}">
                      <a16:colId xmlns:a16="http://schemas.microsoft.com/office/drawing/2014/main" val="290263310"/>
                    </a:ext>
                  </a:extLst>
                </a:gridCol>
                <a:gridCol w="3780174">
                  <a:extLst>
                    <a:ext uri="{9D8B030D-6E8A-4147-A177-3AD203B41FA5}">
                      <a16:colId xmlns:a16="http://schemas.microsoft.com/office/drawing/2014/main" val="1794708545"/>
                    </a:ext>
                  </a:extLst>
                </a:gridCol>
                <a:gridCol w="5817266">
                  <a:extLst>
                    <a:ext uri="{9D8B030D-6E8A-4147-A177-3AD203B41FA5}">
                      <a16:colId xmlns:a16="http://schemas.microsoft.com/office/drawing/2014/main" val="4107031224"/>
                    </a:ext>
                  </a:extLst>
                </a:gridCol>
              </a:tblGrid>
              <a:tr h="566282">
                <a:tc>
                  <a:txBody>
                    <a:bodyPr/>
                    <a:lstStyle/>
                    <a:p>
                      <a:pPr rtl="0" fontAlgn="ctr">
                        <a:spcBef>
                          <a:spcPts val="0"/>
                        </a:spcBef>
                        <a:spcAft>
                          <a:spcPts val="0"/>
                        </a:spcAft>
                      </a:pPr>
                      <a:r>
                        <a:rPr lang="en-IN" sz="4000" b="1" i="0" u="none" strike="noStrike">
                          <a:solidFill>
                            <a:srgbClr val="000000"/>
                          </a:solidFill>
                          <a:effectLst/>
                          <a:latin typeface="Calibri" panose="020F0502020204030204" pitchFamily="34" charset="0"/>
                        </a:rPr>
                        <a:t>Plan</a:t>
                      </a:r>
                      <a:endParaRPr lang="en-IN" sz="4000" b="1">
                        <a:effectLst/>
                      </a:endParaRPr>
                    </a:p>
                  </a:txBody>
                  <a:tcPr marL="9525" marR="9525"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IN" sz="4000" b="1" i="0" u="none" strike="noStrike">
                          <a:solidFill>
                            <a:srgbClr val="000000"/>
                          </a:solidFill>
                          <a:effectLst/>
                          <a:latin typeface="Calibri" panose="020F0502020204030204" pitchFamily="34" charset="0"/>
                        </a:rPr>
                        <a:t>Best For</a:t>
                      </a:r>
                      <a:endParaRPr lang="en-IN" sz="4000" b="1">
                        <a:effectLst/>
                      </a:endParaRPr>
                    </a:p>
                  </a:txBody>
                  <a:tcPr marL="9525" marR="9525"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IN" sz="4000" b="1" i="0" u="none" strike="noStrike" dirty="0">
                          <a:solidFill>
                            <a:srgbClr val="000000"/>
                          </a:solidFill>
                          <a:effectLst/>
                          <a:latin typeface="Calibri" panose="020F0502020204030204" pitchFamily="34" charset="0"/>
                        </a:rPr>
                        <a:t>Includes</a:t>
                      </a:r>
                      <a:endParaRPr lang="en-IN" sz="4000" b="1" dirty="0">
                        <a:effectLst/>
                      </a:endParaRPr>
                    </a:p>
                  </a:txBody>
                  <a:tcPr marL="9525" marR="9525"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3869534"/>
                  </a:ext>
                </a:extLst>
              </a:tr>
              <a:tr h="2139784">
                <a:tc>
                  <a:txBody>
                    <a:bodyPr/>
                    <a:lstStyle/>
                    <a:p>
                      <a:pPr rtl="0" fontAlgn="ctr">
                        <a:spcBef>
                          <a:spcPts val="0"/>
                        </a:spcBef>
                        <a:spcAft>
                          <a:spcPts val="0"/>
                        </a:spcAft>
                      </a:pPr>
                      <a:r>
                        <a:rPr lang="en-IN" sz="3600" b="1" i="0" u="none" strike="noStrike" dirty="0">
                          <a:solidFill>
                            <a:srgbClr val="000000"/>
                          </a:solidFill>
                          <a:effectLst/>
                          <a:latin typeface="Calibri" panose="020F0502020204030204" pitchFamily="34" charset="0"/>
                        </a:rPr>
                        <a:t>Launch Pod</a:t>
                      </a:r>
                      <a:endParaRPr lang="en-IN" sz="3600" b="1" dirty="0">
                        <a:effectLst/>
                      </a:endParaRPr>
                    </a:p>
                  </a:txBody>
                  <a:tcPr marL="9525" marR="9525"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IN" sz="3600" b="0" i="1" u="none" strike="noStrike" dirty="0">
                          <a:solidFill>
                            <a:srgbClr val="000000"/>
                          </a:solidFill>
                          <a:effectLst/>
                          <a:latin typeface="Calibri" panose="020F0502020204030204" pitchFamily="34" charset="0"/>
                        </a:rPr>
                        <a:t>MVPs, early-stage protocols</a:t>
                      </a:r>
                      <a:endParaRPr lang="en-IN" sz="3600" i="1" dirty="0">
                        <a:effectLst/>
                      </a:endParaRPr>
                    </a:p>
                  </a:txBody>
                  <a:tcPr marL="9525" marR="9525"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IN" sz="3600" b="0" i="1" u="none" strike="noStrike" dirty="0">
                          <a:solidFill>
                            <a:srgbClr val="000000"/>
                          </a:solidFill>
                          <a:effectLst/>
                          <a:latin typeface="Calibri" panose="020F0502020204030204" pitchFamily="34" charset="0"/>
                        </a:rPr>
                        <a:t>KYC, docs, investor onboarding</a:t>
                      </a:r>
                      <a:endParaRPr lang="en-IN" sz="3600" i="1" dirty="0">
                        <a:effectLst/>
                      </a:endParaRPr>
                    </a:p>
                  </a:txBody>
                  <a:tcPr marL="9525" marR="9525"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2385297"/>
                  </a:ext>
                </a:extLst>
              </a:tr>
              <a:tr h="1292695">
                <a:tc>
                  <a:txBody>
                    <a:bodyPr/>
                    <a:lstStyle/>
                    <a:p>
                      <a:pPr rtl="0" fontAlgn="ctr">
                        <a:spcBef>
                          <a:spcPts val="0"/>
                        </a:spcBef>
                        <a:spcAft>
                          <a:spcPts val="0"/>
                        </a:spcAft>
                      </a:pPr>
                      <a:r>
                        <a:rPr lang="en-IN" sz="3600" b="1" i="0" u="none" strike="noStrike">
                          <a:solidFill>
                            <a:srgbClr val="000000"/>
                          </a:solidFill>
                          <a:effectLst/>
                          <a:latin typeface="Calibri" panose="020F0502020204030204" pitchFamily="34" charset="0"/>
                        </a:rPr>
                        <a:t>Growth Ops</a:t>
                      </a:r>
                      <a:endParaRPr lang="en-IN" sz="3600" b="1">
                        <a:effectLst/>
                      </a:endParaRPr>
                    </a:p>
                  </a:txBody>
                  <a:tcPr marL="9525" marR="9525"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IN" sz="3600" b="0" i="1" u="none" strike="noStrike" dirty="0">
                          <a:solidFill>
                            <a:srgbClr val="000000"/>
                          </a:solidFill>
                          <a:effectLst/>
                          <a:latin typeface="Calibri" panose="020F0502020204030204" pitchFamily="34" charset="0"/>
                        </a:rPr>
                        <a:t>Scaling platforms</a:t>
                      </a:r>
                      <a:endParaRPr lang="en-IN" sz="3600" i="1" dirty="0">
                        <a:effectLst/>
                      </a:endParaRPr>
                    </a:p>
                  </a:txBody>
                  <a:tcPr marL="9525" marR="9525"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IN" sz="3600" b="0" i="1" u="none" strike="noStrike" dirty="0">
                          <a:solidFill>
                            <a:srgbClr val="000000"/>
                          </a:solidFill>
                          <a:effectLst/>
                          <a:latin typeface="Calibri" panose="020F0502020204030204" pitchFamily="34" charset="0"/>
                        </a:rPr>
                        <a:t>Dedicated ops + Support</a:t>
                      </a:r>
                      <a:endParaRPr lang="en-IN" sz="3600" i="1" dirty="0">
                        <a:effectLst/>
                      </a:endParaRPr>
                    </a:p>
                  </a:txBody>
                  <a:tcPr marL="9525" marR="9525"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5495703"/>
                  </a:ext>
                </a:extLst>
              </a:tr>
              <a:tr h="1716239">
                <a:tc>
                  <a:txBody>
                    <a:bodyPr/>
                    <a:lstStyle/>
                    <a:p>
                      <a:pPr rtl="0" fontAlgn="ctr">
                        <a:spcBef>
                          <a:spcPts val="0"/>
                        </a:spcBef>
                        <a:spcAft>
                          <a:spcPts val="0"/>
                        </a:spcAft>
                      </a:pPr>
                      <a:r>
                        <a:rPr lang="en-IN" sz="3600" b="1" i="0" u="none" strike="noStrike" dirty="0">
                          <a:solidFill>
                            <a:srgbClr val="000000"/>
                          </a:solidFill>
                          <a:effectLst/>
                          <a:latin typeface="Calibri" panose="020F0502020204030204" pitchFamily="34" charset="0"/>
                        </a:rPr>
                        <a:t>Institutional Ops Desk</a:t>
                      </a:r>
                      <a:endParaRPr lang="en-IN" sz="3600" b="1" dirty="0">
                        <a:effectLst/>
                      </a:endParaRPr>
                    </a:p>
                  </a:txBody>
                  <a:tcPr marL="9525" marR="9525"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IN" sz="3600" b="0" i="1" u="none" strike="noStrike">
                          <a:solidFill>
                            <a:srgbClr val="000000"/>
                          </a:solidFill>
                          <a:effectLst/>
                          <a:latin typeface="Calibri" panose="020F0502020204030204" pitchFamily="34" charset="0"/>
                        </a:rPr>
                        <a:t>Regulated issuers, funds</a:t>
                      </a:r>
                      <a:endParaRPr lang="en-IN" sz="3600" i="1">
                        <a:effectLst/>
                      </a:endParaRPr>
                    </a:p>
                  </a:txBody>
                  <a:tcPr marL="9525" marR="9525"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rtl="0" fontAlgn="ctr">
                        <a:spcBef>
                          <a:spcPts val="0"/>
                        </a:spcBef>
                        <a:spcAft>
                          <a:spcPts val="0"/>
                        </a:spcAft>
                      </a:pPr>
                      <a:r>
                        <a:rPr lang="en-US" sz="3600" b="0" i="1" u="none" strike="noStrike" dirty="0">
                          <a:solidFill>
                            <a:srgbClr val="000000"/>
                          </a:solidFill>
                          <a:effectLst/>
                          <a:latin typeface="Calibri" panose="020F0502020204030204" pitchFamily="34" charset="0"/>
                        </a:rPr>
                        <a:t>Full-service fund ops, SLA support, analytics</a:t>
                      </a:r>
                      <a:endParaRPr lang="en-US" sz="3600" i="1" dirty="0">
                        <a:effectLst/>
                      </a:endParaRPr>
                    </a:p>
                  </a:txBody>
                  <a:tcPr marL="9525" marR="9525" marT="9525" marB="9525"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0193100"/>
                  </a:ext>
                </a:extLst>
              </a:tr>
            </a:tbl>
          </a:graphicData>
        </a:graphic>
      </p:graphicFrame>
      <p:sp>
        <p:nvSpPr>
          <p:cNvPr id="20" name="Rectangle 4">
            <a:extLst>
              <a:ext uri="{FF2B5EF4-FFF2-40B4-BE49-F238E27FC236}">
                <a16:creationId xmlns:a16="http://schemas.microsoft.com/office/drawing/2014/main" id="{07139B53-30EB-413D-9530-FDDF4578F411}"/>
              </a:ext>
            </a:extLst>
          </p:cNvPr>
          <p:cNvSpPr>
            <a:spLocks noChangeArrowheads="1"/>
          </p:cNvSpPr>
          <p:nvPr/>
        </p:nvSpPr>
        <p:spPr bwMode="auto">
          <a:xfrm>
            <a:off x="2660649" y="3276599"/>
            <a:ext cx="18441793" cy="519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3346</TotalTime>
  <Words>578</Words>
  <Application>Microsoft Office PowerPoint</Application>
  <PresentationFormat>Custom</PresentationFormat>
  <Paragraphs>87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Wingdings</vt:lpstr>
      <vt:lpstr>Abril Fatface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and Minimal Company Profile Presentation</dc:title>
  <dc:creator>user</dc:creator>
  <cp:lastModifiedBy>Shinu_mathew@outlook.com</cp:lastModifiedBy>
  <cp:revision>3</cp:revision>
  <dcterms:created xsi:type="dcterms:W3CDTF">2006-08-16T00:00:00Z</dcterms:created>
  <dcterms:modified xsi:type="dcterms:W3CDTF">2025-08-19T09:44:23Z</dcterms:modified>
  <dc:identifier>DAGwOAuvTHs</dc:identifier>
</cp:coreProperties>
</file>