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u_mathew@outlook.com" userId="f78d51f81314b682" providerId="LiveId" clId="{85563062-D133-4E3E-8AD3-140FC2B46C1F}"/>
    <pc:docChg chg="modSld">
      <pc:chgData name="Shinu_mathew@outlook.com" userId="f78d51f81314b682" providerId="LiveId" clId="{85563062-D133-4E3E-8AD3-140FC2B46C1F}" dt="2025-07-03T05:28:27.460" v="4" actId="5793"/>
      <pc:docMkLst>
        <pc:docMk/>
      </pc:docMkLst>
      <pc:sldChg chg="modSp mod">
        <pc:chgData name="Shinu_mathew@outlook.com" userId="f78d51f81314b682" providerId="LiveId" clId="{85563062-D133-4E3E-8AD3-140FC2B46C1F}" dt="2025-07-03T05:28:27.460" v="4" actId="5793"/>
        <pc:sldMkLst>
          <pc:docMk/>
          <pc:sldMk cId="0" sldId="262"/>
        </pc:sldMkLst>
        <pc:spChg chg="mod">
          <ac:chgData name="Shinu_mathew@outlook.com" userId="f78d51f81314b682" providerId="LiveId" clId="{85563062-D133-4E3E-8AD3-140FC2B46C1F}" dt="2025-07-03T05:28:27.460" v="4" actId="5793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Empowering the Future of Tokenized Assets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Scalable Backoffice Solutions for Tokenization Companies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OpsWorks LLC</a:t>
            </a:r>
            <a:endParaRPr dirty="0"/>
          </a:p>
          <a:p>
            <a:pPr lvl="1"/>
            <a:r>
              <a:rPr sz="2400" dirty="0"/>
              <a:t>HQ </a:t>
            </a:r>
            <a:r>
              <a:rPr lang="en-IN" sz="2400" dirty="0"/>
              <a:t>in St. Louis, Missouri</a:t>
            </a:r>
            <a:r>
              <a:rPr sz="2400" dirty="0"/>
              <a:t> &amp; Delivery Centers</a:t>
            </a:r>
            <a:r>
              <a:rPr lang="en-IN" sz="2400" dirty="0"/>
              <a:t> In India</a:t>
            </a:r>
            <a:endParaRPr sz="2400" dirty="0"/>
          </a:p>
          <a:p>
            <a:pPr lvl="1"/>
            <a:r>
              <a:rPr lang="en-IN" sz="2400" dirty="0"/>
              <a:t>2 plus </a:t>
            </a:r>
            <a:r>
              <a:rPr sz="2400" dirty="0"/>
              <a:t>Years of Experience in Capital Markets, Blockchain, Fintech</a:t>
            </a:r>
          </a:p>
          <a:p>
            <a:pPr lvl="1"/>
            <a:r>
              <a:rPr sz="2400" dirty="0"/>
              <a:t>ISO/ISAE Certifications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RWA tokenization market reaching ~$16T by 2030</a:t>
            </a:r>
          </a:p>
          <a:p>
            <a:pPr lvl="1"/>
            <a:r>
              <a:rPr dirty="0"/>
              <a:t>Need for secure, compliant, cost-effective operations</a:t>
            </a:r>
          </a:p>
          <a:p>
            <a:pPr lvl="1"/>
            <a:r>
              <a:rPr dirty="0"/>
              <a:t>Decentralized platforms rely on centralized </a:t>
            </a:r>
            <a:r>
              <a:rPr dirty="0" err="1"/>
              <a:t>backoffice</a:t>
            </a:r>
            <a:r>
              <a:rPr dirty="0"/>
              <a:t> workflows</a:t>
            </a:r>
          </a:p>
          <a:p>
            <a:pPr lvl="1"/>
            <a:r>
              <a:rPr dirty="0"/>
              <a:t>Enable scaling without high fixed costs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sz="2800" dirty="0"/>
              <a:t>Specialized for RWA Firms: Tokenized Treasuries, Real Estate, Private Credit</a:t>
            </a:r>
          </a:p>
          <a:p>
            <a:r>
              <a:rPr sz="2800" dirty="0"/>
              <a:t>Compliance-Ready Ops: AML/KYC, Transaction Monitoring, Audit Trail</a:t>
            </a:r>
          </a:p>
          <a:p>
            <a:r>
              <a:rPr sz="2800" dirty="0"/>
              <a:t>Scalable Workforce: On-Demand Teams for 24/7 Operations</a:t>
            </a:r>
          </a:p>
          <a:p>
            <a:r>
              <a:rPr sz="2800" dirty="0"/>
              <a:t>Secure &amp; Confidential: SOC 2 / ISO Security Protocols</a:t>
            </a:r>
          </a:p>
          <a:p>
            <a:r>
              <a:rPr sz="2800" dirty="0"/>
              <a:t>Cost-Effective: Reduce Operational Overhead by 40–60%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1400" dirty="0"/>
          </a:p>
          <a:p>
            <a:r>
              <a:rPr sz="1400" dirty="0"/>
              <a:t>Asset Onboarding &amp; Due Diligence</a:t>
            </a:r>
          </a:p>
          <a:p>
            <a:pPr lvl="1"/>
            <a:r>
              <a:rPr sz="1400" dirty="0"/>
              <a:t>Data Verification</a:t>
            </a:r>
          </a:p>
          <a:p>
            <a:pPr lvl="1"/>
            <a:r>
              <a:rPr sz="1400" dirty="0"/>
              <a:t>Ownership Validation</a:t>
            </a:r>
          </a:p>
          <a:p>
            <a:pPr lvl="1"/>
            <a:r>
              <a:rPr sz="1400" dirty="0"/>
              <a:t>Smart Contract Linking</a:t>
            </a:r>
          </a:p>
          <a:p>
            <a:r>
              <a:rPr sz="1400" dirty="0"/>
              <a:t>KYC/AML &amp; Regulatory Support</a:t>
            </a:r>
          </a:p>
          <a:p>
            <a:pPr lvl="1"/>
            <a:r>
              <a:rPr sz="1400" dirty="0"/>
              <a:t>Customer Onboarding</a:t>
            </a:r>
          </a:p>
          <a:p>
            <a:pPr lvl="1"/>
            <a:r>
              <a:rPr sz="1400" dirty="0"/>
              <a:t>Jurisdiction-Specific Compliance</a:t>
            </a:r>
          </a:p>
          <a:p>
            <a:pPr lvl="1"/>
            <a:r>
              <a:rPr sz="1400" dirty="0"/>
              <a:t>Risk Profiling</a:t>
            </a:r>
          </a:p>
          <a:p>
            <a:r>
              <a:rPr sz="1400" dirty="0"/>
              <a:t>Investor Operations</a:t>
            </a:r>
          </a:p>
          <a:p>
            <a:pPr lvl="1"/>
            <a:r>
              <a:rPr sz="1400" dirty="0"/>
              <a:t>Subscription/Redemption Processing</a:t>
            </a:r>
          </a:p>
          <a:p>
            <a:pPr lvl="1"/>
            <a:r>
              <a:rPr sz="1400" dirty="0"/>
              <a:t>Wallet Assignment &amp; Whitelisting</a:t>
            </a:r>
          </a:p>
          <a:p>
            <a:pPr lvl="1"/>
            <a:r>
              <a:rPr sz="1400" dirty="0"/>
              <a:t>Support Ticketing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C5D69-288E-4E12-BF80-D09BAE2F8D1D}"/>
              </a:ext>
            </a:extLst>
          </p:cNvPr>
          <p:cNvSpPr txBox="1">
            <a:spLocks/>
          </p:cNvSpPr>
          <p:nvPr/>
        </p:nvSpPr>
        <p:spPr>
          <a:xfrm>
            <a:off x="4876800" y="161859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/>
          </a:p>
          <a:p>
            <a:r>
              <a:rPr lang="en-IN" sz="1400" dirty="0"/>
              <a:t>Fund / Asset Administration</a:t>
            </a:r>
          </a:p>
          <a:p>
            <a:pPr lvl="1"/>
            <a:r>
              <a:rPr lang="en-IN" sz="1400" dirty="0"/>
              <a:t>NAV Calculation</a:t>
            </a:r>
          </a:p>
          <a:p>
            <a:pPr lvl="1"/>
            <a:r>
              <a:rPr lang="en-IN" sz="1400" dirty="0"/>
              <a:t>Capital Call Tracking</a:t>
            </a:r>
          </a:p>
          <a:p>
            <a:pPr lvl="1"/>
            <a:r>
              <a:rPr lang="en-IN" sz="1400" dirty="0"/>
              <a:t>Income Distribution Logs</a:t>
            </a:r>
          </a:p>
          <a:p>
            <a:r>
              <a:rPr lang="en-IN" sz="1400" dirty="0"/>
              <a:t>Reporting &amp; Audit Readiness</a:t>
            </a:r>
          </a:p>
          <a:p>
            <a:pPr lvl="1"/>
            <a:r>
              <a:rPr lang="en-IN" sz="1400" dirty="0"/>
              <a:t>Token Issuance &amp; Lifecycle Reporting</a:t>
            </a:r>
          </a:p>
          <a:p>
            <a:pPr lvl="1"/>
            <a:r>
              <a:rPr lang="en-IN" sz="1400" dirty="0"/>
              <a:t>Chain-Based Transaction Audits</a:t>
            </a:r>
          </a:p>
          <a:p>
            <a:pPr lvl="1"/>
            <a:r>
              <a:rPr lang="en-IN" sz="1400" dirty="0"/>
              <a:t>Compliance Logs</a:t>
            </a:r>
          </a:p>
          <a:p>
            <a:r>
              <a:rPr lang="en-IN" sz="1400" dirty="0"/>
              <a:t>Blockchain Ops Support</a:t>
            </a:r>
          </a:p>
          <a:p>
            <a:pPr lvl="1"/>
            <a:r>
              <a:rPr lang="en-IN" sz="1400" dirty="0"/>
              <a:t>On-Chain Transaction Monitoring</a:t>
            </a:r>
          </a:p>
          <a:p>
            <a:pPr lvl="1"/>
            <a:r>
              <a:rPr lang="en-IN" sz="1400" dirty="0"/>
              <a:t>Wallet Reconciliations</a:t>
            </a:r>
          </a:p>
          <a:p>
            <a:pPr lvl="1"/>
            <a:r>
              <a:rPr lang="en-IN" sz="1400" dirty="0"/>
              <a:t>Token Transfer Validation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Tokenized Treasury Platform</a:t>
            </a:r>
          </a:p>
          <a:p>
            <a:pPr lvl="1"/>
            <a:r>
              <a:rPr dirty="0"/>
              <a:t>Automated KYC Onboarding</a:t>
            </a:r>
          </a:p>
          <a:p>
            <a:pPr lvl="1"/>
            <a:r>
              <a:rPr dirty="0"/>
              <a:t>UBO Tracing &amp; Wallet Compliance</a:t>
            </a:r>
          </a:p>
          <a:p>
            <a:pPr lvl="1"/>
            <a:r>
              <a:rPr dirty="0"/>
              <a:t>Daily NAV Calculation</a:t>
            </a:r>
          </a:p>
          <a:p>
            <a:pPr lvl="1"/>
            <a:r>
              <a:rPr dirty="0"/>
              <a:t>Blockchain Reconciliations</a:t>
            </a:r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dirty="0"/>
              <a:t>Outcome: 50% Cost Saving, 99.5% Accuracy, SOC 2-Ready Audit Trails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Delivery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Flexible Resourcing: FTE</a:t>
            </a:r>
            <a:r>
              <a:rPr lang="en-IN" dirty="0"/>
              <a:t> and </a:t>
            </a:r>
            <a:r>
              <a:rPr dirty="0"/>
              <a:t>Project-Based</a:t>
            </a:r>
          </a:p>
          <a:p>
            <a:r>
              <a:rPr dirty="0"/>
              <a:t>24x7 or Time zone-Aligned Shifts</a:t>
            </a:r>
          </a:p>
          <a:p>
            <a:r>
              <a:rPr dirty="0"/>
              <a:t>Governance: SLA Tracking, Monthly Reporting, Dedicated Client Manager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Data Encryption</a:t>
            </a:r>
          </a:p>
          <a:p>
            <a:r>
              <a:rPr dirty="0"/>
              <a:t>GDPR / CCPA Ready</a:t>
            </a:r>
          </a:p>
          <a:p>
            <a:r>
              <a:rPr dirty="0"/>
              <a:t>Periodic Audits</a:t>
            </a:r>
          </a:p>
          <a:p>
            <a:r>
              <a:rPr dirty="0"/>
              <a:t>Chain-Based Compliance Reporting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Us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Why Us:</a:t>
            </a:r>
          </a:p>
          <a:p>
            <a:pPr lvl="1"/>
            <a:r>
              <a:rPr dirty="0"/>
              <a:t>RWA-Native Process Knowledge</a:t>
            </a:r>
          </a:p>
          <a:p>
            <a:pPr lvl="1"/>
            <a:r>
              <a:rPr dirty="0"/>
              <a:t>Blockchain &amp; </a:t>
            </a:r>
            <a:r>
              <a:rPr lang="en-IN" dirty="0" err="1"/>
              <a:t>DeF</a:t>
            </a:r>
            <a:r>
              <a:rPr dirty="0" err="1"/>
              <a:t>i</a:t>
            </a:r>
            <a:r>
              <a:rPr dirty="0"/>
              <a:t> Fluency</a:t>
            </a:r>
          </a:p>
          <a:p>
            <a:pPr lvl="1"/>
            <a:r>
              <a:rPr dirty="0"/>
              <a:t>Competitive Pricing</a:t>
            </a:r>
          </a:p>
          <a:p>
            <a:pPr lvl="1"/>
            <a:r>
              <a:rPr dirty="0"/>
              <a:t>Client-First, Agile Operations</a:t>
            </a:r>
          </a:p>
          <a:p>
            <a:pPr lvl="1"/>
            <a:r>
              <a:rPr dirty="0"/>
              <a:t>Fast Ramp-Up (2–4 Weeks)</a:t>
            </a:r>
          </a:p>
          <a:p>
            <a:r>
              <a:rPr dirty="0"/>
              <a:t>Next Steps:</a:t>
            </a:r>
          </a:p>
          <a:p>
            <a:pPr lvl="1"/>
            <a:r>
              <a:rPr dirty="0"/>
              <a:t>Discovery Call</a:t>
            </a:r>
          </a:p>
          <a:p>
            <a:pPr lvl="1"/>
            <a:r>
              <a:rPr dirty="0"/>
              <a:t>Pilot Setup (2–4 Weeks)</a:t>
            </a:r>
          </a:p>
          <a:p>
            <a:pPr lvl="1"/>
            <a:r>
              <a:rPr dirty="0"/>
              <a:t>Full-Scale Rollout Within 90 Days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320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Empowering the Future of Tokenized Assets</vt:lpstr>
      <vt:lpstr>About Us</vt:lpstr>
      <vt:lpstr>Market Opportunity</vt:lpstr>
      <vt:lpstr>Our Value Proposition</vt:lpstr>
      <vt:lpstr>Core Services</vt:lpstr>
      <vt:lpstr>Use Case Example</vt:lpstr>
      <vt:lpstr>Delivery Model</vt:lpstr>
      <vt:lpstr>Security &amp; Compliance</vt:lpstr>
      <vt:lpstr>Why Us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the Future of Tokenized Assets</dc:title>
  <dc:subject/>
  <dc:creator>user</dc:creator>
  <cp:keywords/>
  <dc:description>generated using python-pptx</dc:description>
  <cp:lastModifiedBy>Shinu_mathew@outlook.com</cp:lastModifiedBy>
  <cp:revision>3</cp:revision>
  <dcterms:created xsi:type="dcterms:W3CDTF">2013-01-27T09:14:16Z</dcterms:created>
  <dcterms:modified xsi:type="dcterms:W3CDTF">2025-07-03T05:28:49Z</dcterms:modified>
  <cp:category/>
</cp:coreProperties>
</file>