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70" r:id="rId2"/>
    <p:sldId id="272" r:id="rId3"/>
    <p:sldId id="273" r:id="rId4"/>
    <p:sldId id="276" r:id="rId5"/>
    <p:sldId id="274" r:id="rId6"/>
    <p:sldId id="275"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top%20CUSTOMER%20COUN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wnloads\TOTAL%20RAVENUE%20BY%20COUNTRY.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ownloads\top%20artist.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ownloads\S00079.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ownloads\S009.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ownloads\S00078.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Downloads\S00077.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[top CUSTOMER COUNT.csv]top CUSTOMER COUNT!PivotTable1</c:name>
    <c:fmtId val="-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customer count by each country</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
        <c:idx val="1"/>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
        <c:idx val="2"/>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s>
    <c:plotArea>
      <c:layout/>
      <c:barChart>
        <c:barDir val="col"/>
        <c:grouping val="clustered"/>
        <c:varyColors val="0"/>
        <c:ser>
          <c:idx val="0"/>
          <c:order val="0"/>
          <c:tx>
            <c:strRef>
              <c:f>'top CUSTOMER COUNT'!$O$5</c:f>
              <c:strCache>
                <c:ptCount val="1"/>
                <c:pt idx="0">
                  <c:v>Total</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invertIfNegative val="0"/>
          <c:cat>
            <c:strRef>
              <c:f>'top CUSTOMER COUNT'!$N$6:$N$30</c:f>
              <c:strCache>
                <c:ptCount val="24"/>
                <c:pt idx="0">
                  <c:v>USA</c:v>
                </c:pt>
                <c:pt idx="1">
                  <c:v>United Kingdom</c:v>
                </c:pt>
                <c:pt idx="2">
                  <c:v>Sweden</c:v>
                </c:pt>
                <c:pt idx="3">
                  <c:v>Spain</c:v>
                </c:pt>
                <c:pt idx="4">
                  <c:v>Portugal</c:v>
                </c:pt>
                <c:pt idx="5">
                  <c:v>Poland</c:v>
                </c:pt>
                <c:pt idx="6">
                  <c:v>Norway</c:v>
                </c:pt>
                <c:pt idx="7">
                  <c:v>Netherlands</c:v>
                </c:pt>
                <c:pt idx="8">
                  <c:v>Italy</c:v>
                </c:pt>
                <c:pt idx="9">
                  <c:v>Ireland</c:v>
                </c:pt>
                <c:pt idx="10">
                  <c:v>India</c:v>
                </c:pt>
                <c:pt idx="11">
                  <c:v>Hungary</c:v>
                </c:pt>
                <c:pt idx="12">
                  <c:v>Germany</c:v>
                </c:pt>
                <c:pt idx="13">
                  <c:v>France</c:v>
                </c:pt>
                <c:pt idx="14">
                  <c:v>Finland</c:v>
                </c:pt>
                <c:pt idx="15">
                  <c:v>Denmark</c:v>
                </c:pt>
                <c:pt idx="16">
                  <c:v>Czech Republic</c:v>
                </c:pt>
                <c:pt idx="17">
                  <c:v>Chile</c:v>
                </c:pt>
                <c:pt idx="18">
                  <c:v>Canada</c:v>
                </c:pt>
                <c:pt idx="19">
                  <c:v>Brazil</c:v>
                </c:pt>
                <c:pt idx="20">
                  <c:v>Belgium</c:v>
                </c:pt>
                <c:pt idx="21">
                  <c:v>Austria</c:v>
                </c:pt>
                <c:pt idx="22">
                  <c:v>Australia</c:v>
                </c:pt>
                <c:pt idx="23">
                  <c:v>Argentina</c:v>
                </c:pt>
              </c:strCache>
            </c:strRef>
          </c:cat>
          <c:val>
            <c:numRef>
              <c:f>'top CUSTOMER COUNT'!$O$6:$O$30</c:f>
              <c:numCache>
                <c:formatCode>General</c:formatCode>
                <c:ptCount val="24"/>
                <c:pt idx="0">
                  <c:v>13</c:v>
                </c:pt>
                <c:pt idx="1">
                  <c:v>3</c:v>
                </c:pt>
                <c:pt idx="2">
                  <c:v>1</c:v>
                </c:pt>
                <c:pt idx="3">
                  <c:v>1</c:v>
                </c:pt>
                <c:pt idx="4">
                  <c:v>2</c:v>
                </c:pt>
                <c:pt idx="5">
                  <c:v>1</c:v>
                </c:pt>
                <c:pt idx="6">
                  <c:v>1</c:v>
                </c:pt>
                <c:pt idx="7">
                  <c:v>1</c:v>
                </c:pt>
                <c:pt idx="8">
                  <c:v>1</c:v>
                </c:pt>
                <c:pt idx="9">
                  <c:v>1</c:v>
                </c:pt>
                <c:pt idx="10">
                  <c:v>2</c:v>
                </c:pt>
                <c:pt idx="11">
                  <c:v>1</c:v>
                </c:pt>
                <c:pt idx="12">
                  <c:v>4</c:v>
                </c:pt>
                <c:pt idx="13">
                  <c:v>5</c:v>
                </c:pt>
                <c:pt idx="14">
                  <c:v>1</c:v>
                </c:pt>
                <c:pt idx="15">
                  <c:v>1</c:v>
                </c:pt>
                <c:pt idx="16">
                  <c:v>2</c:v>
                </c:pt>
                <c:pt idx="17">
                  <c:v>1</c:v>
                </c:pt>
                <c:pt idx="18">
                  <c:v>8</c:v>
                </c:pt>
                <c:pt idx="19">
                  <c:v>5</c:v>
                </c:pt>
                <c:pt idx="20">
                  <c:v>1</c:v>
                </c:pt>
                <c:pt idx="21">
                  <c:v>1</c:v>
                </c:pt>
                <c:pt idx="22">
                  <c:v>1</c:v>
                </c:pt>
                <c:pt idx="23">
                  <c:v>1</c:v>
                </c:pt>
              </c:numCache>
            </c:numRef>
          </c:val>
        </c:ser>
        <c:dLbls>
          <c:showLegendKey val="0"/>
          <c:showVal val="0"/>
          <c:showCatName val="0"/>
          <c:showSerName val="0"/>
          <c:showPercent val="0"/>
          <c:showBubbleSize val="0"/>
        </c:dLbls>
        <c:gapWidth val="100"/>
        <c:overlap val="-24"/>
        <c:axId val="236075304"/>
        <c:axId val="236075688"/>
      </c:barChart>
      <c:catAx>
        <c:axId val="23607530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36075688"/>
        <c:crosses val="autoZero"/>
        <c:auto val="1"/>
        <c:lblAlgn val="ctr"/>
        <c:lblOffset val="100"/>
        <c:noMultiLvlLbl val="0"/>
      </c:catAx>
      <c:valAx>
        <c:axId val="236075688"/>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360753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[TOTAL RAVENUE BY COUNTRY.csv]TOTAL RAVENUE BY COUNTRY!PivotTable1</c:name>
    <c:fmtId val="-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total revenue by country</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
        <c:idx val="1"/>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
        <c:idx val="2"/>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s>
    <c:plotArea>
      <c:layout/>
      <c:barChart>
        <c:barDir val="col"/>
        <c:grouping val="clustered"/>
        <c:varyColors val="0"/>
        <c:ser>
          <c:idx val="0"/>
          <c:order val="0"/>
          <c:tx>
            <c:strRef>
              <c:f>'TOTAL RAVENUE BY COUNTRY'!$I$3</c:f>
              <c:strCache>
                <c:ptCount val="1"/>
                <c:pt idx="0">
                  <c:v>Total</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'TOTAL RAVENUE BY COUNTRY'!$H$4:$H$28</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'TOTAL RAVENUE BY COUNTRY'!$I$4:$I$28</c:f>
              <c:numCache>
                <c:formatCode>General</c:formatCode>
                <c:ptCount val="24"/>
                <c:pt idx="0">
                  <c:v>39.6</c:v>
                </c:pt>
                <c:pt idx="1">
                  <c:v>81.180000000000007</c:v>
                </c:pt>
                <c:pt idx="2">
                  <c:v>69.3</c:v>
                </c:pt>
                <c:pt idx="3">
                  <c:v>60.39</c:v>
                </c:pt>
                <c:pt idx="4">
                  <c:v>427.68</c:v>
                </c:pt>
                <c:pt idx="5">
                  <c:v>535.59</c:v>
                </c:pt>
                <c:pt idx="6">
                  <c:v>97.02</c:v>
                </c:pt>
                <c:pt idx="7">
                  <c:v>273.24</c:v>
                </c:pt>
                <c:pt idx="8">
                  <c:v>37.619999999999997</c:v>
                </c:pt>
                <c:pt idx="9">
                  <c:v>79.2</c:v>
                </c:pt>
                <c:pt idx="10">
                  <c:v>389.07</c:v>
                </c:pt>
                <c:pt idx="11">
                  <c:v>334.62</c:v>
                </c:pt>
                <c:pt idx="12">
                  <c:v>78.209999999999994</c:v>
                </c:pt>
                <c:pt idx="13">
                  <c:v>183.15</c:v>
                </c:pt>
                <c:pt idx="14">
                  <c:v>114.84</c:v>
                </c:pt>
                <c:pt idx="15">
                  <c:v>50.49</c:v>
                </c:pt>
                <c:pt idx="16">
                  <c:v>65.34</c:v>
                </c:pt>
                <c:pt idx="17">
                  <c:v>72.27</c:v>
                </c:pt>
                <c:pt idx="18">
                  <c:v>76.23</c:v>
                </c:pt>
                <c:pt idx="19">
                  <c:v>185.13</c:v>
                </c:pt>
                <c:pt idx="20">
                  <c:v>98.01</c:v>
                </c:pt>
                <c:pt idx="21">
                  <c:v>75.239999999999995</c:v>
                </c:pt>
                <c:pt idx="22">
                  <c:v>245.51999999999998</c:v>
                </c:pt>
                <c:pt idx="23">
                  <c:v>1040.49</c:v>
                </c:pt>
              </c:numCache>
            </c:numRef>
          </c:val>
        </c:ser>
        <c:dLbls>
          <c:dLblPos val="outEnd"/>
          <c:showLegendKey val="0"/>
          <c:showVal val="1"/>
          <c:showCatName val="0"/>
          <c:showSerName val="0"/>
          <c:showPercent val="0"/>
          <c:showBubbleSize val="0"/>
        </c:dLbls>
        <c:gapWidth val="100"/>
        <c:overlap val="-24"/>
        <c:axId val="235766352"/>
        <c:axId val="235783128"/>
      </c:barChart>
      <c:catAx>
        <c:axId val="23576635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35783128"/>
        <c:crosses val="autoZero"/>
        <c:auto val="1"/>
        <c:lblAlgn val="ctr"/>
        <c:lblOffset val="100"/>
        <c:noMultiLvlLbl val="0"/>
      </c:catAx>
      <c:valAx>
        <c:axId val="235783128"/>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3576635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[top artist.csv]top artist!PivotTable1</c:name>
    <c:fmtId val="-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top selling tracks in the USA</a:t>
            </a:r>
            <a:endParaRPr lang="en-US"/>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
        <c:idx val="1"/>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
        <c:idx val="2"/>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s>
    <c:plotArea>
      <c:layout/>
      <c:barChart>
        <c:barDir val="col"/>
        <c:grouping val="clustered"/>
        <c:varyColors val="0"/>
        <c:ser>
          <c:idx val="0"/>
          <c:order val="0"/>
          <c:tx>
            <c:strRef>
              <c:f>'top artist'!$M$4</c:f>
              <c:strCache>
                <c:ptCount val="1"/>
                <c:pt idx="0">
                  <c:v>Total</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'top artist'!$L$5:$L$15</c:f>
              <c:strCache>
                <c:ptCount val="10"/>
                <c:pt idx="0">
                  <c:v>End Of The Night</c:v>
                </c:pt>
                <c:pt idx="1">
                  <c:v>Evil Woman</c:v>
                </c:pt>
                <c:pt idx="2">
                  <c:v>Highway Chile</c:v>
                </c:pt>
                <c:pt idx="3">
                  <c:v>I Can't Remember</c:v>
                </c:pt>
                <c:pt idx="4">
                  <c:v>I Looked At You</c:v>
                </c:pt>
                <c:pt idx="5">
                  <c:v>Night Of The Long Knives</c:v>
                </c:pt>
                <c:pt idx="6">
                  <c:v>Scentless Apprentice</c:v>
                </c:pt>
                <c:pt idx="7">
                  <c:v>Violent Pornography</c:v>
                </c:pt>
                <c:pt idx="8">
                  <c:v>War Pigs</c:v>
                </c:pt>
                <c:pt idx="9">
                  <c:v>You Know I'm No Good (feat. Ghostface Killah)</c:v>
                </c:pt>
              </c:strCache>
            </c:strRef>
          </c:cat>
          <c:val>
            <c:numRef>
              <c:f>'top artist'!$M$5:$M$15</c:f>
              <c:numCache>
                <c:formatCode>General</c:formatCode>
                <c:ptCount val="10"/>
                <c:pt idx="0">
                  <c:v>3.96</c:v>
                </c:pt>
                <c:pt idx="1">
                  <c:v>3.96</c:v>
                </c:pt>
                <c:pt idx="2">
                  <c:v>3.96</c:v>
                </c:pt>
                <c:pt idx="3">
                  <c:v>2.97</c:v>
                </c:pt>
                <c:pt idx="4">
                  <c:v>3.96</c:v>
                </c:pt>
                <c:pt idx="5">
                  <c:v>3.96</c:v>
                </c:pt>
                <c:pt idx="6">
                  <c:v>3.96</c:v>
                </c:pt>
                <c:pt idx="7">
                  <c:v>3.96</c:v>
                </c:pt>
                <c:pt idx="8">
                  <c:v>5.94</c:v>
                </c:pt>
                <c:pt idx="9">
                  <c:v>4.95</c:v>
                </c:pt>
              </c:numCache>
            </c:numRef>
          </c:val>
        </c:ser>
        <c:dLbls>
          <c:dLblPos val="outEnd"/>
          <c:showLegendKey val="0"/>
          <c:showVal val="1"/>
          <c:showCatName val="0"/>
          <c:showSerName val="0"/>
          <c:showPercent val="0"/>
          <c:showBubbleSize val="0"/>
        </c:dLbls>
        <c:gapWidth val="100"/>
        <c:overlap val="-24"/>
        <c:axId val="235862720"/>
        <c:axId val="235863104"/>
      </c:barChart>
      <c:catAx>
        <c:axId val="23586272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35863104"/>
        <c:crosses val="autoZero"/>
        <c:auto val="1"/>
        <c:lblAlgn val="ctr"/>
        <c:lblOffset val="100"/>
        <c:noMultiLvlLbl val="0"/>
      </c:catAx>
      <c:valAx>
        <c:axId val="23586310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3586272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[S00079.csv]S00079!PivotTable2</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Top selling genre in countries </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s>
    <c:plotArea>
      <c:layout/>
      <c:pieChart>
        <c:varyColors val="1"/>
        <c:ser>
          <c:idx val="0"/>
          <c:order val="0"/>
          <c:tx>
            <c:strRef>
              <c:f>'S00079'!$L$2</c:f>
              <c:strCache>
                <c:ptCount val="1"/>
                <c:pt idx="0">
                  <c:v>Total</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'S00079'!$K$3:$K$26</c:f>
              <c:strCache>
                <c:ptCount val="23"/>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strCache>
            </c:strRef>
          </c:cat>
          <c:val>
            <c:numRef>
              <c:f>'S00079'!$L$3:$L$26</c:f>
              <c:numCache>
                <c:formatCode>General</c:formatCode>
                <c:ptCount val="23"/>
                <c:pt idx="0">
                  <c:v>35.639999999999993</c:v>
                </c:pt>
                <c:pt idx="1">
                  <c:v>69.3</c:v>
                </c:pt>
                <c:pt idx="2">
                  <c:v>61.38</c:v>
                </c:pt>
                <c:pt idx="3">
                  <c:v>51.48</c:v>
                </c:pt>
                <c:pt idx="4">
                  <c:v>348.47999999999996</c:v>
                </c:pt>
                <c:pt idx="5">
                  <c:v>431.64000000000004</c:v>
                </c:pt>
                <c:pt idx="6">
                  <c:v>79.2</c:v>
                </c:pt>
                <c:pt idx="7">
                  <c:v>205.92</c:v>
                </c:pt>
                <c:pt idx="8">
                  <c:v>32.67</c:v>
                </c:pt>
                <c:pt idx="9">
                  <c:v>61.379999999999995</c:v>
                </c:pt>
                <c:pt idx="10">
                  <c:v>291.05999999999995</c:v>
                </c:pt>
                <c:pt idx="11">
                  <c:v>271.26</c:v>
                </c:pt>
                <c:pt idx="12">
                  <c:v>70.290000000000006</c:v>
                </c:pt>
                <c:pt idx="13">
                  <c:v>147.51</c:v>
                </c:pt>
                <c:pt idx="14">
                  <c:v>98.009999999999991</c:v>
                </c:pt>
                <c:pt idx="15">
                  <c:v>43.56</c:v>
                </c:pt>
                <c:pt idx="16">
                  <c:v>54.45000000000001</c:v>
                </c:pt>
                <c:pt idx="17">
                  <c:v>66.33</c:v>
                </c:pt>
                <c:pt idx="18">
                  <c:v>61.379999999999995</c:v>
                </c:pt>
                <c:pt idx="19">
                  <c:v>147.51</c:v>
                </c:pt>
                <c:pt idx="20">
                  <c:v>74.25</c:v>
                </c:pt>
                <c:pt idx="21">
                  <c:v>70.290000000000006</c:v>
                </c:pt>
                <c:pt idx="22">
                  <c:v>218.79</c:v>
                </c:pt>
              </c:numCache>
            </c:numRef>
          </c:val>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[S009.csv]S009!PivotTable1</c:name>
    <c:fmtId val="-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AVERAGE ORDER VALUE</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manualLayout>
          <c:layoutTarget val="inner"/>
          <c:xMode val="edge"/>
          <c:yMode val="edge"/>
          <c:x val="0.17739924251092914"/>
          <c:y val="2.3915259172976121E-2"/>
          <c:w val="0.77346227375024634"/>
          <c:h val="0.654422769180804"/>
        </c:manualLayout>
      </c:layout>
      <c:barChart>
        <c:barDir val="col"/>
        <c:grouping val="stacked"/>
        <c:varyColors val="0"/>
        <c:ser>
          <c:idx val="0"/>
          <c:order val="0"/>
          <c:tx>
            <c:strRef>
              <c:f>'S009'!$I$3</c:f>
              <c:strCache>
                <c:ptCount val="1"/>
                <c:pt idx="0">
                  <c:v>Total</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invertIfNegative val="0"/>
          <c:cat>
            <c:strRef>
              <c:f>'S009'!$H$4:$H$61</c:f>
              <c:strCache>
                <c:ptCount val="57"/>
                <c:pt idx="0">
                  <c:v>Aaron</c:v>
                </c:pt>
                <c:pt idx="1">
                  <c:v>Alexandre</c:v>
                </c:pt>
                <c:pt idx="2">
                  <c:v>Astrid</c:v>
                </c:pt>
                <c:pt idx="3">
                  <c:v>BjÃ¸rn</c:v>
                </c:pt>
                <c:pt idx="4">
                  <c:v>Camille</c:v>
                </c:pt>
                <c:pt idx="5">
                  <c:v>Daan</c:v>
                </c:pt>
                <c:pt idx="6">
                  <c:v>Dan</c:v>
                </c:pt>
                <c:pt idx="7">
                  <c:v>Diego</c:v>
                </c:pt>
                <c:pt idx="8">
                  <c:v>Dominique</c:v>
                </c:pt>
                <c:pt idx="9">
                  <c:v>Eduardo</c:v>
                </c:pt>
                <c:pt idx="10">
                  <c:v>Edward</c:v>
                </c:pt>
                <c:pt idx="11">
                  <c:v>Ellie</c:v>
                </c:pt>
                <c:pt idx="12">
                  <c:v>Emma</c:v>
                </c:pt>
                <c:pt idx="13">
                  <c:v>Enrique</c:v>
                </c:pt>
                <c:pt idx="14">
                  <c:v>Fernanda</c:v>
                </c:pt>
                <c:pt idx="15">
                  <c:v>FranÃ§ois</c:v>
                </c:pt>
                <c:pt idx="16">
                  <c:v>Frank</c:v>
                </c:pt>
                <c:pt idx="17">
                  <c:v>FrantiÅ¡ek</c:v>
                </c:pt>
                <c:pt idx="18">
                  <c:v>Fynn</c:v>
                </c:pt>
                <c:pt idx="19">
                  <c:v>Hannah</c:v>
                </c:pt>
                <c:pt idx="20">
                  <c:v>Heather</c:v>
                </c:pt>
                <c:pt idx="21">
                  <c:v>Helena</c:v>
                </c:pt>
                <c:pt idx="22">
                  <c:v>Hugh</c:v>
                </c:pt>
                <c:pt idx="23">
                  <c:v>Isabelle</c:v>
                </c:pt>
                <c:pt idx="24">
                  <c:v>Jack</c:v>
                </c:pt>
                <c:pt idx="25">
                  <c:v>Jennifer</c:v>
                </c:pt>
                <c:pt idx="26">
                  <c:v>JoÃ£o</c:v>
                </c:pt>
                <c:pt idx="27">
                  <c:v>Joakim</c:v>
                </c:pt>
                <c:pt idx="28">
                  <c:v>Johannes</c:v>
                </c:pt>
                <c:pt idx="29">
                  <c:v>John</c:v>
                </c:pt>
                <c:pt idx="30">
                  <c:v>Julia</c:v>
                </c:pt>
                <c:pt idx="31">
                  <c:v>Kara</c:v>
                </c:pt>
                <c:pt idx="32">
                  <c:v>Kathy</c:v>
                </c:pt>
                <c:pt idx="33">
                  <c:v>Ladislav</c:v>
                </c:pt>
                <c:pt idx="34">
                  <c:v>Leonie</c:v>
                </c:pt>
                <c:pt idx="35">
                  <c:v>LuÃ­s</c:v>
                </c:pt>
                <c:pt idx="36">
                  <c:v>Lucas</c:v>
                </c:pt>
                <c:pt idx="37">
                  <c:v>Luis</c:v>
                </c:pt>
                <c:pt idx="38">
                  <c:v>Madalena</c:v>
                </c:pt>
                <c:pt idx="39">
                  <c:v>Manoj</c:v>
                </c:pt>
                <c:pt idx="40">
                  <c:v>Marc</c:v>
                </c:pt>
                <c:pt idx="41">
                  <c:v>Mark</c:v>
                </c:pt>
                <c:pt idx="42">
                  <c:v>Martha</c:v>
                </c:pt>
                <c:pt idx="43">
                  <c:v>Michelle</c:v>
                </c:pt>
                <c:pt idx="44">
                  <c:v>Niklas</c:v>
                </c:pt>
                <c:pt idx="45">
                  <c:v>Patrick</c:v>
                </c:pt>
                <c:pt idx="46">
                  <c:v>Phil</c:v>
                </c:pt>
                <c:pt idx="47">
                  <c:v>Puja</c:v>
                </c:pt>
                <c:pt idx="48">
                  <c:v>Richard</c:v>
                </c:pt>
                <c:pt idx="49">
                  <c:v>Robert</c:v>
                </c:pt>
                <c:pt idx="50">
                  <c:v>Roberto</c:v>
                </c:pt>
                <c:pt idx="51">
                  <c:v>StanisÅ‚aw</c:v>
                </c:pt>
                <c:pt idx="52">
                  <c:v>Steve</c:v>
                </c:pt>
                <c:pt idx="53">
                  <c:v>Terhi</c:v>
                </c:pt>
                <c:pt idx="54">
                  <c:v>Tim</c:v>
                </c:pt>
                <c:pt idx="55">
                  <c:v>Victor</c:v>
                </c:pt>
                <c:pt idx="56">
                  <c:v>Wyatt</c:v>
                </c:pt>
              </c:strCache>
            </c:strRef>
          </c:cat>
          <c:val>
            <c:numRef>
              <c:f>'S009'!$I$4:$I$61</c:f>
              <c:numCache>
                <c:formatCode>General</c:formatCode>
                <c:ptCount val="57"/>
                <c:pt idx="0">
                  <c:v>8.7899999999999991</c:v>
                </c:pt>
                <c:pt idx="1">
                  <c:v>6.93</c:v>
                </c:pt>
                <c:pt idx="2">
                  <c:v>7.7</c:v>
                </c:pt>
                <c:pt idx="3">
                  <c:v>8.0299999999999994</c:v>
                </c:pt>
                <c:pt idx="4">
                  <c:v>8.8000000000000007</c:v>
                </c:pt>
                <c:pt idx="5">
                  <c:v>8.6300000000000008</c:v>
                </c:pt>
                <c:pt idx="6">
                  <c:v>7.92</c:v>
                </c:pt>
                <c:pt idx="7">
                  <c:v>7.92</c:v>
                </c:pt>
                <c:pt idx="8">
                  <c:v>8.0299999999999994</c:v>
                </c:pt>
                <c:pt idx="9">
                  <c:v>5.03</c:v>
                </c:pt>
                <c:pt idx="10">
                  <c:v>7.01</c:v>
                </c:pt>
                <c:pt idx="11">
                  <c:v>6.27</c:v>
                </c:pt>
                <c:pt idx="12">
                  <c:v>8.5399999999999991</c:v>
                </c:pt>
                <c:pt idx="13">
                  <c:v>8.91</c:v>
                </c:pt>
                <c:pt idx="14">
                  <c:v>7.13</c:v>
                </c:pt>
                <c:pt idx="15">
                  <c:v>11.11</c:v>
                </c:pt>
                <c:pt idx="16">
                  <c:v>18.189999999999998</c:v>
                </c:pt>
                <c:pt idx="17">
                  <c:v>8.0299999999999994</c:v>
                </c:pt>
                <c:pt idx="18">
                  <c:v>9.41</c:v>
                </c:pt>
                <c:pt idx="19">
                  <c:v>7.74</c:v>
                </c:pt>
                <c:pt idx="20">
                  <c:v>7.67</c:v>
                </c:pt>
                <c:pt idx="21">
                  <c:v>10.73</c:v>
                </c:pt>
                <c:pt idx="22">
                  <c:v>8.83</c:v>
                </c:pt>
                <c:pt idx="23">
                  <c:v>6.11</c:v>
                </c:pt>
                <c:pt idx="24">
                  <c:v>8.17</c:v>
                </c:pt>
                <c:pt idx="25">
                  <c:v>7.37</c:v>
                </c:pt>
                <c:pt idx="26">
                  <c:v>7.92</c:v>
                </c:pt>
                <c:pt idx="27">
                  <c:v>7.52</c:v>
                </c:pt>
                <c:pt idx="28">
                  <c:v>6.53</c:v>
                </c:pt>
                <c:pt idx="29">
                  <c:v>6.63</c:v>
                </c:pt>
                <c:pt idx="30">
                  <c:v>7.23</c:v>
                </c:pt>
                <c:pt idx="31">
                  <c:v>3.76</c:v>
                </c:pt>
                <c:pt idx="32">
                  <c:v>8.2799999999999994</c:v>
                </c:pt>
                <c:pt idx="33">
                  <c:v>7.82</c:v>
                </c:pt>
                <c:pt idx="34">
                  <c:v>7.47</c:v>
                </c:pt>
                <c:pt idx="35">
                  <c:v>8.3800000000000008</c:v>
                </c:pt>
                <c:pt idx="36">
                  <c:v>5.61</c:v>
                </c:pt>
                <c:pt idx="37">
                  <c:v>7.46</c:v>
                </c:pt>
                <c:pt idx="38">
                  <c:v>5.14</c:v>
                </c:pt>
                <c:pt idx="39">
                  <c:v>8.61</c:v>
                </c:pt>
                <c:pt idx="40">
                  <c:v>7.15</c:v>
                </c:pt>
                <c:pt idx="41">
                  <c:v>11.09</c:v>
                </c:pt>
                <c:pt idx="42">
                  <c:v>5.67</c:v>
                </c:pt>
                <c:pt idx="43">
                  <c:v>9.9</c:v>
                </c:pt>
                <c:pt idx="44">
                  <c:v>8.14</c:v>
                </c:pt>
                <c:pt idx="45">
                  <c:v>9.35</c:v>
                </c:pt>
                <c:pt idx="46">
                  <c:v>8.91</c:v>
                </c:pt>
                <c:pt idx="47">
                  <c:v>8.91</c:v>
                </c:pt>
                <c:pt idx="48">
                  <c:v>7.18</c:v>
                </c:pt>
                <c:pt idx="49">
                  <c:v>10.15</c:v>
                </c:pt>
                <c:pt idx="50">
                  <c:v>7.47</c:v>
                </c:pt>
                <c:pt idx="51">
                  <c:v>7.62</c:v>
                </c:pt>
                <c:pt idx="52">
                  <c:v>8.8000000000000007</c:v>
                </c:pt>
                <c:pt idx="53">
                  <c:v>7.2</c:v>
                </c:pt>
                <c:pt idx="54">
                  <c:v>6.05</c:v>
                </c:pt>
                <c:pt idx="55">
                  <c:v>7.62</c:v>
                </c:pt>
                <c:pt idx="56">
                  <c:v>9.09</c:v>
                </c:pt>
              </c:numCache>
            </c:numRef>
          </c:val>
        </c:ser>
        <c:dLbls>
          <c:showLegendKey val="0"/>
          <c:showVal val="0"/>
          <c:showCatName val="0"/>
          <c:showSerName val="0"/>
          <c:showPercent val="0"/>
          <c:showBubbleSize val="0"/>
        </c:dLbls>
        <c:gapWidth val="150"/>
        <c:overlap val="100"/>
        <c:axId val="235961600"/>
        <c:axId val="235956896"/>
      </c:barChart>
      <c:catAx>
        <c:axId val="23596160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35956896"/>
        <c:crosses val="autoZero"/>
        <c:auto val="1"/>
        <c:lblAlgn val="ctr"/>
        <c:lblOffset val="100"/>
        <c:noMultiLvlLbl val="0"/>
      </c:catAx>
      <c:valAx>
        <c:axId val="23595689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359616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[S00078.csv]S00078!PivotTable1</c:name>
    <c:fmtId val="-1"/>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frequency of purchases</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clustered"/>
        <c:varyColors val="0"/>
        <c:ser>
          <c:idx val="0"/>
          <c:order val="0"/>
          <c:tx>
            <c:strRef>
              <c:f>'S00078'!$K$2</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'S00078'!$J$3:$J$60</c:f>
              <c:strCache>
                <c:ptCount val="57"/>
                <c:pt idx="0">
                  <c:v>Aaron</c:v>
                </c:pt>
                <c:pt idx="1">
                  <c:v>Alexandre</c:v>
                </c:pt>
                <c:pt idx="2">
                  <c:v>Astrid</c:v>
                </c:pt>
                <c:pt idx="3">
                  <c:v>BjÃ¸rn</c:v>
                </c:pt>
                <c:pt idx="4">
                  <c:v>Camille</c:v>
                </c:pt>
                <c:pt idx="5">
                  <c:v>Daan</c:v>
                </c:pt>
                <c:pt idx="6">
                  <c:v>Dan</c:v>
                </c:pt>
                <c:pt idx="7">
                  <c:v>Diego</c:v>
                </c:pt>
                <c:pt idx="8">
                  <c:v>Dominique</c:v>
                </c:pt>
                <c:pt idx="9">
                  <c:v>Eduardo</c:v>
                </c:pt>
                <c:pt idx="10">
                  <c:v>Edward</c:v>
                </c:pt>
                <c:pt idx="11">
                  <c:v>Ellie</c:v>
                </c:pt>
                <c:pt idx="12">
                  <c:v>Emma</c:v>
                </c:pt>
                <c:pt idx="13">
                  <c:v>Enrique</c:v>
                </c:pt>
                <c:pt idx="14">
                  <c:v>Fernanda</c:v>
                </c:pt>
                <c:pt idx="15">
                  <c:v>FranÃ§ois</c:v>
                </c:pt>
                <c:pt idx="16">
                  <c:v>Frank</c:v>
                </c:pt>
                <c:pt idx="17">
                  <c:v>FrantiÅ¡ek</c:v>
                </c:pt>
                <c:pt idx="18">
                  <c:v>Fynn</c:v>
                </c:pt>
                <c:pt idx="19">
                  <c:v>Hannah</c:v>
                </c:pt>
                <c:pt idx="20">
                  <c:v>Heather</c:v>
                </c:pt>
                <c:pt idx="21">
                  <c:v>Helena</c:v>
                </c:pt>
                <c:pt idx="22">
                  <c:v>Hugh</c:v>
                </c:pt>
                <c:pt idx="23">
                  <c:v>Isabelle</c:v>
                </c:pt>
                <c:pt idx="24">
                  <c:v>Jack</c:v>
                </c:pt>
                <c:pt idx="25">
                  <c:v>Jennifer</c:v>
                </c:pt>
                <c:pt idx="26">
                  <c:v>JoÃ£o</c:v>
                </c:pt>
                <c:pt idx="27">
                  <c:v>Joakim</c:v>
                </c:pt>
                <c:pt idx="28">
                  <c:v>Johannes</c:v>
                </c:pt>
                <c:pt idx="29">
                  <c:v>John</c:v>
                </c:pt>
                <c:pt idx="30">
                  <c:v>Julia</c:v>
                </c:pt>
                <c:pt idx="31">
                  <c:v>Kara</c:v>
                </c:pt>
                <c:pt idx="32">
                  <c:v>Kathy</c:v>
                </c:pt>
                <c:pt idx="33">
                  <c:v>Ladislav</c:v>
                </c:pt>
                <c:pt idx="34">
                  <c:v>Leonie</c:v>
                </c:pt>
                <c:pt idx="35">
                  <c:v>LuÃ­s</c:v>
                </c:pt>
                <c:pt idx="36">
                  <c:v>Lucas</c:v>
                </c:pt>
                <c:pt idx="37">
                  <c:v>Luis</c:v>
                </c:pt>
                <c:pt idx="38">
                  <c:v>Madalena</c:v>
                </c:pt>
                <c:pt idx="39">
                  <c:v>Manoj</c:v>
                </c:pt>
                <c:pt idx="40">
                  <c:v>Marc</c:v>
                </c:pt>
                <c:pt idx="41">
                  <c:v>Mark</c:v>
                </c:pt>
                <c:pt idx="42">
                  <c:v>Martha</c:v>
                </c:pt>
                <c:pt idx="43">
                  <c:v>Michelle</c:v>
                </c:pt>
                <c:pt idx="44">
                  <c:v>Niklas</c:v>
                </c:pt>
                <c:pt idx="45">
                  <c:v>Patrick</c:v>
                </c:pt>
                <c:pt idx="46">
                  <c:v>Phil</c:v>
                </c:pt>
                <c:pt idx="47">
                  <c:v>Puja</c:v>
                </c:pt>
                <c:pt idx="48">
                  <c:v>Richard</c:v>
                </c:pt>
                <c:pt idx="49">
                  <c:v>Robert</c:v>
                </c:pt>
                <c:pt idx="50">
                  <c:v>Roberto</c:v>
                </c:pt>
                <c:pt idx="51">
                  <c:v>StanisÅ‚aw</c:v>
                </c:pt>
                <c:pt idx="52">
                  <c:v>Steve</c:v>
                </c:pt>
                <c:pt idx="53">
                  <c:v>Terhi</c:v>
                </c:pt>
                <c:pt idx="54">
                  <c:v>Tim</c:v>
                </c:pt>
                <c:pt idx="55">
                  <c:v>Victor</c:v>
                </c:pt>
                <c:pt idx="56">
                  <c:v>Wyatt</c:v>
                </c:pt>
              </c:strCache>
            </c:strRef>
          </c:cat>
          <c:val>
            <c:numRef>
              <c:f>'S00078'!$K$3:$K$60</c:f>
              <c:numCache>
                <c:formatCode>General</c:formatCode>
                <c:ptCount val="57"/>
                <c:pt idx="0">
                  <c:v>8</c:v>
                </c:pt>
                <c:pt idx="1">
                  <c:v>10</c:v>
                </c:pt>
                <c:pt idx="2">
                  <c:v>9</c:v>
                </c:pt>
                <c:pt idx="3">
                  <c:v>9</c:v>
                </c:pt>
                <c:pt idx="4">
                  <c:v>9</c:v>
                </c:pt>
                <c:pt idx="5">
                  <c:v>7</c:v>
                </c:pt>
                <c:pt idx="6">
                  <c:v>12</c:v>
                </c:pt>
                <c:pt idx="7">
                  <c:v>5</c:v>
                </c:pt>
                <c:pt idx="8">
                  <c:v>9</c:v>
                </c:pt>
                <c:pt idx="9">
                  <c:v>12</c:v>
                </c:pt>
                <c:pt idx="10">
                  <c:v>13</c:v>
                </c:pt>
                <c:pt idx="11">
                  <c:v>12</c:v>
                </c:pt>
                <c:pt idx="12">
                  <c:v>8</c:v>
                </c:pt>
                <c:pt idx="13">
                  <c:v>11</c:v>
                </c:pt>
                <c:pt idx="14">
                  <c:v>15</c:v>
                </c:pt>
                <c:pt idx="15">
                  <c:v>9</c:v>
                </c:pt>
                <c:pt idx="16">
                  <c:v>8</c:v>
                </c:pt>
                <c:pt idx="17">
                  <c:v>18</c:v>
                </c:pt>
                <c:pt idx="18">
                  <c:v>10</c:v>
                </c:pt>
                <c:pt idx="19">
                  <c:v>11</c:v>
                </c:pt>
                <c:pt idx="20">
                  <c:v>12</c:v>
                </c:pt>
                <c:pt idx="21">
                  <c:v>12</c:v>
                </c:pt>
                <c:pt idx="22">
                  <c:v>13</c:v>
                </c:pt>
                <c:pt idx="23">
                  <c:v>12</c:v>
                </c:pt>
                <c:pt idx="24">
                  <c:v>12</c:v>
                </c:pt>
                <c:pt idx="25">
                  <c:v>9</c:v>
                </c:pt>
                <c:pt idx="26">
                  <c:v>13</c:v>
                </c:pt>
                <c:pt idx="27">
                  <c:v>10</c:v>
                </c:pt>
                <c:pt idx="28">
                  <c:v>10</c:v>
                </c:pt>
                <c:pt idx="29">
                  <c:v>10</c:v>
                </c:pt>
                <c:pt idx="30">
                  <c:v>10</c:v>
                </c:pt>
                <c:pt idx="31">
                  <c:v>10</c:v>
                </c:pt>
                <c:pt idx="32">
                  <c:v>11</c:v>
                </c:pt>
                <c:pt idx="33">
                  <c:v>10</c:v>
                </c:pt>
                <c:pt idx="34">
                  <c:v>11</c:v>
                </c:pt>
                <c:pt idx="35">
                  <c:v>13</c:v>
                </c:pt>
                <c:pt idx="36">
                  <c:v>9</c:v>
                </c:pt>
                <c:pt idx="37">
                  <c:v>13</c:v>
                </c:pt>
                <c:pt idx="38">
                  <c:v>16</c:v>
                </c:pt>
                <c:pt idx="39">
                  <c:v>13</c:v>
                </c:pt>
                <c:pt idx="40">
                  <c:v>9</c:v>
                </c:pt>
                <c:pt idx="41">
                  <c:v>10</c:v>
                </c:pt>
                <c:pt idx="42">
                  <c:v>11</c:v>
                </c:pt>
                <c:pt idx="43">
                  <c:v>8</c:v>
                </c:pt>
                <c:pt idx="44">
                  <c:v>9</c:v>
                </c:pt>
                <c:pt idx="45">
                  <c:v>9</c:v>
                </c:pt>
                <c:pt idx="46">
                  <c:v>11</c:v>
                </c:pt>
                <c:pt idx="47">
                  <c:v>8</c:v>
                </c:pt>
                <c:pt idx="48">
                  <c:v>12</c:v>
                </c:pt>
                <c:pt idx="49">
                  <c:v>4</c:v>
                </c:pt>
                <c:pt idx="50">
                  <c:v>11</c:v>
                </c:pt>
                <c:pt idx="51">
                  <c:v>10</c:v>
                </c:pt>
                <c:pt idx="52">
                  <c:v>9</c:v>
                </c:pt>
                <c:pt idx="53">
                  <c:v>11</c:v>
                </c:pt>
                <c:pt idx="54">
                  <c:v>9</c:v>
                </c:pt>
                <c:pt idx="55">
                  <c:v>10</c:v>
                </c:pt>
                <c:pt idx="56">
                  <c:v>11</c:v>
                </c:pt>
              </c:numCache>
            </c:numRef>
          </c:val>
        </c:ser>
        <c:dLbls>
          <c:showLegendKey val="0"/>
          <c:showVal val="0"/>
          <c:showCatName val="0"/>
          <c:showSerName val="0"/>
          <c:showPercent val="0"/>
          <c:showBubbleSize val="0"/>
        </c:dLbls>
        <c:gapWidth val="100"/>
        <c:overlap val="-24"/>
        <c:axId val="235955328"/>
        <c:axId val="235956112"/>
      </c:barChart>
      <c:catAx>
        <c:axId val="23595532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35956112"/>
        <c:crosses val="autoZero"/>
        <c:auto val="1"/>
        <c:lblAlgn val="ctr"/>
        <c:lblOffset val="100"/>
        <c:noMultiLvlLbl val="0"/>
      </c:catAx>
      <c:valAx>
        <c:axId val="23595611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3595532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[S00077.csv]S00077!PivotTable1</c:name>
    <c:fmtId val="-1"/>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s>
    <c:plotArea>
      <c:layout/>
      <c:pieChart>
        <c:varyColors val="1"/>
        <c:ser>
          <c:idx val="0"/>
          <c:order val="0"/>
          <c:tx>
            <c:strRef>
              <c:f>'S00077'!$K$3</c:f>
              <c:strCache>
                <c:ptCount val="1"/>
                <c:pt idx="0">
                  <c:v>Sum of avg_total_spent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'S00077'!$J$4:$J$28</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'S00077'!$K$4:$K$28</c:f>
              <c:numCache>
                <c:formatCode>General</c:formatCode>
                <c:ptCount val="24"/>
                <c:pt idx="0">
                  <c:v>396</c:v>
                </c:pt>
                <c:pt idx="1">
                  <c:v>940.5</c:v>
                </c:pt>
                <c:pt idx="2">
                  <c:v>649.44000000000005</c:v>
                </c:pt>
                <c:pt idx="3">
                  <c:v>567.27</c:v>
                </c:pt>
                <c:pt idx="4">
                  <c:v>811.8</c:v>
                </c:pt>
                <c:pt idx="5">
                  <c:v>686.19375000000002</c:v>
                </c:pt>
                <c:pt idx="6">
                  <c:v>912.78</c:v>
                </c:pt>
                <c:pt idx="7">
                  <c:v>1591.92</c:v>
                </c:pt>
                <c:pt idx="8">
                  <c:v>196.02</c:v>
                </c:pt>
                <c:pt idx="9">
                  <c:v>685.08</c:v>
                </c:pt>
                <c:pt idx="10">
                  <c:v>794.57399999999996</c:v>
                </c:pt>
                <c:pt idx="11">
                  <c:v>860.31</c:v>
                </c:pt>
                <c:pt idx="12">
                  <c:v>830.61</c:v>
                </c:pt>
                <c:pt idx="13">
                  <c:v>943.96500000000003</c:v>
                </c:pt>
                <c:pt idx="14">
                  <c:v>1433.52</c:v>
                </c:pt>
                <c:pt idx="15">
                  <c:v>468.27</c:v>
                </c:pt>
                <c:pt idx="16">
                  <c:v>544.5</c:v>
                </c:pt>
                <c:pt idx="17">
                  <c:v>664.29</c:v>
                </c:pt>
                <c:pt idx="18">
                  <c:v>690.03</c:v>
                </c:pt>
                <c:pt idx="19">
                  <c:v>877.63499999999999</c:v>
                </c:pt>
                <c:pt idx="20">
                  <c:v>1076.1300000000001</c:v>
                </c:pt>
                <c:pt idx="21">
                  <c:v>754.38</c:v>
                </c:pt>
                <c:pt idx="22">
                  <c:v>832.92</c:v>
                </c:pt>
                <c:pt idx="23">
                  <c:v>800.45307700000001</c:v>
                </c:pt>
              </c:numCache>
            </c:numRef>
          </c:val>
        </c:ser>
        <c:ser>
          <c:idx val="1"/>
          <c:order val="1"/>
          <c:tx>
            <c:strRef>
              <c:f>'S00077'!$L$3</c:f>
              <c:strCache>
                <c:ptCount val="1"/>
                <c:pt idx="0">
                  <c:v>Sum of avg_tracks_purchased_per_customer</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'S00077'!$J$4:$J$28</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'S00077'!$L$4:$L$28</c:f>
              <c:numCache>
                <c:formatCode>General</c:formatCode>
                <c:ptCount val="24"/>
                <c:pt idx="0">
                  <c:v>40</c:v>
                </c:pt>
                <c:pt idx="1">
                  <c:v>82</c:v>
                </c:pt>
                <c:pt idx="2">
                  <c:v>70</c:v>
                </c:pt>
                <c:pt idx="3">
                  <c:v>61</c:v>
                </c:pt>
                <c:pt idx="4">
                  <c:v>86.4</c:v>
                </c:pt>
                <c:pt idx="5">
                  <c:v>67.625</c:v>
                </c:pt>
                <c:pt idx="6">
                  <c:v>98</c:v>
                </c:pt>
                <c:pt idx="7">
                  <c:v>138</c:v>
                </c:pt>
                <c:pt idx="8">
                  <c:v>38</c:v>
                </c:pt>
                <c:pt idx="9">
                  <c:v>80</c:v>
                </c:pt>
                <c:pt idx="10">
                  <c:v>78.599999999999994</c:v>
                </c:pt>
                <c:pt idx="11">
                  <c:v>84.5</c:v>
                </c:pt>
                <c:pt idx="12">
                  <c:v>79</c:v>
                </c:pt>
                <c:pt idx="13">
                  <c:v>92.5</c:v>
                </c:pt>
                <c:pt idx="14">
                  <c:v>116</c:v>
                </c:pt>
                <c:pt idx="15">
                  <c:v>51</c:v>
                </c:pt>
                <c:pt idx="16">
                  <c:v>66</c:v>
                </c:pt>
                <c:pt idx="17">
                  <c:v>73</c:v>
                </c:pt>
                <c:pt idx="18">
                  <c:v>77</c:v>
                </c:pt>
                <c:pt idx="19">
                  <c:v>93.5</c:v>
                </c:pt>
                <c:pt idx="20">
                  <c:v>99</c:v>
                </c:pt>
                <c:pt idx="21">
                  <c:v>76</c:v>
                </c:pt>
                <c:pt idx="22">
                  <c:v>82.666700000000006</c:v>
                </c:pt>
                <c:pt idx="23">
                  <c:v>80.846199999999996</c:v>
                </c:pt>
              </c:numCache>
            </c:numRef>
          </c:val>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6730CD-FFCD-4A76-A84A-9CF3268F14E9}" type="doc">
      <dgm:prSet loTypeId="urn:microsoft.com/office/officeart/2008/layout/VerticalCurvedList" loCatId="list" qsTypeId="urn:microsoft.com/office/officeart/2005/8/quickstyle/simple2" qsCatId="simple" csTypeId="urn:microsoft.com/office/officeart/2005/8/colors/accent4_1" csCatId="accent4" phldr="1"/>
      <dgm:spPr/>
      <dgm:t>
        <a:bodyPr/>
        <a:lstStyle/>
        <a:p>
          <a:endParaRPr lang="en-IN"/>
        </a:p>
      </dgm:t>
    </dgm:pt>
    <dgm:pt modelId="{EFAA094E-B84D-4FAD-B1A7-21D9622661BD}">
      <dgm:prSet/>
      <dgm:spPr/>
      <dgm:t>
        <a:bodyPr/>
        <a:lstStyle/>
        <a:p>
          <a:r>
            <a:rPr lang="en-US" spc="131" smtClean="0">
              <a:latin typeface="Montserrat Light"/>
              <a:sym typeface="Montserrat Light"/>
            </a:rPr>
            <a:t>Chinook Music Store is a leading provider of music records with a diverse range of genres and albums.</a:t>
          </a:r>
          <a:endParaRPr lang="en-US" spc="131" dirty="0">
            <a:latin typeface="Montserrat Light"/>
            <a:sym typeface="Montserrat Light"/>
          </a:endParaRPr>
        </a:p>
      </dgm:t>
    </dgm:pt>
    <dgm:pt modelId="{AF8346E1-FB0E-461E-A84C-E3D6D9D29AF4}" type="parTrans" cxnId="{C8C4C872-843E-4A75-8F64-56CCA2D8AC71}">
      <dgm:prSet/>
      <dgm:spPr/>
      <dgm:t>
        <a:bodyPr/>
        <a:lstStyle/>
        <a:p>
          <a:endParaRPr lang="en-IN"/>
        </a:p>
      </dgm:t>
    </dgm:pt>
    <dgm:pt modelId="{D68A52F9-0C6F-42A1-BF9A-82063BD35982}" type="sibTrans" cxnId="{C8C4C872-843E-4A75-8F64-56CCA2D8AC71}">
      <dgm:prSet/>
      <dgm:spPr/>
      <dgm:t>
        <a:bodyPr/>
        <a:lstStyle/>
        <a:p>
          <a:endParaRPr lang="en-IN"/>
        </a:p>
      </dgm:t>
    </dgm:pt>
    <dgm:pt modelId="{B9CC203B-2D30-427A-8C3F-F025540A9FDF}">
      <dgm:prSet/>
      <dgm:spPr/>
      <dgm:t>
        <a:bodyPr/>
        <a:lstStyle/>
        <a:p>
          <a:r>
            <a:rPr lang="en-US" spc="131" smtClean="0">
              <a:latin typeface="Montserrat Light"/>
              <a:sym typeface="Montserrat Light"/>
            </a:rPr>
            <a:t>Committed to customer satisfaction.</a:t>
          </a:r>
          <a:endParaRPr lang="en-US" spc="131" dirty="0">
            <a:latin typeface="Montserrat Light"/>
            <a:sym typeface="Montserrat Light"/>
          </a:endParaRPr>
        </a:p>
      </dgm:t>
    </dgm:pt>
    <dgm:pt modelId="{C623B225-C113-42C9-9FDE-7415161B3D01}" type="parTrans" cxnId="{E02DBDE6-19DE-402A-925A-A23D14839BD1}">
      <dgm:prSet/>
      <dgm:spPr/>
      <dgm:t>
        <a:bodyPr/>
        <a:lstStyle/>
        <a:p>
          <a:endParaRPr lang="en-IN"/>
        </a:p>
      </dgm:t>
    </dgm:pt>
    <dgm:pt modelId="{146462DE-2975-4B16-B8B8-F3DF16BCFFB8}" type="sibTrans" cxnId="{E02DBDE6-19DE-402A-925A-A23D14839BD1}">
      <dgm:prSet/>
      <dgm:spPr/>
      <dgm:t>
        <a:bodyPr/>
        <a:lstStyle/>
        <a:p>
          <a:endParaRPr lang="en-IN"/>
        </a:p>
      </dgm:t>
    </dgm:pt>
    <dgm:pt modelId="{1FB9D44D-2787-4CFC-9CEA-152317089770}">
      <dgm:prSet/>
      <dgm:spPr/>
      <dgm:t>
        <a:bodyPr/>
        <a:lstStyle/>
        <a:p>
          <a:r>
            <a:rPr lang="en-US" spc="131" smtClean="0">
              <a:latin typeface="Montserrat Light"/>
              <a:sym typeface="Montserrat Light"/>
            </a:rPr>
            <a:t>Offers a curated collection of popular artists, classic albums, and niche genres.</a:t>
          </a:r>
          <a:endParaRPr lang="en-US" spc="131" dirty="0">
            <a:latin typeface="Montserrat Light"/>
            <a:sym typeface="Montserrat Light"/>
          </a:endParaRPr>
        </a:p>
      </dgm:t>
    </dgm:pt>
    <dgm:pt modelId="{3BA04BA3-0628-4D3B-9AB3-40EA347FB5F3}" type="parTrans" cxnId="{45331085-ED2B-4DD4-8AB5-D764BCD236E5}">
      <dgm:prSet/>
      <dgm:spPr/>
      <dgm:t>
        <a:bodyPr/>
        <a:lstStyle/>
        <a:p>
          <a:endParaRPr lang="en-IN"/>
        </a:p>
      </dgm:t>
    </dgm:pt>
    <dgm:pt modelId="{0440EB2D-99B5-42D5-A20A-D38B57C798A7}" type="sibTrans" cxnId="{45331085-ED2B-4DD4-8AB5-D764BCD236E5}">
      <dgm:prSet/>
      <dgm:spPr/>
      <dgm:t>
        <a:bodyPr/>
        <a:lstStyle/>
        <a:p>
          <a:endParaRPr lang="en-IN"/>
        </a:p>
      </dgm:t>
    </dgm:pt>
    <dgm:pt modelId="{0DD6B4DF-3C7C-4F11-9401-AA40D47F5ECF}">
      <dgm:prSet/>
      <dgm:spPr/>
      <dgm:t>
        <a:bodyPr/>
        <a:lstStyle/>
        <a:p>
          <a:r>
            <a:rPr lang="en-US" spc="131" smtClean="0">
              <a:latin typeface="Montserrat Light"/>
              <a:sym typeface="Montserrat Light"/>
            </a:rPr>
            <a:t>A go-to destination for music enthusiasts worldwide.</a:t>
          </a:r>
          <a:endParaRPr lang="en-US" spc="131" dirty="0">
            <a:latin typeface="Montserrat Light"/>
            <a:sym typeface="Montserrat Light"/>
          </a:endParaRPr>
        </a:p>
      </dgm:t>
    </dgm:pt>
    <dgm:pt modelId="{78B93E8C-624E-4E42-92AC-505BFC2C19B0}" type="parTrans" cxnId="{4C98CD12-A633-4925-8796-8338DBEBF0E6}">
      <dgm:prSet/>
      <dgm:spPr/>
      <dgm:t>
        <a:bodyPr/>
        <a:lstStyle/>
        <a:p>
          <a:endParaRPr lang="en-IN"/>
        </a:p>
      </dgm:t>
    </dgm:pt>
    <dgm:pt modelId="{048804ED-D2D8-44CE-AE2F-0120125B277A}" type="sibTrans" cxnId="{4C98CD12-A633-4925-8796-8338DBEBF0E6}">
      <dgm:prSet/>
      <dgm:spPr/>
      <dgm:t>
        <a:bodyPr/>
        <a:lstStyle/>
        <a:p>
          <a:endParaRPr lang="en-IN"/>
        </a:p>
      </dgm:t>
    </dgm:pt>
    <dgm:pt modelId="{0D9669E4-92A6-41F3-A52E-A5CF873DAF3E}">
      <dgm:prSet/>
      <dgm:spPr/>
      <dgm:t>
        <a:bodyPr/>
        <a:lstStyle/>
        <a:p>
          <a:r>
            <a:rPr lang="en-US" spc="131" smtClean="0">
              <a:latin typeface="Montserrat Light"/>
              <a:sym typeface="Montserrat Light"/>
            </a:rPr>
            <a:t>How can Chinook Music Services leverage customer data to identify key trends, optimize product offerings, and improve marketing strategies in order to maintain its position in the competitive physical music market?</a:t>
          </a:r>
          <a:endParaRPr lang="en-US" spc="131" dirty="0">
            <a:latin typeface="Montserrat Light"/>
            <a:sym typeface="Montserrat Light"/>
          </a:endParaRPr>
        </a:p>
      </dgm:t>
    </dgm:pt>
    <dgm:pt modelId="{3D122EA1-2744-40DC-9776-021B9740B9F4}" type="parTrans" cxnId="{0E26F141-1BAF-473B-933A-8B25A41C440D}">
      <dgm:prSet/>
      <dgm:spPr/>
      <dgm:t>
        <a:bodyPr/>
        <a:lstStyle/>
        <a:p>
          <a:endParaRPr lang="en-IN"/>
        </a:p>
      </dgm:t>
    </dgm:pt>
    <dgm:pt modelId="{5E7F3E9A-FDFE-449C-B590-72A72B98D984}" type="sibTrans" cxnId="{0E26F141-1BAF-473B-933A-8B25A41C440D}">
      <dgm:prSet/>
      <dgm:spPr/>
      <dgm:t>
        <a:bodyPr/>
        <a:lstStyle/>
        <a:p>
          <a:endParaRPr lang="en-IN"/>
        </a:p>
      </dgm:t>
    </dgm:pt>
    <dgm:pt modelId="{43AB3825-8241-4F82-8136-296EF1DF0A4F}" type="pres">
      <dgm:prSet presAssocID="{676730CD-FFCD-4A76-A84A-9CF3268F14E9}" presName="Name0" presStyleCnt="0">
        <dgm:presLayoutVars>
          <dgm:chMax val="7"/>
          <dgm:chPref val="7"/>
          <dgm:dir/>
        </dgm:presLayoutVars>
      </dgm:prSet>
      <dgm:spPr/>
    </dgm:pt>
    <dgm:pt modelId="{D7B3FB7F-4776-419A-B9E0-424C3C691FBF}" type="pres">
      <dgm:prSet presAssocID="{676730CD-FFCD-4A76-A84A-9CF3268F14E9}" presName="Name1" presStyleCnt="0"/>
      <dgm:spPr/>
    </dgm:pt>
    <dgm:pt modelId="{C1B5E528-AFF2-4CC1-9991-6AD4B8D8E768}" type="pres">
      <dgm:prSet presAssocID="{676730CD-FFCD-4A76-A84A-9CF3268F14E9}" presName="cycle" presStyleCnt="0"/>
      <dgm:spPr/>
    </dgm:pt>
    <dgm:pt modelId="{AE144DCA-6DC9-4C16-9FAB-6033ED20ED52}" type="pres">
      <dgm:prSet presAssocID="{676730CD-FFCD-4A76-A84A-9CF3268F14E9}" presName="srcNode" presStyleLbl="node1" presStyleIdx="0" presStyleCnt="5"/>
      <dgm:spPr/>
    </dgm:pt>
    <dgm:pt modelId="{FD148A7F-6EB2-43C9-9941-0EE5B61799AD}" type="pres">
      <dgm:prSet presAssocID="{676730CD-FFCD-4A76-A84A-9CF3268F14E9}" presName="conn" presStyleLbl="parChTrans1D2" presStyleIdx="0" presStyleCnt="1"/>
      <dgm:spPr/>
    </dgm:pt>
    <dgm:pt modelId="{735822E8-61B3-47F5-BF19-A3DA54A3C9A1}" type="pres">
      <dgm:prSet presAssocID="{676730CD-FFCD-4A76-A84A-9CF3268F14E9}" presName="extraNode" presStyleLbl="node1" presStyleIdx="0" presStyleCnt="5"/>
      <dgm:spPr/>
    </dgm:pt>
    <dgm:pt modelId="{1712E84F-29BB-434E-BB97-05F19748B951}" type="pres">
      <dgm:prSet presAssocID="{676730CD-FFCD-4A76-A84A-9CF3268F14E9}" presName="dstNode" presStyleLbl="node1" presStyleIdx="0" presStyleCnt="5"/>
      <dgm:spPr/>
    </dgm:pt>
    <dgm:pt modelId="{42A1AF65-A468-4B1F-9BF2-9B4BA98E51FA}" type="pres">
      <dgm:prSet presAssocID="{EFAA094E-B84D-4FAD-B1A7-21D9622661BD}" presName="text_1" presStyleLbl="node1" presStyleIdx="0" presStyleCnt="5">
        <dgm:presLayoutVars>
          <dgm:bulletEnabled val="1"/>
        </dgm:presLayoutVars>
      </dgm:prSet>
      <dgm:spPr/>
    </dgm:pt>
    <dgm:pt modelId="{B62664CC-9A4A-4380-9566-40FF84534359}" type="pres">
      <dgm:prSet presAssocID="{EFAA094E-B84D-4FAD-B1A7-21D9622661BD}" presName="accent_1" presStyleCnt="0"/>
      <dgm:spPr/>
    </dgm:pt>
    <dgm:pt modelId="{DA01886D-1002-426C-A2A3-13DA4C456F47}" type="pres">
      <dgm:prSet presAssocID="{EFAA094E-B84D-4FAD-B1A7-21D9622661BD}" presName="accentRepeatNode" presStyleLbl="solidFgAcc1" presStyleIdx="0" presStyleCnt="5"/>
      <dgm:spPr>
        <a:blipFill rotWithShape="0">
          <a:blip xmlns:r="http://schemas.openxmlformats.org/officeDocument/2006/relationships" r:embed="rId1"/>
          <a:stretch>
            <a:fillRect/>
          </a:stretch>
        </a:blipFill>
      </dgm:spPr>
    </dgm:pt>
    <dgm:pt modelId="{628F3059-AEE6-4B01-9A0C-0FE74021D554}" type="pres">
      <dgm:prSet presAssocID="{B9CC203B-2D30-427A-8C3F-F025540A9FDF}" presName="text_2" presStyleLbl="node1" presStyleIdx="1" presStyleCnt="5">
        <dgm:presLayoutVars>
          <dgm:bulletEnabled val="1"/>
        </dgm:presLayoutVars>
      </dgm:prSet>
      <dgm:spPr/>
    </dgm:pt>
    <dgm:pt modelId="{B000B50D-3F9F-4FCF-9DBE-561995291281}" type="pres">
      <dgm:prSet presAssocID="{B9CC203B-2D30-427A-8C3F-F025540A9FDF}" presName="accent_2" presStyleCnt="0"/>
      <dgm:spPr/>
    </dgm:pt>
    <dgm:pt modelId="{D481A003-8AD1-4C46-9B64-029F3AE88771}" type="pres">
      <dgm:prSet presAssocID="{B9CC203B-2D30-427A-8C3F-F025540A9FDF}" presName="accentRepeatNode" presStyleLbl="solidFgAcc1" presStyleIdx="1" presStyleCnt="5"/>
      <dgm:spPr>
        <a:blipFill rotWithShape="0">
          <a:blip xmlns:r="http://schemas.openxmlformats.org/officeDocument/2006/relationships" r:embed="rId2"/>
          <a:stretch>
            <a:fillRect/>
          </a:stretch>
        </a:blipFill>
      </dgm:spPr>
    </dgm:pt>
    <dgm:pt modelId="{4C032B5B-22AB-44C2-B048-D9409435E2FD}" type="pres">
      <dgm:prSet presAssocID="{1FB9D44D-2787-4CFC-9CEA-152317089770}" presName="text_3" presStyleLbl="node1" presStyleIdx="2" presStyleCnt="5">
        <dgm:presLayoutVars>
          <dgm:bulletEnabled val="1"/>
        </dgm:presLayoutVars>
      </dgm:prSet>
      <dgm:spPr/>
    </dgm:pt>
    <dgm:pt modelId="{4C954E68-F9E1-4CAA-8BD5-870D1AA52A4F}" type="pres">
      <dgm:prSet presAssocID="{1FB9D44D-2787-4CFC-9CEA-152317089770}" presName="accent_3" presStyleCnt="0"/>
      <dgm:spPr/>
    </dgm:pt>
    <dgm:pt modelId="{C2E2A882-80C4-4BB7-8B7B-E49AEBAC132C}" type="pres">
      <dgm:prSet presAssocID="{1FB9D44D-2787-4CFC-9CEA-152317089770}" presName="accentRepeatNode" presStyleLbl="solidFgAcc1" presStyleIdx="2" presStyleCnt="5"/>
      <dgm:spPr>
        <a:blipFill rotWithShape="0">
          <a:blip xmlns:r="http://schemas.openxmlformats.org/officeDocument/2006/relationships" r:embed="rId3"/>
          <a:stretch>
            <a:fillRect/>
          </a:stretch>
        </a:blipFill>
      </dgm:spPr>
    </dgm:pt>
    <dgm:pt modelId="{DCEE9393-3D94-4C5F-88A6-D930926011CD}" type="pres">
      <dgm:prSet presAssocID="{0DD6B4DF-3C7C-4F11-9401-AA40D47F5ECF}" presName="text_4" presStyleLbl="node1" presStyleIdx="3" presStyleCnt="5">
        <dgm:presLayoutVars>
          <dgm:bulletEnabled val="1"/>
        </dgm:presLayoutVars>
      </dgm:prSet>
      <dgm:spPr/>
    </dgm:pt>
    <dgm:pt modelId="{0EE8D407-D4ED-46C5-B8A4-8474858CC317}" type="pres">
      <dgm:prSet presAssocID="{0DD6B4DF-3C7C-4F11-9401-AA40D47F5ECF}" presName="accent_4" presStyleCnt="0"/>
      <dgm:spPr/>
    </dgm:pt>
    <dgm:pt modelId="{B6C6C8D5-D446-4DE5-9876-9B607A23133B}" type="pres">
      <dgm:prSet presAssocID="{0DD6B4DF-3C7C-4F11-9401-AA40D47F5ECF}" presName="accentRepeatNode" presStyleLbl="solidFgAcc1" presStyleIdx="3" presStyleCnt="5"/>
      <dgm:spPr>
        <a:blipFill rotWithShape="0">
          <a:blip xmlns:r="http://schemas.openxmlformats.org/officeDocument/2006/relationships" r:embed="rId4"/>
          <a:stretch>
            <a:fillRect/>
          </a:stretch>
        </a:blipFill>
      </dgm:spPr>
    </dgm:pt>
    <dgm:pt modelId="{CE7C36D8-5129-4EA8-845B-02BA42739933}" type="pres">
      <dgm:prSet presAssocID="{0D9669E4-92A6-41F3-A52E-A5CF873DAF3E}" presName="text_5" presStyleLbl="node1" presStyleIdx="4" presStyleCnt="5">
        <dgm:presLayoutVars>
          <dgm:bulletEnabled val="1"/>
        </dgm:presLayoutVars>
      </dgm:prSet>
      <dgm:spPr/>
    </dgm:pt>
    <dgm:pt modelId="{591FE13C-8BCE-4E1B-B664-766DCEDCCCE4}" type="pres">
      <dgm:prSet presAssocID="{0D9669E4-92A6-41F3-A52E-A5CF873DAF3E}" presName="accent_5" presStyleCnt="0"/>
      <dgm:spPr/>
    </dgm:pt>
    <dgm:pt modelId="{C48BB530-34F1-456D-A532-F680682F782E}" type="pres">
      <dgm:prSet presAssocID="{0D9669E4-92A6-41F3-A52E-A5CF873DAF3E}" presName="accentRepeatNode" presStyleLbl="solidFgAcc1" presStyleIdx="4" presStyleCnt="5"/>
      <dgm:spPr>
        <a:blipFill rotWithShape="0">
          <a:blip xmlns:r="http://schemas.openxmlformats.org/officeDocument/2006/relationships" r:embed="rId5"/>
          <a:stretch>
            <a:fillRect/>
          </a:stretch>
        </a:blipFill>
      </dgm:spPr>
    </dgm:pt>
  </dgm:ptLst>
  <dgm:cxnLst>
    <dgm:cxn modelId="{E0BC5515-DCE1-4974-B474-59291CB09E86}" type="presOf" srcId="{1FB9D44D-2787-4CFC-9CEA-152317089770}" destId="{4C032B5B-22AB-44C2-B048-D9409435E2FD}" srcOrd="0" destOrd="0" presId="urn:microsoft.com/office/officeart/2008/layout/VerticalCurvedList"/>
    <dgm:cxn modelId="{C79017EB-068F-400E-B7A0-0C44AE48B744}" type="presOf" srcId="{0DD6B4DF-3C7C-4F11-9401-AA40D47F5ECF}" destId="{DCEE9393-3D94-4C5F-88A6-D930926011CD}" srcOrd="0" destOrd="0" presId="urn:microsoft.com/office/officeart/2008/layout/VerticalCurvedList"/>
    <dgm:cxn modelId="{4C98CD12-A633-4925-8796-8338DBEBF0E6}" srcId="{676730CD-FFCD-4A76-A84A-9CF3268F14E9}" destId="{0DD6B4DF-3C7C-4F11-9401-AA40D47F5ECF}" srcOrd="3" destOrd="0" parTransId="{78B93E8C-624E-4E42-92AC-505BFC2C19B0}" sibTransId="{048804ED-D2D8-44CE-AE2F-0120125B277A}"/>
    <dgm:cxn modelId="{7DD398A8-DAA9-42A4-95B8-EF4AA1D313EB}" type="presOf" srcId="{D68A52F9-0C6F-42A1-BF9A-82063BD35982}" destId="{FD148A7F-6EB2-43C9-9941-0EE5B61799AD}" srcOrd="0" destOrd="0" presId="urn:microsoft.com/office/officeart/2008/layout/VerticalCurvedList"/>
    <dgm:cxn modelId="{45331085-ED2B-4DD4-8AB5-D764BCD236E5}" srcId="{676730CD-FFCD-4A76-A84A-9CF3268F14E9}" destId="{1FB9D44D-2787-4CFC-9CEA-152317089770}" srcOrd="2" destOrd="0" parTransId="{3BA04BA3-0628-4D3B-9AB3-40EA347FB5F3}" sibTransId="{0440EB2D-99B5-42D5-A20A-D38B57C798A7}"/>
    <dgm:cxn modelId="{C8C4C872-843E-4A75-8F64-56CCA2D8AC71}" srcId="{676730CD-FFCD-4A76-A84A-9CF3268F14E9}" destId="{EFAA094E-B84D-4FAD-B1A7-21D9622661BD}" srcOrd="0" destOrd="0" parTransId="{AF8346E1-FB0E-461E-A84C-E3D6D9D29AF4}" sibTransId="{D68A52F9-0C6F-42A1-BF9A-82063BD35982}"/>
    <dgm:cxn modelId="{0E26F141-1BAF-473B-933A-8B25A41C440D}" srcId="{676730CD-FFCD-4A76-A84A-9CF3268F14E9}" destId="{0D9669E4-92A6-41F3-A52E-A5CF873DAF3E}" srcOrd="4" destOrd="0" parTransId="{3D122EA1-2744-40DC-9776-021B9740B9F4}" sibTransId="{5E7F3E9A-FDFE-449C-B590-72A72B98D984}"/>
    <dgm:cxn modelId="{E597D8BF-751A-4486-8CE0-82E139CBB069}" type="presOf" srcId="{676730CD-FFCD-4A76-A84A-9CF3268F14E9}" destId="{43AB3825-8241-4F82-8136-296EF1DF0A4F}" srcOrd="0" destOrd="0" presId="urn:microsoft.com/office/officeart/2008/layout/VerticalCurvedList"/>
    <dgm:cxn modelId="{F5169B86-4FBA-410B-916C-4523A6F7A3C5}" type="presOf" srcId="{B9CC203B-2D30-427A-8C3F-F025540A9FDF}" destId="{628F3059-AEE6-4B01-9A0C-0FE74021D554}" srcOrd="0" destOrd="0" presId="urn:microsoft.com/office/officeart/2008/layout/VerticalCurvedList"/>
    <dgm:cxn modelId="{3FB730D3-E796-40FA-8B52-36A62BC21FE7}" type="presOf" srcId="{0D9669E4-92A6-41F3-A52E-A5CF873DAF3E}" destId="{CE7C36D8-5129-4EA8-845B-02BA42739933}" srcOrd="0" destOrd="0" presId="urn:microsoft.com/office/officeart/2008/layout/VerticalCurvedList"/>
    <dgm:cxn modelId="{468913F6-AF84-430E-927E-EA52BA6A392A}" type="presOf" srcId="{EFAA094E-B84D-4FAD-B1A7-21D9622661BD}" destId="{42A1AF65-A468-4B1F-9BF2-9B4BA98E51FA}" srcOrd="0" destOrd="0" presId="urn:microsoft.com/office/officeart/2008/layout/VerticalCurvedList"/>
    <dgm:cxn modelId="{E02DBDE6-19DE-402A-925A-A23D14839BD1}" srcId="{676730CD-FFCD-4A76-A84A-9CF3268F14E9}" destId="{B9CC203B-2D30-427A-8C3F-F025540A9FDF}" srcOrd="1" destOrd="0" parTransId="{C623B225-C113-42C9-9FDE-7415161B3D01}" sibTransId="{146462DE-2975-4B16-B8B8-F3DF16BCFFB8}"/>
    <dgm:cxn modelId="{9BF3ECC7-7B5F-4CDA-BBB9-ADEA2287BDA8}" type="presParOf" srcId="{43AB3825-8241-4F82-8136-296EF1DF0A4F}" destId="{D7B3FB7F-4776-419A-B9E0-424C3C691FBF}" srcOrd="0" destOrd="0" presId="urn:microsoft.com/office/officeart/2008/layout/VerticalCurvedList"/>
    <dgm:cxn modelId="{EB7D629A-D675-4299-9DB0-182EEEE9FC15}" type="presParOf" srcId="{D7B3FB7F-4776-419A-B9E0-424C3C691FBF}" destId="{C1B5E528-AFF2-4CC1-9991-6AD4B8D8E768}" srcOrd="0" destOrd="0" presId="urn:microsoft.com/office/officeart/2008/layout/VerticalCurvedList"/>
    <dgm:cxn modelId="{EF899797-A8DE-4D08-8663-1A26D4E20EB7}" type="presParOf" srcId="{C1B5E528-AFF2-4CC1-9991-6AD4B8D8E768}" destId="{AE144DCA-6DC9-4C16-9FAB-6033ED20ED52}" srcOrd="0" destOrd="0" presId="urn:microsoft.com/office/officeart/2008/layout/VerticalCurvedList"/>
    <dgm:cxn modelId="{D9E911EF-5CEC-47D3-B6D0-245CDB2C9539}" type="presParOf" srcId="{C1B5E528-AFF2-4CC1-9991-6AD4B8D8E768}" destId="{FD148A7F-6EB2-43C9-9941-0EE5B61799AD}" srcOrd="1" destOrd="0" presId="urn:microsoft.com/office/officeart/2008/layout/VerticalCurvedList"/>
    <dgm:cxn modelId="{67FA7870-56D1-4ADA-BC08-B5BE4CCC7196}" type="presParOf" srcId="{C1B5E528-AFF2-4CC1-9991-6AD4B8D8E768}" destId="{735822E8-61B3-47F5-BF19-A3DA54A3C9A1}" srcOrd="2" destOrd="0" presId="urn:microsoft.com/office/officeart/2008/layout/VerticalCurvedList"/>
    <dgm:cxn modelId="{D11633C9-C6B6-4872-BC21-CF0B02B6670C}" type="presParOf" srcId="{C1B5E528-AFF2-4CC1-9991-6AD4B8D8E768}" destId="{1712E84F-29BB-434E-BB97-05F19748B951}" srcOrd="3" destOrd="0" presId="urn:microsoft.com/office/officeart/2008/layout/VerticalCurvedList"/>
    <dgm:cxn modelId="{03909754-EECA-4464-8DE4-FB5C4071479A}" type="presParOf" srcId="{D7B3FB7F-4776-419A-B9E0-424C3C691FBF}" destId="{42A1AF65-A468-4B1F-9BF2-9B4BA98E51FA}" srcOrd="1" destOrd="0" presId="urn:microsoft.com/office/officeart/2008/layout/VerticalCurvedList"/>
    <dgm:cxn modelId="{732CB913-BB11-4158-A8D3-4A0970F9039C}" type="presParOf" srcId="{D7B3FB7F-4776-419A-B9E0-424C3C691FBF}" destId="{B62664CC-9A4A-4380-9566-40FF84534359}" srcOrd="2" destOrd="0" presId="urn:microsoft.com/office/officeart/2008/layout/VerticalCurvedList"/>
    <dgm:cxn modelId="{1D5823EA-BD80-4B13-B5F8-1AA932399A36}" type="presParOf" srcId="{B62664CC-9A4A-4380-9566-40FF84534359}" destId="{DA01886D-1002-426C-A2A3-13DA4C456F47}" srcOrd="0" destOrd="0" presId="urn:microsoft.com/office/officeart/2008/layout/VerticalCurvedList"/>
    <dgm:cxn modelId="{A62D5226-B092-46D4-A697-362535C19045}" type="presParOf" srcId="{D7B3FB7F-4776-419A-B9E0-424C3C691FBF}" destId="{628F3059-AEE6-4B01-9A0C-0FE74021D554}" srcOrd="3" destOrd="0" presId="urn:microsoft.com/office/officeart/2008/layout/VerticalCurvedList"/>
    <dgm:cxn modelId="{FAF229B7-5985-420D-8552-E690F364C7D7}" type="presParOf" srcId="{D7B3FB7F-4776-419A-B9E0-424C3C691FBF}" destId="{B000B50D-3F9F-4FCF-9DBE-561995291281}" srcOrd="4" destOrd="0" presId="urn:microsoft.com/office/officeart/2008/layout/VerticalCurvedList"/>
    <dgm:cxn modelId="{17846A43-8C58-4E72-9162-17F85F8BDC42}" type="presParOf" srcId="{B000B50D-3F9F-4FCF-9DBE-561995291281}" destId="{D481A003-8AD1-4C46-9B64-029F3AE88771}" srcOrd="0" destOrd="0" presId="urn:microsoft.com/office/officeart/2008/layout/VerticalCurvedList"/>
    <dgm:cxn modelId="{7D0765CB-D575-485E-873F-C0232B1CF177}" type="presParOf" srcId="{D7B3FB7F-4776-419A-B9E0-424C3C691FBF}" destId="{4C032B5B-22AB-44C2-B048-D9409435E2FD}" srcOrd="5" destOrd="0" presId="urn:microsoft.com/office/officeart/2008/layout/VerticalCurvedList"/>
    <dgm:cxn modelId="{58464D6C-47A7-4F74-A76D-81A0E082A094}" type="presParOf" srcId="{D7B3FB7F-4776-419A-B9E0-424C3C691FBF}" destId="{4C954E68-F9E1-4CAA-8BD5-870D1AA52A4F}" srcOrd="6" destOrd="0" presId="urn:microsoft.com/office/officeart/2008/layout/VerticalCurvedList"/>
    <dgm:cxn modelId="{D07BB0A2-0D3E-4A31-BF20-DE378403F1C7}" type="presParOf" srcId="{4C954E68-F9E1-4CAA-8BD5-870D1AA52A4F}" destId="{C2E2A882-80C4-4BB7-8B7B-E49AEBAC132C}" srcOrd="0" destOrd="0" presId="urn:microsoft.com/office/officeart/2008/layout/VerticalCurvedList"/>
    <dgm:cxn modelId="{4D3AD27E-4350-40E2-9D4E-8769986AED03}" type="presParOf" srcId="{D7B3FB7F-4776-419A-B9E0-424C3C691FBF}" destId="{DCEE9393-3D94-4C5F-88A6-D930926011CD}" srcOrd="7" destOrd="0" presId="urn:microsoft.com/office/officeart/2008/layout/VerticalCurvedList"/>
    <dgm:cxn modelId="{6E7A1137-169D-4996-98A8-90DF14C708F9}" type="presParOf" srcId="{D7B3FB7F-4776-419A-B9E0-424C3C691FBF}" destId="{0EE8D407-D4ED-46C5-B8A4-8474858CC317}" srcOrd="8" destOrd="0" presId="urn:microsoft.com/office/officeart/2008/layout/VerticalCurvedList"/>
    <dgm:cxn modelId="{41F08E20-0607-4E01-9004-C7BFB7B7CB5B}" type="presParOf" srcId="{0EE8D407-D4ED-46C5-B8A4-8474858CC317}" destId="{B6C6C8D5-D446-4DE5-9876-9B607A23133B}" srcOrd="0" destOrd="0" presId="urn:microsoft.com/office/officeart/2008/layout/VerticalCurvedList"/>
    <dgm:cxn modelId="{F9310D39-0520-4E5D-B75A-647A267E4F4C}" type="presParOf" srcId="{D7B3FB7F-4776-419A-B9E0-424C3C691FBF}" destId="{CE7C36D8-5129-4EA8-845B-02BA42739933}" srcOrd="9" destOrd="0" presId="urn:microsoft.com/office/officeart/2008/layout/VerticalCurvedList"/>
    <dgm:cxn modelId="{1970092F-6AF2-472C-A37F-A462E5CEBA89}" type="presParOf" srcId="{D7B3FB7F-4776-419A-B9E0-424C3C691FBF}" destId="{591FE13C-8BCE-4E1B-B664-766DCEDCCCE4}" srcOrd="10" destOrd="0" presId="urn:microsoft.com/office/officeart/2008/layout/VerticalCurvedList"/>
    <dgm:cxn modelId="{A59FA51C-B58E-41BC-9FCF-3CBECEA6100D}" type="presParOf" srcId="{591FE13C-8BCE-4E1B-B664-766DCEDCCCE4}" destId="{C48BB530-34F1-456D-A532-F680682F782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3064A-DF20-4220-BA03-6A05F3BBC8FE}" type="doc">
      <dgm:prSet loTypeId="urn:microsoft.com/office/officeart/2005/8/layout/hList6" loCatId="list" qsTypeId="urn:microsoft.com/office/officeart/2005/8/quickstyle/simple1" qsCatId="simple" csTypeId="urn:microsoft.com/office/officeart/2005/8/colors/accent4_1" csCatId="accent4" phldr="1"/>
      <dgm:spPr/>
      <dgm:t>
        <a:bodyPr/>
        <a:lstStyle/>
        <a:p>
          <a:endParaRPr lang="en-IN"/>
        </a:p>
      </dgm:t>
    </dgm:pt>
    <dgm:pt modelId="{3353097E-F6AB-44B4-B44D-9FC3ADE26DAB}">
      <dgm:prSet/>
      <dgm:spPr/>
      <dgm:t>
        <a:bodyPr/>
        <a:lstStyle/>
        <a:p>
          <a:pPr rtl="0"/>
          <a:r>
            <a:rPr lang="en-US" smtClean="0"/>
            <a:t>Analyze customer purchasing behavior.</a:t>
          </a:r>
          <a:endParaRPr lang="en-IN"/>
        </a:p>
      </dgm:t>
    </dgm:pt>
    <dgm:pt modelId="{2BFC88F2-D165-4D3B-AECB-71B2D98B4C7B}" type="parTrans" cxnId="{1A9E9936-DD25-43B2-A404-BA8E72C263B2}">
      <dgm:prSet/>
      <dgm:spPr/>
      <dgm:t>
        <a:bodyPr/>
        <a:lstStyle/>
        <a:p>
          <a:endParaRPr lang="en-IN"/>
        </a:p>
      </dgm:t>
    </dgm:pt>
    <dgm:pt modelId="{8CBE77D7-C8D1-4574-9EBF-D5F7E8CA0D28}" type="sibTrans" cxnId="{1A9E9936-DD25-43B2-A404-BA8E72C263B2}">
      <dgm:prSet/>
      <dgm:spPr/>
      <dgm:t>
        <a:bodyPr/>
        <a:lstStyle/>
        <a:p>
          <a:endParaRPr lang="en-IN"/>
        </a:p>
      </dgm:t>
    </dgm:pt>
    <dgm:pt modelId="{8A25EFED-A71A-4B15-9F66-D33860B3808F}">
      <dgm:prSet/>
      <dgm:spPr/>
      <dgm:t>
        <a:bodyPr/>
        <a:lstStyle/>
        <a:p>
          <a:pPr rtl="0"/>
          <a:r>
            <a:rPr lang="en-US" smtClean="0"/>
            <a:t>Identify customer preferences and trends in terms of genres, artists, and albums.</a:t>
          </a:r>
          <a:endParaRPr lang="en-IN"/>
        </a:p>
      </dgm:t>
    </dgm:pt>
    <dgm:pt modelId="{25E1AFE6-DDED-40E1-AE90-2331604D4AF0}" type="parTrans" cxnId="{5003A816-CADA-472A-AF61-A2BCD69C522E}">
      <dgm:prSet/>
      <dgm:spPr/>
      <dgm:t>
        <a:bodyPr/>
        <a:lstStyle/>
        <a:p>
          <a:endParaRPr lang="en-IN"/>
        </a:p>
      </dgm:t>
    </dgm:pt>
    <dgm:pt modelId="{6C133C78-94D2-41D6-A102-8D5C3E5E1ECA}" type="sibTrans" cxnId="{5003A816-CADA-472A-AF61-A2BCD69C522E}">
      <dgm:prSet/>
      <dgm:spPr/>
      <dgm:t>
        <a:bodyPr/>
        <a:lstStyle/>
        <a:p>
          <a:endParaRPr lang="en-IN"/>
        </a:p>
      </dgm:t>
    </dgm:pt>
    <dgm:pt modelId="{017712AA-73E4-4187-89AE-0EB943E8E497}">
      <dgm:prSet/>
      <dgm:spPr/>
      <dgm:t>
        <a:bodyPr/>
        <a:lstStyle/>
        <a:p>
          <a:pPr rtl="0"/>
          <a:r>
            <a:rPr lang="en-US" smtClean="0"/>
            <a:t>Analyze the impact of factors like price, release date, and promotions on customer purchasing decisions.</a:t>
          </a:r>
          <a:endParaRPr lang="en-IN"/>
        </a:p>
      </dgm:t>
    </dgm:pt>
    <dgm:pt modelId="{FA247E1B-BC9B-42EC-888D-B01248F6D4D7}" type="parTrans" cxnId="{E659636A-6DEC-429A-9DB0-1120C095075E}">
      <dgm:prSet/>
      <dgm:spPr/>
      <dgm:t>
        <a:bodyPr/>
        <a:lstStyle/>
        <a:p>
          <a:endParaRPr lang="en-IN"/>
        </a:p>
      </dgm:t>
    </dgm:pt>
    <dgm:pt modelId="{CB4BB514-1F8F-4933-9482-E9EA769A0CB0}" type="sibTrans" cxnId="{E659636A-6DEC-429A-9DB0-1120C095075E}">
      <dgm:prSet/>
      <dgm:spPr/>
      <dgm:t>
        <a:bodyPr/>
        <a:lstStyle/>
        <a:p>
          <a:endParaRPr lang="en-IN"/>
        </a:p>
      </dgm:t>
    </dgm:pt>
    <dgm:pt modelId="{1C6ACC77-C7DF-4344-85D1-09A0D4683F5B}">
      <dgm:prSet/>
      <dgm:spPr/>
      <dgm:t>
        <a:bodyPr/>
        <a:lstStyle/>
        <a:p>
          <a:pPr rtl="0"/>
          <a:r>
            <a:rPr lang="en-US" smtClean="0"/>
            <a:t>Identify customer segments with high potential for growth or retention.</a:t>
          </a:r>
          <a:endParaRPr lang="en-IN"/>
        </a:p>
      </dgm:t>
    </dgm:pt>
    <dgm:pt modelId="{F4FF42B0-B29F-4617-9BBB-174B8BDAA38A}" type="parTrans" cxnId="{AF922D98-6FC7-48C5-8A4C-36A918550286}">
      <dgm:prSet/>
      <dgm:spPr/>
      <dgm:t>
        <a:bodyPr/>
        <a:lstStyle/>
        <a:p>
          <a:endParaRPr lang="en-IN"/>
        </a:p>
      </dgm:t>
    </dgm:pt>
    <dgm:pt modelId="{50BD2A32-7E86-4850-A98D-8EE993B066C2}" type="sibTrans" cxnId="{AF922D98-6FC7-48C5-8A4C-36A918550286}">
      <dgm:prSet/>
      <dgm:spPr/>
      <dgm:t>
        <a:bodyPr/>
        <a:lstStyle/>
        <a:p>
          <a:endParaRPr lang="en-IN"/>
        </a:p>
      </dgm:t>
    </dgm:pt>
    <dgm:pt modelId="{E088521F-FA12-475C-AD8A-8BF90F1A236C}">
      <dgm:prSet/>
      <dgm:spPr/>
      <dgm:t>
        <a:bodyPr/>
        <a:lstStyle/>
        <a:p>
          <a:pPr rtl="0"/>
          <a:r>
            <a:rPr lang="en-US" smtClean="0"/>
            <a:t>Identify growth opportunities and optimize marketing efforts to drive sales.</a:t>
          </a:r>
          <a:endParaRPr lang="en-IN"/>
        </a:p>
      </dgm:t>
    </dgm:pt>
    <dgm:pt modelId="{BC390184-5E44-4C0A-825D-2C0130D03088}" type="parTrans" cxnId="{D0E9161D-7AE9-48E2-81E3-E7C72787FE31}">
      <dgm:prSet/>
      <dgm:spPr/>
      <dgm:t>
        <a:bodyPr/>
        <a:lstStyle/>
        <a:p>
          <a:endParaRPr lang="en-IN"/>
        </a:p>
      </dgm:t>
    </dgm:pt>
    <dgm:pt modelId="{ED1B88B8-6E58-4FC0-9C47-18568963A881}" type="sibTrans" cxnId="{D0E9161D-7AE9-48E2-81E3-E7C72787FE31}">
      <dgm:prSet/>
      <dgm:spPr/>
      <dgm:t>
        <a:bodyPr/>
        <a:lstStyle/>
        <a:p>
          <a:endParaRPr lang="en-IN"/>
        </a:p>
      </dgm:t>
    </dgm:pt>
    <dgm:pt modelId="{0BBBB0AB-486B-4853-9A91-B58F7E3CFA93}">
      <dgm:prSet/>
      <dgm:spPr/>
      <dgm:t>
        <a:bodyPr/>
        <a:lstStyle/>
        <a:p>
          <a:pPr rtl="0"/>
          <a:r>
            <a:rPr lang="en-US" smtClean="0"/>
            <a:t>Develop personalized marketing campaigns based on customer preferences and purchase history.</a:t>
          </a:r>
          <a:endParaRPr lang="en-IN"/>
        </a:p>
      </dgm:t>
    </dgm:pt>
    <dgm:pt modelId="{037FDD9B-0400-430A-9D3B-9287C25438CE}" type="parTrans" cxnId="{E8EF9F21-5B7C-415B-B77E-470BA483CC99}">
      <dgm:prSet/>
      <dgm:spPr/>
      <dgm:t>
        <a:bodyPr/>
        <a:lstStyle/>
        <a:p>
          <a:endParaRPr lang="en-IN"/>
        </a:p>
      </dgm:t>
    </dgm:pt>
    <dgm:pt modelId="{42577D93-3553-4072-8ED4-C418940C25DE}" type="sibTrans" cxnId="{E8EF9F21-5B7C-415B-B77E-470BA483CC99}">
      <dgm:prSet/>
      <dgm:spPr/>
      <dgm:t>
        <a:bodyPr/>
        <a:lstStyle/>
        <a:p>
          <a:endParaRPr lang="en-IN"/>
        </a:p>
      </dgm:t>
    </dgm:pt>
    <dgm:pt modelId="{E6950DF2-2348-4F65-9444-19716F8F3855}">
      <dgm:prSet/>
      <dgm:spPr/>
      <dgm:t>
        <a:bodyPr/>
        <a:lstStyle/>
        <a:p>
          <a:pPr rtl="0"/>
          <a:r>
            <a:rPr lang="en-US" smtClean="0"/>
            <a:t>Ensure and enhance and customer satisfaction and loyalty. </a:t>
          </a:r>
          <a:endParaRPr lang="en-IN"/>
        </a:p>
      </dgm:t>
    </dgm:pt>
    <dgm:pt modelId="{B89890C9-B47F-4AF3-8D51-10A2E980A883}" type="parTrans" cxnId="{9FE68C11-9AF9-4F1C-8614-DE6C82B7AC28}">
      <dgm:prSet/>
      <dgm:spPr/>
      <dgm:t>
        <a:bodyPr/>
        <a:lstStyle/>
        <a:p>
          <a:endParaRPr lang="en-IN"/>
        </a:p>
      </dgm:t>
    </dgm:pt>
    <dgm:pt modelId="{3B50BB4A-9C73-4907-9575-74C175B233AD}" type="sibTrans" cxnId="{9FE68C11-9AF9-4F1C-8614-DE6C82B7AC28}">
      <dgm:prSet/>
      <dgm:spPr/>
      <dgm:t>
        <a:bodyPr/>
        <a:lstStyle/>
        <a:p>
          <a:endParaRPr lang="en-IN"/>
        </a:p>
      </dgm:t>
    </dgm:pt>
    <dgm:pt modelId="{48743125-C4D4-46A6-8A18-851D7250459D}" type="pres">
      <dgm:prSet presAssocID="{DA23064A-DF20-4220-BA03-6A05F3BBC8FE}" presName="Name0" presStyleCnt="0">
        <dgm:presLayoutVars>
          <dgm:dir/>
          <dgm:resizeHandles val="exact"/>
        </dgm:presLayoutVars>
      </dgm:prSet>
      <dgm:spPr/>
    </dgm:pt>
    <dgm:pt modelId="{275150E8-5762-4416-A34D-10F5BB32BDFC}" type="pres">
      <dgm:prSet presAssocID="{3353097E-F6AB-44B4-B44D-9FC3ADE26DAB}" presName="node" presStyleLbl="node1" presStyleIdx="0" presStyleCnt="7">
        <dgm:presLayoutVars>
          <dgm:bulletEnabled val="1"/>
        </dgm:presLayoutVars>
      </dgm:prSet>
      <dgm:spPr/>
    </dgm:pt>
    <dgm:pt modelId="{64AB77AB-9162-4DFA-AA2C-D6071FE9C65B}" type="pres">
      <dgm:prSet presAssocID="{8CBE77D7-C8D1-4574-9EBF-D5F7E8CA0D28}" presName="sibTrans" presStyleCnt="0"/>
      <dgm:spPr/>
    </dgm:pt>
    <dgm:pt modelId="{6CCD79F2-CD8B-4973-A1E8-CFD9BF96115F}" type="pres">
      <dgm:prSet presAssocID="{8A25EFED-A71A-4B15-9F66-D33860B3808F}" presName="node" presStyleLbl="node1" presStyleIdx="1" presStyleCnt="7">
        <dgm:presLayoutVars>
          <dgm:bulletEnabled val="1"/>
        </dgm:presLayoutVars>
      </dgm:prSet>
      <dgm:spPr/>
    </dgm:pt>
    <dgm:pt modelId="{4A8C4C4C-82E4-41B8-BCD0-14D34AAB56EF}" type="pres">
      <dgm:prSet presAssocID="{6C133C78-94D2-41D6-A102-8D5C3E5E1ECA}" presName="sibTrans" presStyleCnt="0"/>
      <dgm:spPr/>
    </dgm:pt>
    <dgm:pt modelId="{E2B5ACA3-269A-4C3A-8318-BD9F1DFD7AB0}" type="pres">
      <dgm:prSet presAssocID="{017712AA-73E4-4187-89AE-0EB943E8E497}" presName="node" presStyleLbl="node1" presStyleIdx="2" presStyleCnt="7">
        <dgm:presLayoutVars>
          <dgm:bulletEnabled val="1"/>
        </dgm:presLayoutVars>
      </dgm:prSet>
      <dgm:spPr/>
    </dgm:pt>
    <dgm:pt modelId="{7A609C8A-AD20-4792-8417-E7500BF6C986}" type="pres">
      <dgm:prSet presAssocID="{CB4BB514-1F8F-4933-9482-E9EA769A0CB0}" presName="sibTrans" presStyleCnt="0"/>
      <dgm:spPr/>
    </dgm:pt>
    <dgm:pt modelId="{DCE840FB-F8C1-46AB-AC3A-61AC5ED538A5}" type="pres">
      <dgm:prSet presAssocID="{1C6ACC77-C7DF-4344-85D1-09A0D4683F5B}" presName="node" presStyleLbl="node1" presStyleIdx="3" presStyleCnt="7">
        <dgm:presLayoutVars>
          <dgm:bulletEnabled val="1"/>
        </dgm:presLayoutVars>
      </dgm:prSet>
      <dgm:spPr/>
    </dgm:pt>
    <dgm:pt modelId="{CEE70E32-80EB-4836-8B66-A28CA311833C}" type="pres">
      <dgm:prSet presAssocID="{50BD2A32-7E86-4850-A98D-8EE993B066C2}" presName="sibTrans" presStyleCnt="0"/>
      <dgm:spPr/>
    </dgm:pt>
    <dgm:pt modelId="{022C116D-6BF5-43C6-98EF-8DD55ECC61CB}" type="pres">
      <dgm:prSet presAssocID="{E088521F-FA12-475C-AD8A-8BF90F1A236C}" presName="node" presStyleLbl="node1" presStyleIdx="4" presStyleCnt="7">
        <dgm:presLayoutVars>
          <dgm:bulletEnabled val="1"/>
        </dgm:presLayoutVars>
      </dgm:prSet>
      <dgm:spPr/>
    </dgm:pt>
    <dgm:pt modelId="{1C03E0D3-A8F0-4D0B-BB1E-3CEC36430238}" type="pres">
      <dgm:prSet presAssocID="{ED1B88B8-6E58-4FC0-9C47-18568963A881}" presName="sibTrans" presStyleCnt="0"/>
      <dgm:spPr/>
    </dgm:pt>
    <dgm:pt modelId="{B23855C2-CAA7-4485-95E4-264DC656BA0C}" type="pres">
      <dgm:prSet presAssocID="{0BBBB0AB-486B-4853-9A91-B58F7E3CFA93}" presName="node" presStyleLbl="node1" presStyleIdx="5" presStyleCnt="7">
        <dgm:presLayoutVars>
          <dgm:bulletEnabled val="1"/>
        </dgm:presLayoutVars>
      </dgm:prSet>
      <dgm:spPr/>
    </dgm:pt>
    <dgm:pt modelId="{6D5F2028-CDF6-43F5-ACF4-DC62005D7804}" type="pres">
      <dgm:prSet presAssocID="{42577D93-3553-4072-8ED4-C418940C25DE}" presName="sibTrans" presStyleCnt="0"/>
      <dgm:spPr/>
    </dgm:pt>
    <dgm:pt modelId="{65046A05-A339-47D9-BCA7-5D05896280AD}" type="pres">
      <dgm:prSet presAssocID="{E6950DF2-2348-4F65-9444-19716F8F3855}" presName="node" presStyleLbl="node1" presStyleIdx="6" presStyleCnt="7">
        <dgm:presLayoutVars>
          <dgm:bulletEnabled val="1"/>
        </dgm:presLayoutVars>
      </dgm:prSet>
      <dgm:spPr/>
    </dgm:pt>
  </dgm:ptLst>
  <dgm:cxnLst>
    <dgm:cxn modelId="{9FE68C11-9AF9-4F1C-8614-DE6C82B7AC28}" srcId="{DA23064A-DF20-4220-BA03-6A05F3BBC8FE}" destId="{E6950DF2-2348-4F65-9444-19716F8F3855}" srcOrd="6" destOrd="0" parTransId="{B89890C9-B47F-4AF3-8D51-10A2E980A883}" sibTransId="{3B50BB4A-9C73-4907-9575-74C175B233AD}"/>
    <dgm:cxn modelId="{89E6B10F-189D-4979-A06F-E13DCA61A413}" type="presOf" srcId="{E088521F-FA12-475C-AD8A-8BF90F1A236C}" destId="{022C116D-6BF5-43C6-98EF-8DD55ECC61CB}" srcOrd="0" destOrd="0" presId="urn:microsoft.com/office/officeart/2005/8/layout/hList6"/>
    <dgm:cxn modelId="{8C7F4016-1823-4D9B-A4C8-791B18A0B951}" type="presOf" srcId="{1C6ACC77-C7DF-4344-85D1-09A0D4683F5B}" destId="{DCE840FB-F8C1-46AB-AC3A-61AC5ED538A5}" srcOrd="0" destOrd="0" presId="urn:microsoft.com/office/officeart/2005/8/layout/hList6"/>
    <dgm:cxn modelId="{326DB080-00C3-4798-B08E-BF61EB6EF43C}" type="presOf" srcId="{E6950DF2-2348-4F65-9444-19716F8F3855}" destId="{65046A05-A339-47D9-BCA7-5D05896280AD}" srcOrd="0" destOrd="0" presId="urn:microsoft.com/office/officeart/2005/8/layout/hList6"/>
    <dgm:cxn modelId="{AF922D98-6FC7-48C5-8A4C-36A918550286}" srcId="{DA23064A-DF20-4220-BA03-6A05F3BBC8FE}" destId="{1C6ACC77-C7DF-4344-85D1-09A0D4683F5B}" srcOrd="3" destOrd="0" parTransId="{F4FF42B0-B29F-4617-9BBB-174B8BDAA38A}" sibTransId="{50BD2A32-7E86-4850-A98D-8EE993B066C2}"/>
    <dgm:cxn modelId="{74B6D0CD-DA9C-4947-96A6-FABBBB0B7E73}" type="presOf" srcId="{DA23064A-DF20-4220-BA03-6A05F3BBC8FE}" destId="{48743125-C4D4-46A6-8A18-851D7250459D}" srcOrd="0" destOrd="0" presId="urn:microsoft.com/office/officeart/2005/8/layout/hList6"/>
    <dgm:cxn modelId="{5003A816-CADA-472A-AF61-A2BCD69C522E}" srcId="{DA23064A-DF20-4220-BA03-6A05F3BBC8FE}" destId="{8A25EFED-A71A-4B15-9F66-D33860B3808F}" srcOrd="1" destOrd="0" parTransId="{25E1AFE6-DDED-40E1-AE90-2331604D4AF0}" sibTransId="{6C133C78-94D2-41D6-A102-8D5C3E5E1ECA}"/>
    <dgm:cxn modelId="{CA0B54DF-AD50-4BA0-809D-4DAF66DCB300}" type="presOf" srcId="{017712AA-73E4-4187-89AE-0EB943E8E497}" destId="{E2B5ACA3-269A-4C3A-8318-BD9F1DFD7AB0}" srcOrd="0" destOrd="0" presId="urn:microsoft.com/office/officeart/2005/8/layout/hList6"/>
    <dgm:cxn modelId="{6E4F16A0-A475-46F3-9376-EFD1DDC9A40C}" type="presOf" srcId="{8A25EFED-A71A-4B15-9F66-D33860B3808F}" destId="{6CCD79F2-CD8B-4973-A1E8-CFD9BF96115F}" srcOrd="0" destOrd="0" presId="urn:microsoft.com/office/officeart/2005/8/layout/hList6"/>
    <dgm:cxn modelId="{1A9E9936-DD25-43B2-A404-BA8E72C263B2}" srcId="{DA23064A-DF20-4220-BA03-6A05F3BBC8FE}" destId="{3353097E-F6AB-44B4-B44D-9FC3ADE26DAB}" srcOrd="0" destOrd="0" parTransId="{2BFC88F2-D165-4D3B-AECB-71B2D98B4C7B}" sibTransId="{8CBE77D7-C8D1-4574-9EBF-D5F7E8CA0D28}"/>
    <dgm:cxn modelId="{E659636A-6DEC-429A-9DB0-1120C095075E}" srcId="{DA23064A-DF20-4220-BA03-6A05F3BBC8FE}" destId="{017712AA-73E4-4187-89AE-0EB943E8E497}" srcOrd="2" destOrd="0" parTransId="{FA247E1B-BC9B-42EC-888D-B01248F6D4D7}" sibTransId="{CB4BB514-1F8F-4933-9482-E9EA769A0CB0}"/>
    <dgm:cxn modelId="{921A63B7-3515-4C76-B725-B5B3118F3FE6}" type="presOf" srcId="{0BBBB0AB-486B-4853-9A91-B58F7E3CFA93}" destId="{B23855C2-CAA7-4485-95E4-264DC656BA0C}" srcOrd="0" destOrd="0" presId="urn:microsoft.com/office/officeart/2005/8/layout/hList6"/>
    <dgm:cxn modelId="{D47F7959-E767-400B-8212-209955A3E863}" type="presOf" srcId="{3353097E-F6AB-44B4-B44D-9FC3ADE26DAB}" destId="{275150E8-5762-4416-A34D-10F5BB32BDFC}" srcOrd="0" destOrd="0" presId="urn:microsoft.com/office/officeart/2005/8/layout/hList6"/>
    <dgm:cxn modelId="{E8EF9F21-5B7C-415B-B77E-470BA483CC99}" srcId="{DA23064A-DF20-4220-BA03-6A05F3BBC8FE}" destId="{0BBBB0AB-486B-4853-9A91-B58F7E3CFA93}" srcOrd="5" destOrd="0" parTransId="{037FDD9B-0400-430A-9D3B-9287C25438CE}" sibTransId="{42577D93-3553-4072-8ED4-C418940C25DE}"/>
    <dgm:cxn modelId="{D0E9161D-7AE9-48E2-81E3-E7C72787FE31}" srcId="{DA23064A-DF20-4220-BA03-6A05F3BBC8FE}" destId="{E088521F-FA12-475C-AD8A-8BF90F1A236C}" srcOrd="4" destOrd="0" parTransId="{BC390184-5E44-4C0A-825D-2C0130D03088}" sibTransId="{ED1B88B8-6E58-4FC0-9C47-18568963A881}"/>
    <dgm:cxn modelId="{DBEE09B6-3EB0-4F37-A027-41C06D1A31B6}" type="presParOf" srcId="{48743125-C4D4-46A6-8A18-851D7250459D}" destId="{275150E8-5762-4416-A34D-10F5BB32BDFC}" srcOrd="0" destOrd="0" presId="urn:microsoft.com/office/officeart/2005/8/layout/hList6"/>
    <dgm:cxn modelId="{A803A825-C5D2-4F62-8036-7255AAC5BE26}" type="presParOf" srcId="{48743125-C4D4-46A6-8A18-851D7250459D}" destId="{64AB77AB-9162-4DFA-AA2C-D6071FE9C65B}" srcOrd="1" destOrd="0" presId="urn:microsoft.com/office/officeart/2005/8/layout/hList6"/>
    <dgm:cxn modelId="{68AC36A8-CCF8-497B-9F67-E397EE982902}" type="presParOf" srcId="{48743125-C4D4-46A6-8A18-851D7250459D}" destId="{6CCD79F2-CD8B-4973-A1E8-CFD9BF96115F}" srcOrd="2" destOrd="0" presId="urn:microsoft.com/office/officeart/2005/8/layout/hList6"/>
    <dgm:cxn modelId="{3FC26BB6-2BF0-453B-95C0-788F8D1B2256}" type="presParOf" srcId="{48743125-C4D4-46A6-8A18-851D7250459D}" destId="{4A8C4C4C-82E4-41B8-BCD0-14D34AAB56EF}" srcOrd="3" destOrd="0" presId="urn:microsoft.com/office/officeart/2005/8/layout/hList6"/>
    <dgm:cxn modelId="{87BBE628-5ADE-49D1-8F61-B2CF0E755E91}" type="presParOf" srcId="{48743125-C4D4-46A6-8A18-851D7250459D}" destId="{E2B5ACA3-269A-4C3A-8318-BD9F1DFD7AB0}" srcOrd="4" destOrd="0" presId="urn:microsoft.com/office/officeart/2005/8/layout/hList6"/>
    <dgm:cxn modelId="{3DD0EAE3-546F-423F-ADBB-BCDFF9E4E37D}" type="presParOf" srcId="{48743125-C4D4-46A6-8A18-851D7250459D}" destId="{7A609C8A-AD20-4792-8417-E7500BF6C986}" srcOrd="5" destOrd="0" presId="urn:microsoft.com/office/officeart/2005/8/layout/hList6"/>
    <dgm:cxn modelId="{D3BECC9C-D7B8-47FB-9236-96BC243D4489}" type="presParOf" srcId="{48743125-C4D4-46A6-8A18-851D7250459D}" destId="{DCE840FB-F8C1-46AB-AC3A-61AC5ED538A5}" srcOrd="6" destOrd="0" presId="urn:microsoft.com/office/officeart/2005/8/layout/hList6"/>
    <dgm:cxn modelId="{3248E7D6-BA82-431D-8A05-981B701167CF}" type="presParOf" srcId="{48743125-C4D4-46A6-8A18-851D7250459D}" destId="{CEE70E32-80EB-4836-8B66-A28CA311833C}" srcOrd="7" destOrd="0" presId="urn:microsoft.com/office/officeart/2005/8/layout/hList6"/>
    <dgm:cxn modelId="{88352A58-695C-4C2D-AF7D-39D6680441AD}" type="presParOf" srcId="{48743125-C4D4-46A6-8A18-851D7250459D}" destId="{022C116D-6BF5-43C6-98EF-8DD55ECC61CB}" srcOrd="8" destOrd="0" presId="urn:microsoft.com/office/officeart/2005/8/layout/hList6"/>
    <dgm:cxn modelId="{52EBF4E4-F3CA-474C-AB7E-530B9904F307}" type="presParOf" srcId="{48743125-C4D4-46A6-8A18-851D7250459D}" destId="{1C03E0D3-A8F0-4D0B-BB1E-3CEC36430238}" srcOrd="9" destOrd="0" presId="urn:microsoft.com/office/officeart/2005/8/layout/hList6"/>
    <dgm:cxn modelId="{4C5E6C52-8001-4CD7-BB4B-6529273C6B0A}" type="presParOf" srcId="{48743125-C4D4-46A6-8A18-851D7250459D}" destId="{B23855C2-CAA7-4485-95E4-264DC656BA0C}" srcOrd="10" destOrd="0" presId="urn:microsoft.com/office/officeart/2005/8/layout/hList6"/>
    <dgm:cxn modelId="{7AFFA331-36BA-4CE2-A205-0BA31774EFF1}" type="presParOf" srcId="{48743125-C4D4-46A6-8A18-851D7250459D}" destId="{6D5F2028-CDF6-43F5-ACF4-DC62005D7804}" srcOrd="11" destOrd="0" presId="urn:microsoft.com/office/officeart/2005/8/layout/hList6"/>
    <dgm:cxn modelId="{35FED888-03B3-4DD8-94C8-B8C208689DDB}" type="presParOf" srcId="{48743125-C4D4-46A6-8A18-851D7250459D}" destId="{65046A05-A339-47D9-BCA7-5D05896280AD}" srcOrd="1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48A7F-6EB2-43C9-9941-0EE5B61799AD}">
      <dsp:nvSpPr>
        <dsp:cNvPr id="0" name=""/>
        <dsp:cNvSpPr/>
      </dsp:nvSpPr>
      <dsp:spPr>
        <a:xfrm>
          <a:off x="-6043332" y="-924693"/>
          <a:ext cx="7194119" cy="7194119"/>
        </a:xfrm>
        <a:prstGeom prst="blockArc">
          <a:avLst>
            <a:gd name="adj1" fmla="val 18900000"/>
            <a:gd name="adj2" fmla="val 2700000"/>
            <a:gd name="adj3" fmla="val 300"/>
          </a:avLst>
        </a:prstGeom>
        <a:noFill/>
        <a:ln w="19050" cap="rnd"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A1AF65-A468-4B1F-9BF2-9B4BA98E51FA}">
      <dsp:nvSpPr>
        <dsp:cNvPr id="0" name=""/>
        <dsp:cNvSpPr/>
      </dsp:nvSpPr>
      <dsp:spPr>
        <a:xfrm>
          <a:off x="502885" y="333938"/>
          <a:ext cx="11560461" cy="668305"/>
        </a:xfrm>
        <a:prstGeom prst="rect">
          <a:avLst/>
        </a:prstGeom>
        <a:solidFill>
          <a:schemeClr val="lt1">
            <a:hueOff val="0"/>
            <a:satOff val="0"/>
            <a:lumOff val="0"/>
            <a:alphaOff val="0"/>
          </a:schemeClr>
        </a:solidFill>
        <a:ln w="28575"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0467" tIns="38100" rIns="38100" bIns="38100" numCol="1" spcCol="1270" anchor="ctr" anchorCtr="0">
          <a:noAutofit/>
        </a:bodyPr>
        <a:lstStyle/>
        <a:p>
          <a:pPr lvl="0" algn="l" defTabSz="666750">
            <a:lnSpc>
              <a:spcPct val="90000"/>
            </a:lnSpc>
            <a:spcBef>
              <a:spcPct val="0"/>
            </a:spcBef>
            <a:spcAft>
              <a:spcPct val="35000"/>
            </a:spcAft>
          </a:pPr>
          <a:r>
            <a:rPr lang="en-US" sz="1500" kern="1200" spc="131" smtClean="0">
              <a:latin typeface="Montserrat Light"/>
              <a:sym typeface="Montserrat Light"/>
            </a:rPr>
            <a:t>Chinook Music Store is a leading provider of music records with a diverse range of genres and albums.</a:t>
          </a:r>
          <a:endParaRPr lang="en-US" sz="1500" kern="1200" spc="131" dirty="0">
            <a:latin typeface="Montserrat Light"/>
            <a:sym typeface="Montserrat Light"/>
          </a:endParaRPr>
        </a:p>
      </dsp:txBody>
      <dsp:txXfrm>
        <a:off x="502885" y="333938"/>
        <a:ext cx="11560461" cy="668305"/>
      </dsp:txXfrm>
    </dsp:sp>
    <dsp:sp modelId="{DA01886D-1002-426C-A2A3-13DA4C456F47}">
      <dsp:nvSpPr>
        <dsp:cNvPr id="0" name=""/>
        <dsp:cNvSpPr/>
      </dsp:nvSpPr>
      <dsp:spPr>
        <a:xfrm>
          <a:off x="85194" y="250400"/>
          <a:ext cx="835381" cy="835381"/>
        </a:xfrm>
        <a:prstGeom prst="ellipse">
          <a:avLst/>
        </a:prstGeom>
        <a:blipFill rotWithShape="0">
          <a:blip xmlns:r="http://schemas.openxmlformats.org/officeDocument/2006/relationships" r:embed="rId1"/>
          <a:stretch>
            <a:fillRect/>
          </a:stretch>
        </a:blip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8F3059-AEE6-4B01-9A0C-0FE74021D554}">
      <dsp:nvSpPr>
        <dsp:cNvPr id="0" name=""/>
        <dsp:cNvSpPr/>
      </dsp:nvSpPr>
      <dsp:spPr>
        <a:xfrm>
          <a:off x="981773" y="1336076"/>
          <a:ext cx="11081574" cy="668305"/>
        </a:xfrm>
        <a:prstGeom prst="rect">
          <a:avLst/>
        </a:prstGeom>
        <a:solidFill>
          <a:schemeClr val="lt1">
            <a:hueOff val="0"/>
            <a:satOff val="0"/>
            <a:lumOff val="0"/>
            <a:alphaOff val="0"/>
          </a:schemeClr>
        </a:solidFill>
        <a:ln w="28575"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0467" tIns="38100" rIns="38100" bIns="38100" numCol="1" spcCol="1270" anchor="ctr" anchorCtr="0">
          <a:noAutofit/>
        </a:bodyPr>
        <a:lstStyle/>
        <a:p>
          <a:pPr lvl="0" algn="l" defTabSz="666750">
            <a:lnSpc>
              <a:spcPct val="90000"/>
            </a:lnSpc>
            <a:spcBef>
              <a:spcPct val="0"/>
            </a:spcBef>
            <a:spcAft>
              <a:spcPct val="35000"/>
            </a:spcAft>
          </a:pPr>
          <a:r>
            <a:rPr lang="en-US" sz="1500" kern="1200" spc="131" smtClean="0">
              <a:latin typeface="Montserrat Light"/>
              <a:sym typeface="Montserrat Light"/>
            </a:rPr>
            <a:t>Committed to customer satisfaction.</a:t>
          </a:r>
          <a:endParaRPr lang="en-US" sz="1500" kern="1200" spc="131" dirty="0">
            <a:latin typeface="Montserrat Light"/>
            <a:sym typeface="Montserrat Light"/>
          </a:endParaRPr>
        </a:p>
      </dsp:txBody>
      <dsp:txXfrm>
        <a:off x="981773" y="1336076"/>
        <a:ext cx="11081574" cy="668305"/>
      </dsp:txXfrm>
    </dsp:sp>
    <dsp:sp modelId="{D481A003-8AD1-4C46-9B64-029F3AE88771}">
      <dsp:nvSpPr>
        <dsp:cNvPr id="0" name=""/>
        <dsp:cNvSpPr/>
      </dsp:nvSpPr>
      <dsp:spPr>
        <a:xfrm>
          <a:off x="564082" y="1252537"/>
          <a:ext cx="835381" cy="835381"/>
        </a:xfrm>
        <a:prstGeom prst="ellipse">
          <a:avLst/>
        </a:prstGeom>
        <a:blipFill rotWithShape="0">
          <a:blip xmlns:r="http://schemas.openxmlformats.org/officeDocument/2006/relationships" r:embed="rId2"/>
          <a:stretch>
            <a:fillRect/>
          </a:stretch>
        </a:blip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32B5B-22AB-44C2-B048-D9409435E2FD}">
      <dsp:nvSpPr>
        <dsp:cNvPr id="0" name=""/>
        <dsp:cNvSpPr/>
      </dsp:nvSpPr>
      <dsp:spPr>
        <a:xfrm>
          <a:off x="1128753" y="2338213"/>
          <a:ext cx="10934593" cy="668305"/>
        </a:xfrm>
        <a:prstGeom prst="rect">
          <a:avLst/>
        </a:prstGeom>
        <a:solidFill>
          <a:schemeClr val="lt1">
            <a:hueOff val="0"/>
            <a:satOff val="0"/>
            <a:lumOff val="0"/>
            <a:alphaOff val="0"/>
          </a:schemeClr>
        </a:solidFill>
        <a:ln w="28575"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0467" tIns="38100" rIns="38100" bIns="38100" numCol="1" spcCol="1270" anchor="ctr" anchorCtr="0">
          <a:noAutofit/>
        </a:bodyPr>
        <a:lstStyle/>
        <a:p>
          <a:pPr lvl="0" algn="l" defTabSz="666750">
            <a:lnSpc>
              <a:spcPct val="90000"/>
            </a:lnSpc>
            <a:spcBef>
              <a:spcPct val="0"/>
            </a:spcBef>
            <a:spcAft>
              <a:spcPct val="35000"/>
            </a:spcAft>
          </a:pPr>
          <a:r>
            <a:rPr lang="en-US" sz="1500" kern="1200" spc="131" smtClean="0">
              <a:latin typeface="Montserrat Light"/>
              <a:sym typeface="Montserrat Light"/>
            </a:rPr>
            <a:t>Offers a curated collection of popular artists, classic albums, and niche genres.</a:t>
          </a:r>
          <a:endParaRPr lang="en-US" sz="1500" kern="1200" spc="131" dirty="0">
            <a:latin typeface="Montserrat Light"/>
            <a:sym typeface="Montserrat Light"/>
          </a:endParaRPr>
        </a:p>
      </dsp:txBody>
      <dsp:txXfrm>
        <a:off x="1128753" y="2338213"/>
        <a:ext cx="10934593" cy="668305"/>
      </dsp:txXfrm>
    </dsp:sp>
    <dsp:sp modelId="{C2E2A882-80C4-4BB7-8B7B-E49AEBAC132C}">
      <dsp:nvSpPr>
        <dsp:cNvPr id="0" name=""/>
        <dsp:cNvSpPr/>
      </dsp:nvSpPr>
      <dsp:spPr>
        <a:xfrm>
          <a:off x="711062" y="2254675"/>
          <a:ext cx="835381" cy="835381"/>
        </a:xfrm>
        <a:prstGeom prst="ellipse">
          <a:avLst/>
        </a:prstGeom>
        <a:blipFill rotWithShape="0">
          <a:blip xmlns:r="http://schemas.openxmlformats.org/officeDocument/2006/relationships" r:embed="rId3"/>
          <a:stretch>
            <a:fillRect/>
          </a:stretch>
        </a:blip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EE9393-3D94-4C5F-88A6-D930926011CD}">
      <dsp:nvSpPr>
        <dsp:cNvPr id="0" name=""/>
        <dsp:cNvSpPr/>
      </dsp:nvSpPr>
      <dsp:spPr>
        <a:xfrm>
          <a:off x="981773" y="3340350"/>
          <a:ext cx="11081574" cy="668305"/>
        </a:xfrm>
        <a:prstGeom prst="rect">
          <a:avLst/>
        </a:prstGeom>
        <a:solidFill>
          <a:schemeClr val="lt1">
            <a:hueOff val="0"/>
            <a:satOff val="0"/>
            <a:lumOff val="0"/>
            <a:alphaOff val="0"/>
          </a:schemeClr>
        </a:solidFill>
        <a:ln w="28575"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0467" tIns="38100" rIns="38100" bIns="38100" numCol="1" spcCol="1270" anchor="ctr" anchorCtr="0">
          <a:noAutofit/>
        </a:bodyPr>
        <a:lstStyle/>
        <a:p>
          <a:pPr lvl="0" algn="l" defTabSz="666750">
            <a:lnSpc>
              <a:spcPct val="90000"/>
            </a:lnSpc>
            <a:spcBef>
              <a:spcPct val="0"/>
            </a:spcBef>
            <a:spcAft>
              <a:spcPct val="35000"/>
            </a:spcAft>
          </a:pPr>
          <a:r>
            <a:rPr lang="en-US" sz="1500" kern="1200" spc="131" smtClean="0">
              <a:latin typeface="Montserrat Light"/>
              <a:sym typeface="Montserrat Light"/>
            </a:rPr>
            <a:t>A go-to destination for music enthusiasts worldwide.</a:t>
          </a:r>
          <a:endParaRPr lang="en-US" sz="1500" kern="1200" spc="131" dirty="0">
            <a:latin typeface="Montserrat Light"/>
            <a:sym typeface="Montserrat Light"/>
          </a:endParaRPr>
        </a:p>
      </dsp:txBody>
      <dsp:txXfrm>
        <a:off x="981773" y="3340350"/>
        <a:ext cx="11081574" cy="668305"/>
      </dsp:txXfrm>
    </dsp:sp>
    <dsp:sp modelId="{B6C6C8D5-D446-4DE5-9876-9B607A23133B}">
      <dsp:nvSpPr>
        <dsp:cNvPr id="0" name=""/>
        <dsp:cNvSpPr/>
      </dsp:nvSpPr>
      <dsp:spPr>
        <a:xfrm>
          <a:off x="564082" y="3256812"/>
          <a:ext cx="835381" cy="835381"/>
        </a:xfrm>
        <a:prstGeom prst="ellipse">
          <a:avLst/>
        </a:prstGeom>
        <a:blipFill rotWithShape="0">
          <a:blip xmlns:r="http://schemas.openxmlformats.org/officeDocument/2006/relationships" r:embed="rId4"/>
          <a:stretch>
            <a:fillRect/>
          </a:stretch>
        </a:blip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7C36D8-5129-4EA8-845B-02BA42739933}">
      <dsp:nvSpPr>
        <dsp:cNvPr id="0" name=""/>
        <dsp:cNvSpPr/>
      </dsp:nvSpPr>
      <dsp:spPr>
        <a:xfrm>
          <a:off x="502885" y="4342487"/>
          <a:ext cx="11560461" cy="668305"/>
        </a:xfrm>
        <a:prstGeom prst="rect">
          <a:avLst/>
        </a:prstGeom>
        <a:solidFill>
          <a:schemeClr val="lt1">
            <a:hueOff val="0"/>
            <a:satOff val="0"/>
            <a:lumOff val="0"/>
            <a:alphaOff val="0"/>
          </a:schemeClr>
        </a:solidFill>
        <a:ln w="28575"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0467" tIns="38100" rIns="38100" bIns="38100" numCol="1" spcCol="1270" anchor="ctr" anchorCtr="0">
          <a:noAutofit/>
        </a:bodyPr>
        <a:lstStyle/>
        <a:p>
          <a:pPr lvl="0" algn="l" defTabSz="666750">
            <a:lnSpc>
              <a:spcPct val="90000"/>
            </a:lnSpc>
            <a:spcBef>
              <a:spcPct val="0"/>
            </a:spcBef>
            <a:spcAft>
              <a:spcPct val="35000"/>
            </a:spcAft>
          </a:pPr>
          <a:r>
            <a:rPr lang="en-US" sz="1500" kern="1200" spc="131" smtClean="0">
              <a:latin typeface="Montserrat Light"/>
              <a:sym typeface="Montserrat Light"/>
            </a:rPr>
            <a:t>How can Chinook Music Services leverage customer data to identify key trends, optimize product offerings, and improve marketing strategies in order to maintain its position in the competitive physical music market?</a:t>
          </a:r>
          <a:endParaRPr lang="en-US" sz="1500" kern="1200" spc="131" dirty="0">
            <a:latin typeface="Montserrat Light"/>
            <a:sym typeface="Montserrat Light"/>
          </a:endParaRPr>
        </a:p>
      </dsp:txBody>
      <dsp:txXfrm>
        <a:off x="502885" y="4342487"/>
        <a:ext cx="11560461" cy="668305"/>
      </dsp:txXfrm>
    </dsp:sp>
    <dsp:sp modelId="{C48BB530-34F1-456D-A532-F680682F782E}">
      <dsp:nvSpPr>
        <dsp:cNvPr id="0" name=""/>
        <dsp:cNvSpPr/>
      </dsp:nvSpPr>
      <dsp:spPr>
        <a:xfrm>
          <a:off x="85194" y="4258949"/>
          <a:ext cx="835381" cy="835381"/>
        </a:xfrm>
        <a:prstGeom prst="ellipse">
          <a:avLst/>
        </a:prstGeom>
        <a:blipFill rotWithShape="0">
          <a:blip xmlns:r="http://schemas.openxmlformats.org/officeDocument/2006/relationships" r:embed="rId5"/>
          <a:stretch>
            <a:fillRect/>
          </a:stretch>
        </a:blip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150E8-5762-4416-A34D-10F5BB32BDFC}">
      <dsp:nvSpPr>
        <dsp:cNvPr id="0" name=""/>
        <dsp:cNvSpPr/>
      </dsp:nvSpPr>
      <dsp:spPr>
        <a:xfrm rot="16200000">
          <a:off x="-2158449" y="2165586"/>
          <a:ext cx="5648262" cy="1317088"/>
        </a:xfrm>
        <a:prstGeom prst="flowChartManualOperation">
          <a:avLst/>
        </a:prstGeom>
        <a:solidFill>
          <a:schemeClr val="lt1">
            <a:hueOff val="0"/>
            <a:satOff val="0"/>
            <a:lumOff val="0"/>
            <a:alphaOff val="0"/>
          </a:schemeClr>
        </a:solidFill>
        <a:ln w="19050"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90275" bIns="0" numCol="1" spcCol="1270" anchor="ctr" anchorCtr="0">
          <a:noAutofit/>
        </a:bodyPr>
        <a:lstStyle/>
        <a:p>
          <a:pPr lvl="0" algn="ctr" defTabSz="622300" rtl="0">
            <a:lnSpc>
              <a:spcPct val="90000"/>
            </a:lnSpc>
            <a:spcBef>
              <a:spcPct val="0"/>
            </a:spcBef>
            <a:spcAft>
              <a:spcPct val="35000"/>
            </a:spcAft>
          </a:pPr>
          <a:r>
            <a:rPr lang="en-US" sz="1400" kern="1200" smtClean="0"/>
            <a:t>Analyze customer purchasing behavior.</a:t>
          </a:r>
          <a:endParaRPr lang="en-IN" sz="1400" kern="1200"/>
        </a:p>
      </dsp:txBody>
      <dsp:txXfrm rot="5400000">
        <a:off x="7138" y="1129651"/>
        <a:ext cx="1317088" cy="3388958"/>
      </dsp:txXfrm>
    </dsp:sp>
    <dsp:sp modelId="{6CCD79F2-CD8B-4973-A1E8-CFD9BF96115F}">
      <dsp:nvSpPr>
        <dsp:cNvPr id="0" name=""/>
        <dsp:cNvSpPr/>
      </dsp:nvSpPr>
      <dsp:spPr>
        <a:xfrm rot="16200000">
          <a:off x="-742579" y="2165586"/>
          <a:ext cx="5648262" cy="1317088"/>
        </a:xfrm>
        <a:prstGeom prst="flowChartManualOperation">
          <a:avLst/>
        </a:prstGeom>
        <a:solidFill>
          <a:schemeClr val="lt1">
            <a:hueOff val="0"/>
            <a:satOff val="0"/>
            <a:lumOff val="0"/>
            <a:alphaOff val="0"/>
          </a:schemeClr>
        </a:solidFill>
        <a:ln w="19050"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90275" bIns="0" numCol="1" spcCol="1270" anchor="ctr" anchorCtr="0">
          <a:noAutofit/>
        </a:bodyPr>
        <a:lstStyle/>
        <a:p>
          <a:pPr lvl="0" algn="ctr" defTabSz="622300" rtl="0">
            <a:lnSpc>
              <a:spcPct val="90000"/>
            </a:lnSpc>
            <a:spcBef>
              <a:spcPct val="0"/>
            </a:spcBef>
            <a:spcAft>
              <a:spcPct val="35000"/>
            </a:spcAft>
          </a:pPr>
          <a:r>
            <a:rPr lang="en-US" sz="1400" kern="1200" smtClean="0"/>
            <a:t>Identify customer preferences and trends in terms of genres, artists, and albums.</a:t>
          </a:r>
          <a:endParaRPr lang="en-IN" sz="1400" kern="1200"/>
        </a:p>
      </dsp:txBody>
      <dsp:txXfrm rot="5400000">
        <a:off x="1423008" y="1129651"/>
        <a:ext cx="1317088" cy="3388958"/>
      </dsp:txXfrm>
    </dsp:sp>
    <dsp:sp modelId="{E2B5ACA3-269A-4C3A-8318-BD9F1DFD7AB0}">
      <dsp:nvSpPr>
        <dsp:cNvPr id="0" name=""/>
        <dsp:cNvSpPr/>
      </dsp:nvSpPr>
      <dsp:spPr>
        <a:xfrm rot="16200000">
          <a:off x="673289" y="2165586"/>
          <a:ext cx="5648262" cy="1317088"/>
        </a:xfrm>
        <a:prstGeom prst="flowChartManualOperation">
          <a:avLst/>
        </a:prstGeom>
        <a:solidFill>
          <a:schemeClr val="lt1">
            <a:hueOff val="0"/>
            <a:satOff val="0"/>
            <a:lumOff val="0"/>
            <a:alphaOff val="0"/>
          </a:schemeClr>
        </a:solidFill>
        <a:ln w="19050"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90275" bIns="0" numCol="1" spcCol="1270" anchor="ctr" anchorCtr="0">
          <a:noAutofit/>
        </a:bodyPr>
        <a:lstStyle/>
        <a:p>
          <a:pPr lvl="0" algn="ctr" defTabSz="622300" rtl="0">
            <a:lnSpc>
              <a:spcPct val="90000"/>
            </a:lnSpc>
            <a:spcBef>
              <a:spcPct val="0"/>
            </a:spcBef>
            <a:spcAft>
              <a:spcPct val="35000"/>
            </a:spcAft>
          </a:pPr>
          <a:r>
            <a:rPr lang="en-US" sz="1400" kern="1200" smtClean="0"/>
            <a:t>Analyze the impact of factors like price, release date, and promotions on customer purchasing decisions.</a:t>
          </a:r>
          <a:endParaRPr lang="en-IN" sz="1400" kern="1200"/>
        </a:p>
      </dsp:txBody>
      <dsp:txXfrm rot="5400000">
        <a:off x="2838876" y="1129651"/>
        <a:ext cx="1317088" cy="3388958"/>
      </dsp:txXfrm>
    </dsp:sp>
    <dsp:sp modelId="{DCE840FB-F8C1-46AB-AC3A-61AC5ED538A5}">
      <dsp:nvSpPr>
        <dsp:cNvPr id="0" name=""/>
        <dsp:cNvSpPr/>
      </dsp:nvSpPr>
      <dsp:spPr>
        <a:xfrm rot="16200000">
          <a:off x="2089159" y="2165586"/>
          <a:ext cx="5648262" cy="1317088"/>
        </a:xfrm>
        <a:prstGeom prst="flowChartManualOperation">
          <a:avLst/>
        </a:prstGeom>
        <a:solidFill>
          <a:schemeClr val="lt1">
            <a:hueOff val="0"/>
            <a:satOff val="0"/>
            <a:lumOff val="0"/>
            <a:alphaOff val="0"/>
          </a:schemeClr>
        </a:solidFill>
        <a:ln w="19050"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90275" bIns="0" numCol="1" spcCol="1270" anchor="ctr" anchorCtr="0">
          <a:noAutofit/>
        </a:bodyPr>
        <a:lstStyle/>
        <a:p>
          <a:pPr lvl="0" algn="ctr" defTabSz="622300" rtl="0">
            <a:lnSpc>
              <a:spcPct val="90000"/>
            </a:lnSpc>
            <a:spcBef>
              <a:spcPct val="0"/>
            </a:spcBef>
            <a:spcAft>
              <a:spcPct val="35000"/>
            </a:spcAft>
          </a:pPr>
          <a:r>
            <a:rPr lang="en-US" sz="1400" kern="1200" smtClean="0"/>
            <a:t>Identify customer segments with high potential for growth or retention.</a:t>
          </a:r>
          <a:endParaRPr lang="en-IN" sz="1400" kern="1200"/>
        </a:p>
      </dsp:txBody>
      <dsp:txXfrm rot="5400000">
        <a:off x="4254746" y="1129651"/>
        <a:ext cx="1317088" cy="3388958"/>
      </dsp:txXfrm>
    </dsp:sp>
    <dsp:sp modelId="{022C116D-6BF5-43C6-98EF-8DD55ECC61CB}">
      <dsp:nvSpPr>
        <dsp:cNvPr id="0" name=""/>
        <dsp:cNvSpPr/>
      </dsp:nvSpPr>
      <dsp:spPr>
        <a:xfrm rot="16200000">
          <a:off x="3505029" y="2165586"/>
          <a:ext cx="5648262" cy="1317088"/>
        </a:xfrm>
        <a:prstGeom prst="flowChartManualOperation">
          <a:avLst/>
        </a:prstGeom>
        <a:solidFill>
          <a:schemeClr val="lt1">
            <a:hueOff val="0"/>
            <a:satOff val="0"/>
            <a:lumOff val="0"/>
            <a:alphaOff val="0"/>
          </a:schemeClr>
        </a:solidFill>
        <a:ln w="19050"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90275" bIns="0" numCol="1" spcCol="1270" anchor="ctr" anchorCtr="0">
          <a:noAutofit/>
        </a:bodyPr>
        <a:lstStyle/>
        <a:p>
          <a:pPr lvl="0" algn="ctr" defTabSz="622300" rtl="0">
            <a:lnSpc>
              <a:spcPct val="90000"/>
            </a:lnSpc>
            <a:spcBef>
              <a:spcPct val="0"/>
            </a:spcBef>
            <a:spcAft>
              <a:spcPct val="35000"/>
            </a:spcAft>
          </a:pPr>
          <a:r>
            <a:rPr lang="en-US" sz="1400" kern="1200" smtClean="0"/>
            <a:t>Identify growth opportunities and optimize marketing efforts to drive sales.</a:t>
          </a:r>
          <a:endParaRPr lang="en-IN" sz="1400" kern="1200"/>
        </a:p>
      </dsp:txBody>
      <dsp:txXfrm rot="5400000">
        <a:off x="5670616" y="1129651"/>
        <a:ext cx="1317088" cy="3388958"/>
      </dsp:txXfrm>
    </dsp:sp>
    <dsp:sp modelId="{B23855C2-CAA7-4485-95E4-264DC656BA0C}">
      <dsp:nvSpPr>
        <dsp:cNvPr id="0" name=""/>
        <dsp:cNvSpPr/>
      </dsp:nvSpPr>
      <dsp:spPr>
        <a:xfrm rot="16200000">
          <a:off x="4920898" y="2165586"/>
          <a:ext cx="5648262" cy="1317088"/>
        </a:xfrm>
        <a:prstGeom prst="flowChartManualOperation">
          <a:avLst/>
        </a:prstGeom>
        <a:solidFill>
          <a:schemeClr val="lt1">
            <a:hueOff val="0"/>
            <a:satOff val="0"/>
            <a:lumOff val="0"/>
            <a:alphaOff val="0"/>
          </a:schemeClr>
        </a:solidFill>
        <a:ln w="19050"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90275" bIns="0" numCol="1" spcCol="1270" anchor="ctr" anchorCtr="0">
          <a:noAutofit/>
        </a:bodyPr>
        <a:lstStyle/>
        <a:p>
          <a:pPr lvl="0" algn="ctr" defTabSz="622300" rtl="0">
            <a:lnSpc>
              <a:spcPct val="90000"/>
            </a:lnSpc>
            <a:spcBef>
              <a:spcPct val="0"/>
            </a:spcBef>
            <a:spcAft>
              <a:spcPct val="35000"/>
            </a:spcAft>
          </a:pPr>
          <a:r>
            <a:rPr lang="en-US" sz="1400" kern="1200" smtClean="0"/>
            <a:t>Develop personalized marketing campaigns based on customer preferences and purchase history.</a:t>
          </a:r>
          <a:endParaRPr lang="en-IN" sz="1400" kern="1200"/>
        </a:p>
      </dsp:txBody>
      <dsp:txXfrm rot="5400000">
        <a:off x="7086485" y="1129651"/>
        <a:ext cx="1317088" cy="3388958"/>
      </dsp:txXfrm>
    </dsp:sp>
    <dsp:sp modelId="{65046A05-A339-47D9-BCA7-5D05896280AD}">
      <dsp:nvSpPr>
        <dsp:cNvPr id="0" name=""/>
        <dsp:cNvSpPr/>
      </dsp:nvSpPr>
      <dsp:spPr>
        <a:xfrm rot="16200000">
          <a:off x="6336768" y="2165586"/>
          <a:ext cx="5648262" cy="1317088"/>
        </a:xfrm>
        <a:prstGeom prst="flowChartManualOperation">
          <a:avLst/>
        </a:prstGeom>
        <a:solidFill>
          <a:schemeClr val="lt1">
            <a:hueOff val="0"/>
            <a:satOff val="0"/>
            <a:lumOff val="0"/>
            <a:alphaOff val="0"/>
          </a:schemeClr>
        </a:solidFill>
        <a:ln w="19050"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90275" bIns="0" numCol="1" spcCol="1270" anchor="ctr" anchorCtr="0">
          <a:noAutofit/>
        </a:bodyPr>
        <a:lstStyle/>
        <a:p>
          <a:pPr lvl="0" algn="ctr" defTabSz="622300" rtl="0">
            <a:lnSpc>
              <a:spcPct val="90000"/>
            </a:lnSpc>
            <a:spcBef>
              <a:spcPct val="0"/>
            </a:spcBef>
            <a:spcAft>
              <a:spcPct val="35000"/>
            </a:spcAft>
          </a:pPr>
          <a:r>
            <a:rPr lang="en-US" sz="1400" kern="1200" smtClean="0"/>
            <a:t>Ensure and enhance and customer satisfaction and loyalty. </a:t>
          </a:r>
          <a:endParaRPr lang="en-IN" sz="1400" kern="1200"/>
        </a:p>
      </dsp:txBody>
      <dsp:txXfrm rot="5400000">
        <a:off x="8502355" y="1129651"/>
        <a:ext cx="1317088" cy="338895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161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8690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5678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25468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4696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705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3403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718791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069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2A54C80-263E-416B-A8E0-580EDEADCBDC}" type="datetimeFigureOut">
              <a:rPr lang="en-US" smtClean="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415951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7596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10093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1824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556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5909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10/22/2024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15605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8533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10/22/2024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5180324"/>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IN" dirty="0"/>
          </a:p>
        </p:txBody>
      </p:sp>
      <p:pic>
        <p:nvPicPr>
          <p:cNvPr id="6" name="Picture 5" descr="A colorful music notes on a black background&#10;&#10;Description automatically generated">
            <a:extLst>
              <a:ext uri="{FF2B5EF4-FFF2-40B4-BE49-F238E27FC236}">
                <a16:creationId xmlns="" xmlns:a16="http://schemas.microsoft.com/office/drawing/2014/main" id="{6E1ACCF3-325B-60E2-5401-89AD98023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615" y="425769"/>
            <a:ext cx="3759485" cy="2422976"/>
          </a:xfrm>
          <a:prstGeom prst="rect">
            <a:avLst/>
          </a:prstGeom>
        </p:spPr>
      </p:pic>
      <p:sp>
        <p:nvSpPr>
          <p:cNvPr id="7" name="TextBox 6"/>
          <p:cNvSpPr txBox="1"/>
          <p:nvPr/>
        </p:nvSpPr>
        <p:spPr>
          <a:xfrm>
            <a:off x="9347200" y="6211669"/>
            <a:ext cx="2628900" cy="646331"/>
          </a:xfrm>
          <a:prstGeom prst="rect">
            <a:avLst/>
          </a:prstGeom>
          <a:noFill/>
        </p:spPr>
        <p:txBody>
          <a:bodyPr wrap="square" rtlCol="0">
            <a:spAutoFit/>
          </a:bodyPr>
          <a:lstStyle/>
          <a:p>
            <a:r>
              <a:rPr lang="en-US" dirty="0" smtClean="0"/>
              <a:t>KAVIN DURAISAMY</a:t>
            </a:r>
          </a:p>
          <a:p>
            <a:r>
              <a:rPr lang="en-US" dirty="0" smtClean="0"/>
              <a:t>18-10-2023</a:t>
            </a:r>
            <a:endParaRPr lang="en-IN" dirty="0"/>
          </a:p>
        </p:txBody>
      </p:sp>
      <p:sp>
        <p:nvSpPr>
          <p:cNvPr id="2" name="Content Placeholder 1"/>
          <p:cNvSpPr>
            <a:spLocks noGrp="1"/>
          </p:cNvSpPr>
          <p:nvPr>
            <p:ph idx="1"/>
          </p:nvPr>
        </p:nvSpPr>
        <p:spPr/>
        <p:txBody>
          <a:bodyPr/>
          <a:lstStyle/>
          <a:p>
            <a:endParaRPr lang="en-IN"/>
          </a:p>
        </p:txBody>
      </p:sp>
      <p:pic>
        <p:nvPicPr>
          <p:cNvPr id="2050" name="Picture 2" descr="Musical notes illustration, Microsoft PowerPoint Musical note Background music  Presentation, Music notes, angle, symmetry png | PNGEg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312" y="2052918"/>
            <a:ext cx="8993045" cy="41954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841500" y="1021482"/>
            <a:ext cx="7759699" cy="584775"/>
          </a:xfrm>
          <a:prstGeom prst="rect">
            <a:avLst/>
          </a:prstGeom>
          <a:noFill/>
        </p:spPr>
        <p:txBody>
          <a:bodyPr wrap="square" rtlCol="0">
            <a:spAutoFit/>
          </a:bodyPr>
          <a:lstStyle/>
          <a:p>
            <a:r>
              <a:rPr lang="en-US" sz="3200" b="1" i="1" spc="115" dirty="0">
                <a:latin typeface="Archivo Black"/>
                <a:ea typeface="Archivo Black"/>
                <a:cs typeface="Archivo Black"/>
                <a:sym typeface="Archivo Black"/>
              </a:rPr>
              <a:t>Chinook Music </a:t>
            </a:r>
            <a:r>
              <a:rPr lang="en-US" sz="3200" b="1" i="1" spc="115" dirty="0" smtClean="0">
                <a:latin typeface="Archivo Black"/>
                <a:ea typeface="Archivo Black"/>
                <a:cs typeface="Archivo Black"/>
                <a:sym typeface="Archivo Black"/>
              </a:rPr>
              <a:t>Store Analytics</a:t>
            </a:r>
            <a:endParaRPr lang="en-IN" sz="3200" dirty="0"/>
          </a:p>
        </p:txBody>
      </p:sp>
    </p:spTree>
    <p:extLst>
      <p:ext uri="{BB962C8B-B14F-4D97-AF65-F5344CB8AC3E}">
        <p14:creationId xmlns:p14="http://schemas.microsoft.com/office/powerpoint/2010/main" val="3206631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8120"/>
            <a:ext cx="9960186" cy="731520"/>
          </a:xfrm>
        </p:spPr>
        <p:txBody>
          <a:bodyPr/>
          <a:lstStyle/>
          <a:p>
            <a:r>
              <a:rPr lang="en-US" dirty="0">
                <a:solidFill>
                  <a:schemeClr val="tx1"/>
                </a:solidFill>
                <a:latin typeface="Amasis MT Pro Black" panose="02040A04050005020304" pitchFamily="18" charset="0"/>
              </a:rPr>
              <a:t>Top selling </a:t>
            </a:r>
            <a:r>
              <a:rPr lang="en-US" dirty="0" smtClean="0">
                <a:solidFill>
                  <a:schemeClr val="tx1"/>
                </a:solidFill>
                <a:latin typeface="Amasis MT Pro Black" panose="02040A04050005020304" pitchFamily="18" charset="0"/>
              </a:rPr>
              <a:t>genre in countries other </a:t>
            </a:r>
            <a:r>
              <a:rPr lang="en-US" dirty="0">
                <a:solidFill>
                  <a:schemeClr val="tx1"/>
                </a:solidFill>
                <a:latin typeface="Amasis MT Pro Black" panose="02040A04050005020304" pitchFamily="18" charset="0"/>
              </a:rPr>
              <a:t>than </a:t>
            </a:r>
            <a:r>
              <a:rPr lang="en-US" dirty="0" err="1">
                <a:solidFill>
                  <a:schemeClr val="tx1"/>
                </a:solidFill>
                <a:latin typeface="Amasis MT Pro Black" panose="02040A04050005020304" pitchFamily="18" charset="0"/>
              </a:rPr>
              <a:t>usa</a:t>
            </a:r>
            <a:endParaRPr lang="en-IN" dirty="0">
              <a:solidFill>
                <a:schemeClr val="tx1"/>
              </a:solidFill>
            </a:endParaRPr>
          </a:p>
        </p:txBody>
      </p:sp>
      <p:sp>
        <p:nvSpPr>
          <p:cNvPr id="3" name="Content Placeholder 2"/>
          <p:cNvSpPr>
            <a:spLocks noGrp="1"/>
          </p:cNvSpPr>
          <p:nvPr>
            <p:ph idx="1"/>
          </p:nvPr>
        </p:nvSpPr>
        <p:spPr>
          <a:xfrm>
            <a:off x="575734" y="3773714"/>
            <a:ext cx="10803466" cy="2906276"/>
          </a:xfrm>
        </p:spPr>
        <p:txBody>
          <a:bodyPr>
            <a:normAutofit lnSpcReduction="10000"/>
          </a:bodyPr>
          <a:lstStyle/>
          <a:p>
            <a:r>
              <a:rPr lang="en-US" dirty="0"/>
              <a:t>Having established that the USA is our top country in sales, we are now examining the top genres in other countries.</a:t>
            </a:r>
          </a:p>
          <a:p>
            <a:r>
              <a:rPr lang="en-US" b="1" dirty="0"/>
              <a:t>Rock Dominates Globally</a:t>
            </a:r>
            <a:r>
              <a:rPr lang="en-US" dirty="0"/>
              <a:t>: Across most countries, Rock is the top-selling genre. Countries like </a:t>
            </a:r>
            <a:r>
              <a:rPr lang="en-US" b="1" dirty="0"/>
              <a:t>Brazil</a:t>
            </a:r>
            <a:r>
              <a:rPr lang="en-US" dirty="0"/>
              <a:t>, </a:t>
            </a:r>
            <a:r>
              <a:rPr lang="en-US" b="1" dirty="0"/>
              <a:t>Canada</a:t>
            </a:r>
            <a:r>
              <a:rPr lang="en-US" dirty="0"/>
              <a:t>, </a:t>
            </a:r>
            <a:r>
              <a:rPr lang="en-US" b="1" dirty="0"/>
              <a:t>France</a:t>
            </a:r>
            <a:r>
              <a:rPr lang="en-US" dirty="0"/>
              <a:t>, and the </a:t>
            </a:r>
            <a:r>
              <a:rPr lang="en-US" b="1" dirty="0"/>
              <a:t>United Kingdom</a:t>
            </a:r>
            <a:r>
              <a:rPr lang="en-US" dirty="0"/>
              <a:t> show particularly high sales in Rock, demonstrating its universal appeal beyond the USA.</a:t>
            </a:r>
          </a:p>
          <a:p>
            <a:r>
              <a:rPr lang="en-US" b="1" dirty="0"/>
              <a:t>Genre Variations by Country</a:t>
            </a:r>
            <a:r>
              <a:rPr lang="en-US" dirty="0"/>
              <a:t>: While Rock is dominant, genres such as </a:t>
            </a:r>
            <a:r>
              <a:rPr lang="en-US" b="1" dirty="0"/>
              <a:t>Alternative &amp; Punk</a:t>
            </a:r>
            <a:r>
              <a:rPr lang="en-US" dirty="0"/>
              <a:t> and </a:t>
            </a:r>
            <a:r>
              <a:rPr lang="en-US" b="1" dirty="0"/>
              <a:t>Metal</a:t>
            </a:r>
            <a:r>
              <a:rPr lang="en-US" dirty="0"/>
              <a:t> frequently rank in the top three across various countries, indicating their widespread popularity. Additionally, some countries have unique preferences, such as </a:t>
            </a:r>
            <a:r>
              <a:rPr lang="en-US" b="1" dirty="0"/>
              <a:t>Jazz</a:t>
            </a:r>
            <a:r>
              <a:rPr lang="en-US" dirty="0"/>
              <a:t> in Spain and Austria, or </a:t>
            </a:r>
            <a:r>
              <a:rPr lang="en-US" b="1" dirty="0"/>
              <a:t>Latin music</a:t>
            </a:r>
            <a:r>
              <a:rPr lang="en-US" dirty="0"/>
              <a:t> in Argentina and Ireland.</a:t>
            </a:r>
          </a:p>
        </p:txBody>
      </p:sp>
      <p:graphicFrame>
        <p:nvGraphicFramePr>
          <p:cNvPr id="5" name="Chart 4"/>
          <p:cNvGraphicFramePr>
            <a:graphicFrameLocks/>
          </p:cNvGraphicFramePr>
          <p:nvPr>
            <p:extLst>
              <p:ext uri="{D42A27DB-BD31-4B8C-83A1-F6EECF244321}">
                <p14:modId xmlns:p14="http://schemas.microsoft.com/office/powerpoint/2010/main" val="2720026683"/>
              </p:ext>
            </p:extLst>
          </p:nvPr>
        </p:nvGraphicFramePr>
        <p:xfrm>
          <a:off x="2363372" y="1041009"/>
          <a:ext cx="6018628" cy="2732705"/>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descr="A colorful music notes on a black background&#10;&#10;Description automatically generated">
            <a:extLst>
              <a:ext uri="{FF2B5EF4-FFF2-40B4-BE49-F238E27FC236}">
                <a16:creationId xmlns="" xmlns:a16="http://schemas.microsoft.com/office/drawing/2014/main" id="{6E1ACCF3-325B-60E2-5401-89AD980230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515" y="689607"/>
            <a:ext cx="3759485" cy="2422976"/>
          </a:xfrm>
          <a:prstGeom prst="rect">
            <a:avLst/>
          </a:prstGeom>
        </p:spPr>
      </p:pic>
    </p:spTree>
    <p:extLst>
      <p:ext uri="{BB962C8B-B14F-4D97-AF65-F5344CB8AC3E}">
        <p14:creationId xmlns:p14="http://schemas.microsoft.com/office/powerpoint/2010/main" val="916351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677" y="130629"/>
            <a:ext cx="8596668" cy="595086"/>
          </a:xfrm>
        </p:spPr>
        <p:txBody>
          <a:bodyPr>
            <a:normAutofit fontScale="90000"/>
          </a:bodyPr>
          <a:lstStyle/>
          <a:p>
            <a:r>
              <a:rPr lang="en-US" dirty="0">
                <a:solidFill>
                  <a:schemeClr val="tx1"/>
                </a:solidFill>
                <a:latin typeface="Amasis MT Pro Black" panose="02040A04050005020304" pitchFamily="18" charset="0"/>
              </a:rPr>
              <a:t>Customer purchasing </a:t>
            </a:r>
            <a:r>
              <a:rPr lang="en-US" dirty="0" err="1">
                <a:solidFill>
                  <a:schemeClr val="tx1"/>
                </a:solidFill>
                <a:latin typeface="Amasis MT Pro Black" panose="02040A04050005020304" pitchFamily="18" charset="0"/>
              </a:rPr>
              <a:t>behaviour</a:t>
            </a:r>
            <a:endParaRPr lang="en-IN" dirty="0">
              <a:solidFill>
                <a:schemeClr val="tx1"/>
              </a:solidFill>
            </a:endParaRPr>
          </a:p>
        </p:txBody>
      </p:sp>
      <p:sp>
        <p:nvSpPr>
          <p:cNvPr id="3" name="Content Placeholder 2"/>
          <p:cNvSpPr>
            <a:spLocks noGrp="1"/>
          </p:cNvSpPr>
          <p:nvPr>
            <p:ph idx="1"/>
          </p:nvPr>
        </p:nvSpPr>
        <p:spPr>
          <a:xfrm>
            <a:off x="677333" y="4644571"/>
            <a:ext cx="10876037" cy="2090057"/>
          </a:xfrm>
        </p:spPr>
        <p:txBody>
          <a:bodyPr>
            <a:normAutofit lnSpcReduction="10000"/>
          </a:bodyPr>
          <a:lstStyle/>
          <a:p>
            <a:pPr marL="330200" lvl="0" indent="-171450">
              <a:spcBef>
                <a:spcPts val="0"/>
              </a:spcBef>
              <a:buSzPts val="1100"/>
              <a:buFont typeface="Wingdings" panose="05000000000000000000" pitchFamily="2" charset="2"/>
              <a:buChar char="Ø"/>
            </a:pPr>
            <a:r>
              <a:rPr lang="en-US" dirty="0" smtClean="0">
                <a:solidFill>
                  <a:schemeClr val="tx1"/>
                </a:solidFill>
                <a:latin typeface="Switzer"/>
              </a:rPr>
              <a:t>The first graph(frequency graph) will show you which customers are the most frequent buyers.</a:t>
            </a:r>
          </a:p>
          <a:p>
            <a:pPr marL="330200" lvl="0" indent="-171450">
              <a:spcBef>
                <a:spcPts val="0"/>
              </a:spcBef>
              <a:buSzPts val="1100"/>
              <a:buFont typeface="Wingdings" panose="05000000000000000000" pitchFamily="2" charset="2"/>
              <a:buChar char="Ø"/>
            </a:pPr>
            <a:r>
              <a:rPr lang="en-US" dirty="0" smtClean="0">
                <a:solidFill>
                  <a:schemeClr val="tx1"/>
                </a:solidFill>
                <a:latin typeface="Switzer"/>
              </a:rPr>
              <a:t>We can see that </a:t>
            </a:r>
            <a:r>
              <a:rPr lang="en-US" b="1" dirty="0" err="1" smtClean="0">
                <a:solidFill>
                  <a:schemeClr val="tx1"/>
                </a:solidFill>
                <a:latin typeface="Switzer"/>
              </a:rPr>
              <a:t>František</a:t>
            </a:r>
            <a:r>
              <a:rPr lang="en-US" b="1" dirty="0" smtClean="0">
                <a:solidFill>
                  <a:schemeClr val="tx1"/>
                </a:solidFill>
                <a:latin typeface="Switzer"/>
              </a:rPr>
              <a:t> </a:t>
            </a:r>
            <a:r>
              <a:rPr lang="en-US" b="1" dirty="0" err="1" smtClean="0">
                <a:solidFill>
                  <a:schemeClr val="tx1"/>
                </a:solidFill>
                <a:latin typeface="Switzer"/>
              </a:rPr>
              <a:t>Wichterlová</a:t>
            </a:r>
            <a:r>
              <a:rPr lang="en-US" b="1" dirty="0" smtClean="0">
                <a:solidFill>
                  <a:schemeClr val="tx1"/>
                </a:solidFill>
                <a:latin typeface="Switzer"/>
              </a:rPr>
              <a:t> </a:t>
            </a:r>
            <a:r>
              <a:rPr lang="en-US" dirty="0" smtClean="0">
                <a:solidFill>
                  <a:schemeClr val="tx1"/>
                </a:solidFill>
                <a:latin typeface="Switzer"/>
              </a:rPr>
              <a:t>has highest purchase count of 18.</a:t>
            </a:r>
          </a:p>
          <a:p>
            <a:pPr marL="330200" lvl="0" indent="-171450">
              <a:spcBef>
                <a:spcPts val="0"/>
              </a:spcBef>
              <a:buSzPts val="1100"/>
              <a:buFont typeface="Wingdings" panose="05000000000000000000" pitchFamily="2" charset="2"/>
              <a:buChar char="Ø"/>
            </a:pPr>
            <a:r>
              <a:rPr lang="en-US" dirty="0" smtClean="0">
                <a:solidFill>
                  <a:schemeClr val="tx1"/>
                </a:solidFill>
                <a:latin typeface="Switzer"/>
              </a:rPr>
              <a:t>The second graph(average order value graph)  allows you to see which customers typically spend more per purchase.</a:t>
            </a:r>
          </a:p>
          <a:p>
            <a:pPr marL="330200" lvl="0" indent="-171450">
              <a:spcBef>
                <a:spcPts val="0"/>
              </a:spcBef>
              <a:buSzPts val="1100"/>
              <a:buFont typeface="Wingdings" panose="05000000000000000000" pitchFamily="2" charset="2"/>
              <a:buChar char="Ø"/>
            </a:pPr>
            <a:r>
              <a:rPr lang="en-US" dirty="0" smtClean="0">
                <a:solidFill>
                  <a:schemeClr val="tx1"/>
                </a:solidFill>
                <a:latin typeface="Switzer"/>
              </a:rPr>
              <a:t>We can see that François Tremblay spends more per purchase.</a:t>
            </a:r>
          </a:p>
          <a:p>
            <a:pPr marL="330200" lvl="0" indent="-171450">
              <a:spcBef>
                <a:spcPts val="0"/>
              </a:spcBef>
              <a:buSzPts val="1100"/>
              <a:buFont typeface="Wingdings" panose="05000000000000000000" pitchFamily="2" charset="2"/>
              <a:buChar char="Ø"/>
            </a:pPr>
            <a:r>
              <a:rPr lang="en-US" dirty="0" smtClean="0">
                <a:solidFill>
                  <a:schemeClr val="tx1"/>
                </a:solidFill>
                <a:latin typeface="Switzer"/>
              </a:rPr>
              <a:t>So now, the question arises:  which countries having the top spenders?</a:t>
            </a:r>
            <a:endParaRPr lang="en-US" dirty="0">
              <a:solidFill>
                <a:schemeClr val="tx1"/>
              </a:solidFill>
              <a:latin typeface="Switzer"/>
            </a:endParaRPr>
          </a:p>
        </p:txBody>
      </p:sp>
      <p:graphicFrame>
        <p:nvGraphicFramePr>
          <p:cNvPr id="6" name="Chart 5"/>
          <p:cNvGraphicFramePr/>
          <p:nvPr>
            <p:extLst>
              <p:ext uri="{D42A27DB-BD31-4B8C-83A1-F6EECF244321}">
                <p14:modId xmlns:p14="http://schemas.microsoft.com/office/powerpoint/2010/main" val="2178979416"/>
              </p:ext>
            </p:extLst>
          </p:nvPr>
        </p:nvGraphicFramePr>
        <p:xfrm>
          <a:off x="5782615" y="1088990"/>
          <a:ext cx="5628068" cy="27746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extLst>
              <p:ext uri="{D42A27DB-BD31-4B8C-83A1-F6EECF244321}">
                <p14:modId xmlns:p14="http://schemas.microsoft.com/office/powerpoint/2010/main" val="16327940"/>
              </p:ext>
            </p:extLst>
          </p:nvPr>
        </p:nvGraphicFramePr>
        <p:xfrm>
          <a:off x="1002406" y="1271788"/>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3071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648" y="0"/>
            <a:ext cx="8596668" cy="841829"/>
          </a:xfrm>
        </p:spPr>
        <p:txBody>
          <a:bodyPr/>
          <a:lstStyle/>
          <a:p>
            <a:r>
              <a:rPr lang="en-US" dirty="0">
                <a:solidFill>
                  <a:schemeClr val="tx1"/>
                </a:solidFill>
                <a:latin typeface="Amasis MT Pro Black" panose="02040A04050005020304" pitchFamily="18" charset="0"/>
              </a:rPr>
              <a:t>Top Spenders</a:t>
            </a:r>
            <a:endParaRPr lang="en-IN" dirty="0">
              <a:solidFill>
                <a:schemeClr val="tx1"/>
              </a:solidFill>
            </a:endParaRPr>
          </a:p>
        </p:txBody>
      </p:sp>
      <p:sp>
        <p:nvSpPr>
          <p:cNvPr id="3" name="Content Placeholder 2"/>
          <p:cNvSpPr>
            <a:spLocks noGrp="1"/>
          </p:cNvSpPr>
          <p:nvPr>
            <p:ph idx="1"/>
          </p:nvPr>
        </p:nvSpPr>
        <p:spPr>
          <a:xfrm>
            <a:off x="677334" y="4557486"/>
            <a:ext cx="8596668" cy="2107990"/>
          </a:xfrm>
        </p:spPr>
        <p:txBody>
          <a:bodyPr>
            <a:normAutofit lnSpcReduction="10000"/>
          </a:bodyPr>
          <a:lstStyle/>
          <a:p>
            <a:pPr marL="330200" lvl="0" indent="-171450">
              <a:spcBef>
                <a:spcPts val="0"/>
              </a:spcBef>
              <a:buSzPts val="1100"/>
              <a:buFont typeface="Wingdings" panose="05000000000000000000" pitchFamily="2" charset="2"/>
              <a:buChar char="Ø"/>
            </a:pPr>
            <a:r>
              <a:rPr lang="en-US" b="1" dirty="0">
                <a:solidFill>
                  <a:schemeClr val="tx1"/>
                </a:solidFill>
                <a:latin typeface="Switzer"/>
              </a:rPr>
              <a:t>Top Spenders: </a:t>
            </a:r>
            <a:r>
              <a:rPr lang="en-US" dirty="0">
                <a:solidFill>
                  <a:schemeClr val="tx1"/>
                </a:solidFill>
                <a:latin typeface="Switzer"/>
              </a:rPr>
              <a:t>Countries like the Czech Republic, Ireland, and Spain have the highest average total spending per customer, with totals exceeding $1,000 and more than 90 tracks purchased per customer.</a:t>
            </a:r>
          </a:p>
          <a:p>
            <a:pPr marL="330200" lvl="0" indent="-171450">
              <a:spcBef>
                <a:spcPts val="0"/>
              </a:spcBef>
              <a:buSzPts val="1100"/>
              <a:buFont typeface="Wingdings" panose="05000000000000000000" pitchFamily="2" charset="2"/>
              <a:buChar char="Ø"/>
            </a:pPr>
            <a:r>
              <a:rPr lang="en-US" b="1" dirty="0">
                <a:solidFill>
                  <a:schemeClr val="tx1"/>
                </a:solidFill>
                <a:latin typeface="Switzer"/>
              </a:rPr>
              <a:t>Moderate to Low Spending: </a:t>
            </a:r>
            <a:r>
              <a:rPr lang="en-US" dirty="0">
                <a:solidFill>
                  <a:schemeClr val="tx1"/>
                </a:solidFill>
                <a:latin typeface="Switzer"/>
              </a:rPr>
              <a:t>The USA has the largest customer base (13), but the average spending per customer is lower at $800 compared to top spenders. Other countries like Denmark and Argentina show much lower spending, with totals below $400.</a:t>
            </a:r>
          </a:p>
          <a:p>
            <a:endParaRPr lang="en-IN" dirty="0"/>
          </a:p>
        </p:txBody>
      </p:sp>
      <p:pic>
        <p:nvPicPr>
          <p:cNvPr id="4" name="Picture 3" descr="A colorful music notes on a black background&#10;&#10;Description automatically generated">
            <a:extLst>
              <a:ext uri="{FF2B5EF4-FFF2-40B4-BE49-F238E27FC236}">
                <a16:creationId xmlns="" xmlns:a16="http://schemas.microsoft.com/office/drawing/2014/main" id="{6E1ACCF3-325B-60E2-5401-89AD98023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2515" y="-18731"/>
            <a:ext cx="3759485" cy="2422976"/>
          </a:xfrm>
          <a:prstGeom prst="rect">
            <a:avLst/>
          </a:prstGeom>
        </p:spPr>
      </p:pic>
      <p:graphicFrame>
        <p:nvGraphicFramePr>
          <p:cNvPr id="5" name="Chart 4"/>
          <p:cNvGraphicFramePr/>
          <p:nvPr>
            <p:extLst>
              <p:ext uri="{D42A27DB-BD31-4B8C-83A1-F6EECF244321}">
                <p14:modId xmlns:p14="http://schemas.microsoft.com/office/powerpoint/2010/main" val="4250057959"/>
              </p:ext>
            </p:extLst>
          </p:nvPr>
        </p:nvGraphicFramePr>
        <p:xfrm>
          <a:off x="940158" y="695459"/>
          <a:ext cx="7492357" cy="36514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06041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3893"/>
          </a:xfrm>
        </p:spPr>
        <p:txBody>
          <a:bodyPr>
            <a:normAutofit fontScale="90000"/>
          </a:bodyPr>
          <a:lstStyle/>
          <a:p>
            <a:r>
              <a:rPr lang="en-US" dirty="0">
                <a:solidFill>
                  <a:schemeClr val="tx1"/>
                </a:solidFill>
                <a:latin typeface="Amasis MT Pro Black" panose="02040A04050005020304" pitchFamily="18" charset="0"/>
              </a:rPr>
              <a:t>Conclusion and Recommendation</a:t>
            </a:r>
            <a:endParaRPr lang="en-IN" dirty="0">
              <a:solidFill>
                <a:schemeClr val="tx1"/>
              </a:solidFill>
            </a:endParaRPr>
          </a:p>
        </p:txBody>
      </p:sp>
      <p:sp>
        <p:nvSpPr>
          <p:cNvPr id="3" name="Content Placeholder 2"/>
          <p:cNvSpPr>
            <a:spLocks noGrp="1"/>
          </p:cNvSpPr>
          <p:nvPr>
            <p:ph idx="1"/>
          </p:nvPr>
        </p:nvSpPr>
        <p:spPr>
          <a:xfrm>
            <a:off x="677334" y="1442435"/>
            <a:ext cx="8596668" cy="4598928"/>
          </a:xfrm>
        </p:spPr>
        <p:txBody>
          <a:bodyPr>
            <a:normAutofit fontScale="92500" lnSpcReduction="20000"/>
          </a:bodyPr>
          <a:lstStyle/>
          <a:p>
            <a:pPr marL="0" indent="0">
              <a:buNone/>
            </a:pPr>
            <a:endParaRPr lang="en-US" b="1" dirty="0"/>
          </a:p>
          <a:p>
            <a:r>
              <a:rPr lang="en-US" dirty="0"/>
              <a:t>To effectively enhance Chinook's strategy in the physical music market, the following recommendations are crucial based on purchasing behavior by geographical location:</a:t>
            </a:r>
          </a:p>
          <a:p>
            <a:r>
              <a:rPr lang="en-US" b="1" dirty="0"/>
              <a:t>Focus on High-Spending Countries</a:t>
            </a:r>
            <a:r>
              <a:rPr lang="en-US" dirty="0"/>
              <a:t>: Prioritize marketing efforts in countries such as the </a:t>
            </a:r>
            <a:r>
              <a:rPr lang="en-US" b="1" dirty="0"/>
              <a:t>Czech Republic</a:t>
            </a:r>
            <a:r>
              <a:rPr lang="en-US" dirty="0"/>
              <a:t>, </a:t>
            </a:r>
            <a:r>
              <a:rPr lang="en-US" b="1" dirty="0"/>
              <a:t>Ireland</a:t>
            </a:r>
            <a:r>
              <a:rPr lang="en-US" dirty="0"/>
              <a:t>, </a:t>
            </a:r>
            <a:r>
              <a:rPr lang="en-US" b="1" dirty="0"/>
              <a:t>Spain</a:t>
            </a:r>
            <a:r>
              <a:rPr lang="en-US" dirty="0"/>
              <a:t>, and </a:t>
            </a:r>
            <a:r>
              <a:rPr lang="en-US" b="1" dirty="0"/>
              <a:t>India</a:t>
            </a:r>
            <a:r>
              <a:rPr lang="en-US" dirty="0"/>
              <a:t>, where customers exhibit higher average spending. Tailoring promotions and campaigns for these regions can significantly boost revenue from high-value customers.</a:t>
            </a:r>
          </a:p>
          <a:p>
            <a:r>
              <a:rPr lang="en-US" b="1" dirty="0"/>
              <a:t>Cultivate Growth in Low-Spending Regions</a:t>
            </a:r>
            <a:r>
              <a:rPr lang="en-US" dirty="0"/>
              <a:t>: While the </a:t>
            </a:r>
            <a:r>
              <a:rPr lang="en-US" b="1" dirty="0"/>
              <a:t>USA</a:t>
            </a:r>
            <a:r>
              <a:rPr lang="en-US" dirty="0"/>
              <a:t> boasts a large customer base, its average spending per customer is relatively low. Implement targeted marketing campaigns, upselling strategies, and bundling offers to increase individual spending and enhance customer lifetime value in these markets.</a:t>
            </a:r>
          </a:p>
          <a:p>
            <a:r>
              <a:rPr lang="en-US" dirty="0"/>
              <a:t>By strategically focusing on these areas, Chinook can optimize its revenue potential and foster a more engaged customer base.</a:t>
            </a:r>
          </a:p>
        </p:txBody>
      </p:sp>
      <p:pic>
        <p:nvPicPr>
          <p:cNvPr id="4" name="Picture 3" descr="A colorful music notes on a black background&#10;&#10;Description automatically generated">
            <a:extLst>
              <a:ext uri="{FF2B5EF4-FFF2-40B4-BE49-F238E27FC236}">
                <a16:creationId xmlns="" xmlns:a16="http://schemas.microsoft.com/office/drawing/2014/main" id="{6E1ACCF3-325B-60E2-5401-89AD98023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9454" y="916546"/>
            <a:ext cx="3202546" cy="2185304"/>
          </a:xfrm>
          <a:prstGeom prst="rect">
            <a:avLst/>
          </a:prstGeom>
        </p:spPr>
      </p:pic>
    </p:spTree>
    <p:extLst>
      <p:ext uri="{BB962C8B-B14F-4D97-AF65-F5344CB8AC3E}">
        <p14:creationId xmlns:p14="http://schemas.microsoft.com/office/powerpoint/2010/main" val="1983933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03588" y="2882900"/>
            <a:ext cx="8888412" cy="1841500"/>
          </a:xfrm>
        </p:spPr>
        <p:txBody>
          <a:bodyPr/>
          <a:lstStyle/>
          <a:p>
            <a:r>
              <a:rPr lang="en-US" dirty="0" smtClean="0">
                <a:solidFill>
                  <a:schemeClr val="tx1"/>
                </a:solidFill>
              </a:rPr>
              <a:t>THANK YOU</a:t>
            </a:r>
            <a:endParaRPr lang="en-IN" dirty="0">
              <a:solidFill>
                <a:schemeClr val="tx1"/>
              </a:solidFill>
            </a:endParaRPr>
          </a:p>
        </p:txBody>
      </p:sp>
      <p:pic>
        <p:nvPicPr>
          <p:cNvPr id="3" name="Picture 2" descr="A colorful music notes on a black background&#10;&#10;Description automatically generated">
            <a:extLst>
              <a:ext uri="{FF2B5EF4-FFF2-40B4-BE49-F238E27FC236}">
                <a16:creationId xmlns="" xmlns:a16="http://schemas.microsoft.com/office/drawing/2014/main" id="{6E1ACCF3-325B-60E2-5401-89AD98023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0222" y="283334"/>
            <a:ext cx="3759485" cy="2422976"/>
          </a:xfrm>
          <a:prstGeom prst="rect">
            <a:avLst/>
          </a:prstGeom>
        </p:spPr>
      </p:pic>
      <p:pic>
        <p:nvPicPr>
          <p:cNvPr id="4" name="Picture 3" descr="A colorful music notes on a black background&#10;&#10;Description automatically generated">
            <a:extLst>
              <a:ext uri="{FF2B5EF4-FFF2-40B4-BE49-F238E27FC236}">
                <a16:creationId xmlns="" xmlns:a16="http://schemas.microsoft.com/office/drawing/2014/main" id="{6E1ACCF3-325B-60E2-5401-89AD98023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4435024"/>
            <a:ext cx="3759485" cy="2422976"/>
          </a:xfrm>
          <a:prstGeom prst="rect">
            <a:avLst/>
          </a:prstGeom>
        </p:spPr>
      </p:pic>
    </p:spTree>
    <p:extLst>
      <p:ext uri="{BB962C8B-B14F-4D97-AF65-F5344CB8AC3E}">
        <p14:creationId xmlns:p14="http://schemas.microsoft.com/office/powerpoint/2010/main" val="1121325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4512" y="247023"/>
            <a:ext cx="4537357" cy="787400"/>
          </a:xfrm>
        </p:spPr>
        <p:txBody>
          <a:bodyPr>
            <a:noAutofit/>
          </a:bodyPr>
          <a:lstStyle/>
          <a:p>
            <a:r>
              <a:rPr lang="en-US" sz="3200" b="1" dirty="0" smtClean="0">
                <a:solidFill>
                  <a:schemeClr val="tx1"/>
                </a:solidFill>
                <a:latin typeface="Amasis MT Pro Black" panose="02040A04050005020304" pitchFamily="18" charset="0"/>
              </a:rPr>
              <a:t>Problem statement</a:t>
            </a:r>
            <a:endParaRPr lang="en-IN" sz="3200" b="1" dirty="0">
              <a:solidFill>
                <a:schemeClr val="tx1"/>
              </a:solidFill>
              <a:latin typeface="Amasis MT Pro Black" panose="02040A04050005020304" pitchFamily="18"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728179952"/>
              </p:ext>
            </p:extLst>
          </p:nvPr>
        </p:nvGraphicFramePr>
        <p:xfrm>
          <a:off x="0" y="811370"/>
          <a:ext cx="12138762" cy="5344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0606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9886" y="257576"/>
            <a:ext cx="5209567" cy="461665"/>
          </a:xfrm>
          <a:prstGeom prst="rect">
            <a:avLst/>
          </a:prstGeom>
          <a:noFill/>
        </p:spPr>
        <p:txBody>
          <a:bodyPr wrap="square" rtlCol="0">
            <a:spAutoFit/>
          </a:bodyPr>
          <a:lstStyle/>
          <a:p>
            <a:r>
              <a:rPr lang="en-US" sz="2400" b="1" dirty="0" smtClean="0"/>
              <a:t>GOALS AND OBJECTIVES</a:t>
            </a:r>
            <a:endParaRPr lang="en-IN" sz="2400" b="1" dirty="0"/>
          </a:p>
        </p:txBody>
      </p:sp>
      <p:graphicFrame>
        <p:nvGraphicFramePr>
          <p:cNvPr id="13" name="Diagram 12"/>
          <p:cNvGraphicFramePr/>
          <p:nvPr>
            <p:extLst>
              <p:ext uri="{D42A27DB-BD31-4B8C-83A1-F6EECF244321}">
                <p14:modId xmlns:p14="http://schemas.microsoft.com/office/powerpoint/2010/main" val="1777348529"/>
              </p:ext>
            </p:extLst>
          </p:nvPr>
        </p:nvGraphicFramePr>
        <p:xfrm>
          <a:off x="978794" y="1022995"/>
          <a:ext cx="9826581" cy="5648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1785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79;p17">
            <a:extLst>
              <a:ext uri="{FF2B5EF4-FFF2-40B4-BE49-F238E27FC236}">
                <a16:creationId xmlns="" xmlns:a16="http://schemas.microsoft.com/office/drawing/2014/main" id="{C42EA2BB-E796-2FEF-3657-5BEC70E060A2}"/>
              </a:ext>
            </a:extLst>
          </p:cNvPr>
          <p:cNvPicPr preferRelativeResize="0">
            <a:picLocks/>
          </p:cNvPicPr>
          <p:nvPr/>
        </p:nvPicPr>
        <p:blipFill>
          <a:blip r:embed="rId2">
            <a:alphaModFix/>
          </a:blip>
          <a:stretch>
            <a:fillRect/>
          </a:stretch>
        </p:blipFill>
        <p:spPr>
          <a:xfrm>
            <a:off x="1202159" y="1296654"/>
            <a:ext cx="8731250" cy="5294313"/>
          </a:xfrm>
          <a:prstGeom prst="rect">
            <a:avLst/>
          </a:prstGeom>
          <a:solidFill>
            <a:schemeClr val="bg2"/>
          </a:solidFill>
          <a:ln>
            <a:noFill/>
          </a:ln>
          <a:effectLst>
            <a:softEdge rad="63500"/>
          </a:effectLst>
        </p:spPr>
      </p:pic>
      <p:sp>
        <p:nvSpPr>
          <p:cNvPr id="9" name="TextBox 8"/>
          <p:cNvSpPr txBox="1"/>
          <p:nvPr/>
        </p:nvSpPr>
        <p:spPr>
          <a:xfrm>
            <a:off x="3441700" y="368300"/>
            <a:ext cx="4051300" cy="523220"/>
          </a:xfrm>
          <a:prstGeom prst="rect">
            <a:avLst/>
          </a:prstGeom>
          <a:noFill/>
        </p:spPr>
        <p:txBody>
          <a:bodyPr wrap="square" rtlCol="0">
            <a:spAutoFit/>
          </a:bodyPr>
          <a:lstStyle/>
          <a:p>
            <a:r>
              <a:rPr lang="en-US" sz="2800" b="1" dirty="0">
                <a:latin typeface="Amasis MT Pro Black" panose="02040A04050005020304" pitchFamily="18" charset="0"/>
              </a:rPr>
              <a:t>Data Base schema</a:t>
            </a:r>
            <a:endParaRPr lang="en-IN" sz="2800" dirty="0"/>
          </a:p>
        </p:txBody>
      </p:sp>
      <p:pic>
        <p:nvPicPr>
          <p:cNvPr id="10" name="Picture 9" descr="A colorful music notes on a black background&#10;&#10;Description automatically generated">
            <a:extLst>
              <a:ext uri="{FF2B5EF4-FFF2-40B4-BE49-F238E27FC236}">
                <a16:creationId xmlns="" xmlns:a16="http://schemas.microsoft.com/office/drawing/2014/main" id="{6E1ACCF3-325B-60E2-5401-89AD980230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05114">
            <a:off x="9402820" y="1985088"/>
            <a:ext cx="3186025" cy="2422976"/>
          </a:xfrm>
          <a:prstGeom prst="rect">
            <a:avLst/>
          </a:prstGeom>
        </p:spPr>
      </p:pic>
    </p:spTree>
    <p:extLst>
      <p:ext uri="{BB962C8B-B14F-4D97-AF65-F5344CB8AC3E}">
        <p14:creationId xmlns:p14="http://schemas.microsoft.com/office/powerpoint/2010/main" val="1993743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8355" y="309093"/>
            <a:ext cx="6452315" cy="461665"/>
          </a:xfrm>
          <a:prstGeom prst="rect">
            <a:avLst/>
          </a:prstGeom>
          <a:noFill/>
        </p:spPr>
        <p:txBody>
          <a:bodyPr wrap="square" rtlCol="0">
            <a:spAutoFit/>
          </a:bodyPr>
          <a:lstStyle/>
          <a:p>
            <a:r>
              <a:rPr lang="en-US" sz="2400" spc="25" dirty="0">
                <a:latin typeface="Archivo Black"/>
                <a:ea typeface="Archivo Black"/>
                <a:cs typeface="Archivo Black"/>
                <a:sym typeface="Archivo Black"/>
              </a:rPr>
              <a:t>Understanding our Store Landscape</a:t>
            </a:r>
            <a:endParaRPr lang="en-IN" sz="2400" dirty="0"/>
          </a:p>
        </p:txBody>
      </p:sp>
      <p:sp>
        <p:nvSpPr>
          <p:cNvPr id="3" name="Rectangle 2"/>
          <p:cNvSpPr/>
          <p:nvPr/>
        </p:nvSpPr>
        <p:spPr>
          <a:xfrm>
            <a:off x="214648" y="2325489"/>
            <a:ext cx="2580067" cy="440120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sz="1400" dirty="0" smtClean="0"/>
              <a:t>Total Tables: </a:t>
            </a:r>
            <a:r>
              <a:rPr lang="en-US" sz="1400" b="1" dirty="0" smtClean="0"/>
              <a:t>11</a:t>
            </a:r>
            <a:r>
              <a:rPr lang="en-US" sz="1400" dirty="0" smtClean="0"/>
              <a:t> </a:t>
            </a:r>
          </a:p>
          <a:p>
            <a:endParaRPr lang="en-US" sz="1400" dirty="0" smtClean="0"/>
          </a:p>
          <a:p>
            <a:pPr marL="285750" indent="-285750">
              <a:buFont typeface="Arial" panose="020B0604020202020204" pitchFamily="34" charset="0"/>
              <a:buChar char="•"/>
            </a:pPr>
            <a:r>
              <a:rPr lang="en-US" sz="1400" b="1" dirty="0" smtClean="0"/>
              <a:t>Table</a:t>
            </a:r>
            <a:r>
              <a:rPr lang="en-US" sz="1400" dirty="0" smtClean="0"/>
              <a:t>: 20 employee, customer, invoice, </a:t>
            </a:r>
            <a:r>
              <a:rPr lang="en-US" sz="1400" dirty="0" err="1" smtClean="0"/>
              <a:t>invoice_line</a:t>
            </a:r>
            <a:r>
              <a:rPr lang="en-US" sz="1400" dirty="0" smtClean="0"/>
              <a:t>, track, album, genre, </a:t>
            </a:r>
            <a:r>
              <a:rPr lang="en-US" sz="1400" dirty="0" err="1" smtClean="0"/>
              <a:t>media_type</a:t>
            </a:r>
            <a:r>
              <a:rPr lang="en-US" sz="1400" dirty="0" smtClean="0"/>
              <a:t>, </a:t>
            </a:r>
            <a:r>
              <a:rPr lang="en-US" sz="1400" dirty="0" err="1" smtClean="0"/>
              <a:t>playlist_track</a:t>
            </a:r>
            <a:r>
              <a:rPr lang="en-US" sz="1400" dirty="0" smtClean="0"/>
              <a:t>, artist, playlist</a:t>
            </a:r>
          </a:p>
          <a:p>
            <a:endParaRPr lang="en-US" sz="1400" dirty="0" smtClean="0"/>
          </a:p>
          <a:p>
            <a:pPr marL="285750" indent="-285750">
              <a:buFont typeface="Arial" panose="020B0604020202020204" pitchFamily="34" charset="0"/>
              <a:buChar char="•"/>
            </a:pPr>
            <a:r>
              <a:rPr lang="en-US" sz="1400" b="1" dirty="0" smtClean="0"/>
              <a:t>Country</a:t>
            </a:r>
            <a:r>
              <a:rPr lang="en-US" sz="1400" dirty="0" smtClean="0"/>
              <a:t> Description: 2 (</a:t>
            </a:r>
            <a:r>
              <a:rPr lang="en-US" sz="1400" dirty="0" err="1" smtClean="0"/>
              <a:t>CountryCode</a:t>
            </a:r>
            <a:r>
              <a:rPr lang="en-US" sz="1400" dirty="0" smtClean="0"/>
              <a:t>, Country Name) 24 different countries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Tracks sold are of 25 different genres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Invoice table to </a:t>
            </a:r>
            <a:r>
              <a:rPr lang="en-US" sz="1400" dirty="0" err="1" smtClean="0"/>
              <a:t>incluse</a:t>
            </a:r>
            <a:r>
              <a:rPr lang="en-US" sz="1400" dirty="0" smtClean="0"/>
              <a:t> all transactions</a:t>
            </a:r>
            <a:endParaRPr lang="en-US" sz="1400" dirty="0"/>
          </a:p>
        </p:txBody>
      </p:sp>
      <p:sp>
        <p:nvSpPr>
          <p:cNvPr id="4" name="Rectangle 3"/>
          <p:cNvSpPr/>
          <p:nvPr/>
        </p:nvSpPr>
        <p:spPr>
          <a:xfrm>
            <a:off x="3118834" y="2325489"/>
            <a:ext cx="2219460"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sz="1400" dirty="0"/>
              <a:t>This data is critical for </a:t>
            </a:r>
            <a:r>
              <a:rPr lang="en-US" sz="1400" b="1" dirty="0"/>
              <a:t>analyzing trends </a:t>
            </a:r>
            <a:r>
              <a:rPr lang="en-US" sz="1400" dirty="0"/>
              <a:t>in the music sales across different countries.</a:t>
            </a:r>
          </a:p>
          <a:p>
            <a:endParaRPr lang="en-US" sz="1400" dirty="0"/>
          </a:p>
          <a:p>
            <a:pPr marL="285750" indent="-285750">
              <a:buFont typeface="Arial" panose="020B0604020202020204" pitchFamily="34" charset="0"/>
              <a:buChar char="•"/>
            </a:pPr>
            <a:r>
              <a:rPr lang="en-US" sz="1400" dirty="0"/>
              <a:t>Examining factors like total , number of customers, churn analysis, and risk and customer lifetime value. </a:t>
            </a:r>
          </a:p>
          <a:p>
            <a:endParaRPr lang="en-US" sz="1400" dirty="0"/>
          </a:p>
          <a:p>
            <a:pPr marL="285750" indent="-285750">
              <a:buFont typeface="Arial" panose="020B0604020202020204" pitchFamily="34" charset="0"/>
              <a:buChar char="•"/>
            </a:pPr>
            <a:r>
              <a:rPr lang="en-US" sz="1400" dirty="0"/>
              <a:t>We can identify potential loyal customers and increase customer engagement.</a:t>
            </a:r>
            <a:endParaRPr lang="en-US" sz="1400" dirty="0"/>
          </a:p>
        </p:txBody>
      </p:sp>
      <p:sp>
        <p:nvSpPr>
          <p:cNvPr id="5" name="Rectangle 4"/>
          <p:cNvSpPr/>
          <p:nvPr/>
        </p:nvSpPr>
        <p:spPr>
          <a:xfrm>
            <a:off x="5662413" y="2325489"/>
            <a:ext cx="2850522" cy="418576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sz="1400" b="1" dirty="0"/>
              <a:t>Countries</a:t>
            </a:r>
            <a:r>
              <a:rPr lang="en-US" sz="1400" dirty="0"/>
              <a:t>: Data includes sales from various countries.</a:t>
            </a:r>
          </a:p>
          <a:p>
            <a:endParaRPr lang="en-US" sz="1400" dirty="0"/>
          </a:p>
          <a:p>
            <a:pPr marL="285750" indent="-285750">
              <a:buFont typeface="Arial" panose="020B0604020202020204" pitchFamily="34" charset="0"/>
              <a:buChar char="•"/>
            </a:pPr>
            <a:r>
              <a:rPr lang="en-US" sz="1400" b="1" dirty="0"/>
              <a:t>Ratings</a:t>
            </a:r>
            <a:r>
              <a:rPr lang="en-US" sz="1400" dirty="0"/>
              <a:t>: Average rating can help identify customer satisfaction levels.</a:t>
            </a:r>
          </a:p>
          <a:p>
            <a:endParaRPr lang="en-US" sz="1400" dirty="0"/>
          </a:p>
          <a:p>
            <a:pPr marL="285750" indent="-285750">
              <a:buFont typeface="Arial" panose="020B0604020202020204" pitchFamily="34" charset="0"/>
              <a:buChar char="•"/>
            </a:pPr>
            <a:r>
              <a:rPr lang="en-US" sz="1400" b="1" dirty="0"/>
              <a:t>Price (total)</a:t>
            </a:r>
            <a:r>
              <a:rPr lang="en-US" sz="1400" dirty="0"/>
              <a:t>: Sales is the measure on which we can </a:t>
            </a:r>
            <a:r>
              <a:rPr lang="en-US" sz="1400" dirty="0" err="1"/>
              <a:t>analyse</a:t>
            </a:r>
            <a:r>
              <a:rPr lang="en-US" sz="1400" dirty="0"/>
              <a:t> different dimensions.</a:t>
            </a:r>
          </a:p>
          <a:p>
            <a:endParaRPr lang="en-US" sz="1400" dirty="0"/>
          </a:p>
          <a:p>
            <a:pPr marL="285750" indent="-285750">
              <a:buFont typeface="Arial" panose="020B0604020202020204" pitchFamily="34" charset="0"/>
              <a:buChar char="•"/>
            </a:pPr>
            <a:r>
              <a:rPr lang="en-US" sz="1400" b="1" dirty="0"/>
              <a:t>Genre, artist, albums</a:t>
            </a:r>
            <a:r>
              <a:rPr lang="en-US" sz="1400" dirty="0"/>
              <a:t>: Shows the customer preferences.</a:t>
            </a:r>
          </a:p>
          <a:p>
            <a:endParaRPr lang="en-US" sz="1400" dirty="0"/>
          </a:p>
          <a:p>
            <a:pPr marL="285750" indent="-285750">
              <a:buFont typeface="Arial" panose="020B0604020202020204" pitchFamily="34" charset="0"/>
              <a:buChar char="•"/>
            </a:pPr>
            <a:r>
              <a:rPr lang="en-US" sz="1400" b="1" dirty="0"/>
              <a:t>Invoice </a:t>
            </a:r>
            <a:r>
              <a:rPr lang="en-US" sz="1400" b="1" dirty="0" err="1"/>
              <a:t>DAte</a:t>
            </a:r>
            <a:r>
              <a:rPr lang="en-US" sz="1400" dirty="0"/>
              <a:t>: Indicates purchasing patterns with time</a:t>
            </a:r>
            <a:endParaRPr lang="en-IN" sz="1400" dirty="0"/>
          </a:p>
        </p:txBody>
      </p:sp>
      <p:sp>
        <p:nvSpPr>
          <p:cNvPr id="6" name="Rectangle 5"/>
          <p:cNvSpPr/>
          <p:nvPr/>
        </p:nvSpPr>
        <p:spPr>
          <a:xfrm>
            <a:off x="8837054" y="2325489"/>
            <a:ext cx="2663780" cy="13849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00" dirty="0"/>
              <a:t>Data Cleaning: </a:t>
            </a:r>
          </a:p>
          <a:p>
            <a:r>
              <a:rPr lang="en-US" sz="1400" dirty="0"/>
              <a:t>No duplicates (0 found)</a:t>
            </a:r>
          </a:p>
          <a:p>
            <a:r>
              <a:rPr lang="en-US" sz="1400" dirty="0"/>
              <a:t>Addressed missing values: </a:t>
            </a:r>
          </a:p>
          <a:p>
            <a:r>
              <a:rPr lang="en-US" sz="1400" dirty="0"/>
              <a:t>Replaced blank states  in State column with “other” in some queries</a:t>
            </a:r>
            <a:endParaRPr lang="en-US" sz="1400" dirty="0"/>
          </a:p>
        </p:txBody>
      </p:sp>
      <p:grpSp>
        <p:nvGrpSpPr>
          <p:cNvPr id="9" name="Group 9">
            <a:extLst>
              <a:ext uri="{FF2B5EF4-FFF2-40B4-BE49-F238E27FC236}">
                <a16:creationId xmlns:a16="http://schemas.microsoft.com/office/drawing/2014/main" xmlns="" id="{B45B7955-409A-DC2E-FF45-4088CD34CFC3}"/>
              </a:ext>
            </a:extLst>
          </p:cNvPr>
          <p:cNvGrpSpPr/>
          <p:nvPr/>
        </p:nvGrpSpPr>
        <p:grpSpPr>
          <a:xfrm>
            <a:off x="214647" y="1201650"/>
            <a:ext cx="2580067" cy="338416"/>
            <a:chOff x="0" y="0"/>
            <a:chExt cx="812800" cy="133695"/>
          </a:xfrm>
        </p:grpSpPr>
        <p:sp>
          <p:nvSpPr>
            <p:cNvPr id="10" name="Freeform 10">
              <a:extLst>
                <a:ext uri="{FF2B5EF4-FFF2-40B4-BE49-F238E27FC236}">
                  <a16:creationId xmlns:a16="http://schemas.microsoft.com/office/drawing/2014/main" xmlns="" id="{8AAFA636-167E-15B3-B6F6-E6F6ED8D3C43}"/>
                </a:ext>
              </a:extLst>
            </p:cNvPr>
            <p:cNvSpPr/>
            <p:nvPr/>
          </p:nvSpPr>
          <p:spPr>
            <a:xfrm>
              <a:off x="0" y="0"/>
              <a:ext cx="812800" cy="133695"/>
            </a:xfrm>
            <a:custGeom>
              <a:avLst/>
              <a:gdLst/>
              <a:ahLst/>
              <a:cxnLst/>
              <a:rect l="l" t="t" r="r" b="b"/>
              <a:pathLst>
                <a:path w="812800" h="133695">
                  <a:moveTo>
                    <a:pt x="0" y="0"/>
                  </a:moveTo>
                  <a:lnTo>
                    <a:pt x="812800" y="0"/>
                  </a:lnTo>
                  <a:lnTo>
                    <a:pt x="812800" y="133695"/>
                  </a:lnTo>
                  <a:lnTo>
                    <a:pt x="0" y="133695"/>
                  </a:lnTo>
                  <a:close/>
                </a:path>
              </a:pathLst>
            </a:custGeom>
            <a:solidFill>
              <a:schemeClr val="bg1">
                <a:lumMod val="50000"/>
                <a:lumOff val="50000"/>
              </a:schemeClr>
            </a:solidFill>
            <a:ln>
              <a:solidFill>
                <a:schemeClr val="tx1"/>
              </a:solidFill>
            </a:ln>
          </p:spPr>
        </p:sp>
        <p:sp>
          <p:nvSpPr>
            <p:cNvPr id="11" name="TextBox 11">
              <a:extLst>
                <a:ext uri="{FF2B5EF4-FFF2-40B4-BE49-F238E27FC236}">
                  <a16:creationId xmlns:a16="http://schemas.microsoft.com/office/drawing/2014/main" xmlns="" id="{57B6CD64-BCEF-07BB-BF91-20DF0D39642C}"/>
                </a:ext>
              </a:extLst>
            </p:cNvPr>
            <p:cNvSpPr txBox="1"/>
            <p:nvPr/>
          </p:nvSpPr>
          <p:spPr>
            <a:xfrm>
              <a:off x="0" y="-19050"/>
              <a:ext cx="812800" cy="152745"/>
            </a:xfrm>
            <a:prstGeom prst="rect">
              <a:avLst/>
            </a:prstGeom>
          </p:spPr>
          <p:txBody>
            <a:bodyPr lIns="33867" tIns="33867" rIns="33867" bIns="33867" rtlCol="0" anchor="ctr"/>
            <a:lstStyle/>
            <a:p>
              <a:pPr algn="ctr">
                <a:lnSpc>
                  <a:spcPts val="1906"/>
                </a:lnSpc>
              </a:pPr>
              <a:r>
                <a:rPr lang="en-US" sz="1466" dirty="0">
                  <a:solidFill>
                    <a:srgbClr val="FFFFFF"/>
                  </a:solidFill>
                  <a:latin typeface="Montserrat Classic"/>
                  <a:ea typeface="Montserrat Classic"/>
                  <a:cs typeface="Montserrat Classic"/>
                  <a:sym typeface="Montserrat Classic"/>
                </a:rPr>
                <a:t>Attributes</a:t>
              </a:r>
            </a:p>
          </p:txBody>
        </p:sp>
      </p:grpSp>
      <p:grpSp>
        <p:nvGrpSpPr>
          <p:cNvPr id="12" name="Group 9">
            <a:extLst>
              <a:ext uri="{FF2B5EF4-FFF2-40B4-BE49-F238E27FC236}">
                <a16:creationId xmlns:a16="http://schemas.microsoft.com/office/drawing/2014/main" xmlns="" id="{36176878-162E-A792-6DCF-B38AF189DA9C}"/>
              </a:ext>
            </a:extLst>
          </p:cNvPr>
          <p:cNvGrpSpPr/>
          <p:nvPr/>
        </p:nvGrpSpPr>
        <p:grpSpPr>
          <a:xfrm>
            <a:off x="3090396" y="1201650"/>
            <a:ext cx="2232341" cy="386636"/>
            <a:chOff x="-4717" y="-5391"/>
            <a:chExt cx="817517" cy="152745"/>
          </a:xfrm>
        </p:grpSpPr>
        <p:sp>
          <p:nvSpPr>
            <p:cNvPr id="13" name="Freeform 10">
              <a:extLst>
                <a:ext uri="{FF2B5EF4-FFF2-40B4-BE49-F238E27FC236}">
                  <a16:creationId xmlns:a16="http://schemas.microsoft.com/office/drawing/2014/main" xmlns="" id="{25D116C9-17D2-329D-1C29-A18E0959923B}"/>
                </a:ext>
              </a:extLst>
            </p:cNvPr>
            <p:cNvSpPr/>
            <p:nvPr/>
          </p:nvSpPr>
          <p:spPr>
            <a:xfrm>
              <a:off x="0" y="0"/>
              <a:ext cx="812800" cy="133695"/>
            </a:xfrm>
            <a:custGeom>
              <a:avLst/>
              <a:gdLst/>
              <a:ahLst/>
              <a:cxnLst/>
              <a:rect l="l" t="t" r="r" b="b"/>
              <a:pathLst>
                <a:path w="812800" h="133695">
                  <a:moveTo>
                    <a:pt x="0" y="0"/>
                  </a:moveTo>
                  <a:lnTo>
                    <a:pt x="812800" y="0"/>
                  </a:lnTo>
                  <a:lnTo>
                    <a:pt x="812800" y="133695"/>
                  </a:lnTo>
                  <a:lnTo>
                    <a:pt x="0" y="133695"/>
                  </a:lnTo>
                  <a:close/>
                </a:path>
              </a:pathLst>
            </a:custGeom>
            <a:solidFill>
              <a:schemeClr val="bg1">
                <a:lumMod val="50000"/>
                <a:lumOff val="50000"/>
              </a:schemeClr>
            </a:solidFill>
            <a:ln>
              <a:solidFill>
                <a:schemeClr val="tx1"/>
              </a:solidFill>
            </a:ln>
          </p:spPr>
        </p:sp>
        <p:sp>
          <p:nvSpPr>
            <p:cNvPr id="14" name="TextBox 11">
              <a:extLst>
                <a:ext uri="{FF2B5EF4-FFF2-40B4-BE49-F238E27FC236}">
                  <a16:creationId xmlns:a16="http://schemas.microsoft.com/office/drawing/2014/main" xmlns="" id="{ED67F0EA-232F-0099-F3C4-1DFDA531ADE6}"/>
                </a:ext>
              </a:extLst>
            </p:cNvPr>
            <p:cNvSpPr txBox="1"/>
            <p:nvPr/>
          </p:nvSpPr>
          <p:spPr>
            <a:xfrm>
              <a:off x="-4717" y="-5391"/>
              <a:ext cx="812800" cy="152745"/>
            </a:xfrm>
            <a:prstGeom prst="rect">
              <a:avLst/>
            </a:prstGeom>
          </p:spPr>
          <p:txBody>
            <a:bodyPr lIns="33867" tIns="33867" rIns="33867" bIns="33867" rtlCol="0" anchor="ctr"/>
            <a:lstStyle/>
            <a:p>
              <a:pPr algn="ctr">
                <a:lnSpc>
                  <a:spcPts val="1906"/>
                </a:lnSpc>
              </a:pPr>
              <a:r>
                <a:rPr lang="en-US" sz="1466" dirty="0">
                  <a:solidFill>
                    <a:srgbClr val="FFFFFF"/>
                  </a:solidFill>
                  <a:latin typeface="Montserrat Classic"/>
                  <a:ea typeface="Montserrat Classic"/>
                  <a:cs typeface="Montserrat Classic"/>
                  <a:sym typeface="Montserrat Classic"/>
                </a:rPr>
                <a:t>Data Importance</a:t>
              </a:r>
            </a:p>
          </p:txBody>
        </p:sp>
      </p:grpSp>
      <p:grpSp>
        <p:nvGrpSpPr>
          <p:cNvPr id="15" name="Group 9">
            <a:extLst>
              <a:ext uri="{FF2B5EF4-FFF2-40B4-BE49-F238E27FC236}">
                <a16:creationId xmlns:a16="http://schemas.microsoft.com/office/drawing/2014/main" xmlns="" id="{76A5AE1C-E331-E793-07D6-2C4955F925BC}"/>
              </a:ext>
            </a:extLst>
          </p:cNvPr>
          <p:cNvGrpSpPr/>
          <p:nvPr/>
        </p:nvGrpSpPr>
        <p:grpSpPr>
          <a:xfrm>
            <a:off x="5662413" y="1215296"/>
            <a:ext cx="2850522" cy="386636"/>
            <a:chOff x="0" y="-19050"/>
            <a:chExt cx="812800" cy="152745"/>
          </a:xfrm>
          <a:solidFill>
            <a:schemeClr val="bg1">
              <a:lumMod val="50000"/>
              <a:lumOff val="50000"/>
            </a:schemeClr>
          </a:solidFill>
        </p:grpSpPr>
        <p:sp>
          <p:nvSpPr>
            <p:cNvPr id="16" name="Freeform 10">
              <a:extLst>
                <a:ext uri="{FF2B5EF4-FFF2-40B4-BE49-F238E27FC236}">
                  <a16:creationId xmlns:a16="http://schemas.microsoft.com/office/drawing/2014/main" xmlns="" id="{103CC66D-E7E3-E76A-02F9-9BFDE0712541}"/>
                </a:ext>
              </a:extLst>
            </p:cNvPr>
            <p:cNvSpPr/>
            <p:nvPr/>
          </p:nvSpPr>
          <p:spPr>
            <a:xfrm>
              <a:off x="0" y="0"/>
              <a:ext cx="812800" cy="133695"/>
            </a:xfrm>
            <a:custGeom>
              <a:avLst/>
              <a:gdLst/>
              <a:ahLst/>
              <a:cxnLst/>
              <a:rect l="l" t="t" r="r" b="b"/>
              <a:pathLst>
                <a:path w="812800" h="133695">
                  <a:moveTo>
                    <a:pt x="0" y="0"/>
                  </a:moveTo>
                  <a:lnTo>
                    <a:pt x="812800" y="0"/>
                  </a:lnTo>
                  <a:lnTo>
                    <a:pt x="812800" y="133695"/>
                  </a:lnTo>
                  <a:lnTo>
                    <a:pt x="0" y="133695"/>
                  </a:lnTo>
                  <a:close/>
                </a:path>
              </a:pathLst>
            </a:custGeom>
            <a:grpFill/>
            <a:ln>
              <a:solidFill>
                <a:schemeClr val="tx1"/>
              </a:solidFill>
            </a:ln>
          </p:spPr>
        </p:sp>
        <p:sp>
          <p:nvSpPr>
            <p:cNvPr id="17" name="TextBox 11">
              <a:extLst>
                <a:ext uri="{FF2B5EF4-FFF2-40B4-BE49-F238E27FC236}">
                  <a16:creationId xmlns:a16="http://schemas.microsoft.com/office/drawing/2014/main" xmlns="" id="{75752AA4-A3CA-D2B3-5ACB-4E3CDEB3B9FB}"/>
                </a:ext>
              </a:extLst>
            </p:cNvPr>
            <p:cNvSpPr txBox="1"/>
            <p:nvPr/>
          </p:nvSpPr>
          <p:spPr>
            <a:xfrm>
              <a:off x="0" y="-19050"/>
              <a:ext cx="812800" cy="152745"/>
            </a:xfrm>
            <a:prstGeom prst="rect">
              <a:avLst/>
            </a:prstGeom>
            <a:grpFill/>
            <a:ln>
              <a:solidFill>
                <a:schemeClr val="tx1"/>
              </a:solidFill>
            </a:ln>
          </p:spPr>
          <p:txBody>
            <a:bodyPr lIns="33867" tIns="33867" rIns="33867" bIns="33867" rtlCol="0" anchor="ctr"/>
            <a:lstStyle/>
            <a:p>
              <a:pPr algn="ctr">
                <a:lnSpc>
                  <a:spcPts val="1906"/>
                </a:lnSpc>
              </a:pPr>
              <a:r>
                <a:rPr lang="en-US" sz="1466" dirty="0">
                  <a:solidFill>
                    <a:srgbClr val="FFFFFF"/>
                  </a:solidFill>
                  <a:latin typeface="Montserrat Classic"/>
                  <a:ea typeface="Montserrat Classic"/>
                  <a:cs typeface="Montserrat Classic"/>
                  <a:sym typeface="Montserrat Classic"/>
                </a:rPr>
                <a:t>Key Data Points </a:t>
              </a:r>
            </a:p>
          </p:txBody>
        </p:sp>
      </p:grpSp>
      <p:grpSp>
        <p:nvGrpSpPr>
          <p:cNvPr id="18" name="Group 9">
            <a:extLst>
              <a:ext uri="{FF2B5EF4-FFF2-40B4-BE49-F238E27FC236}">
                <a16:creationId xmlns:a16="http://schemas.microsoft.com/office/drawing/2014/main" xmlns="" id="{76A5AE1C-E331-E793-07D6-2C4955F925BC}"/>
              </a:ext>
            </a:extLst>
          </p:cNvPr>
          <p:cNvGrpSpPr/>
          <p:nvPr/>
        </p:nvGrpSpPr>
        <p:grpSpPr>
          <a:xfrm>
            <a:off x="8865491" y="1153430"/>
            <a:ext cx="2663780" cy="386636"/>
            <a:chOff x="0" y="-19050"/>
            <a:chExt cx="812800" cy="152745"/>
          </a:xfrm>
        </p:grpSpPr>
        <p:sp>
          <p:nvSpPr>
            <p:cNvPr id="19" name="Freeform 10">
              <a:extLst>
                <a:ext uri="{FF2B5EF4-FFF2-40B4-BE49-F238E27FC236}">
                  <a16:creationId xmlns:a16="http://schemas.microsoft.com/office/drawing/2014/main" xmlns="" id="{103CC66D-E7E3-E76A-02F9-9BFDE0712541}"/>
                </a:ext>
              </a:extLst>
            </p:cNvPr>
            <p:cNvSpPr/>
            <p:nvPr/>
          </p:nvSpPr>
          <p:spPr>
            <a:xfrm>
              <a:off x="0" y="0"/>
              <a:ext cx="812800" cy="133695"/>
            </a:xfrm>
            <a:custGeom>
              <a:avLst/>
              <a:gdLst/>
              <a:ahLst/>
              <a:cxnLst/>
              <a:rect l="l" t="t" r="r" b="b"/>
              <a:pathLst>
                <a:path w="812800" h="133695">
                  <a:moveTo>
                    <a:pt x="0" y="0"/>
                  </a:moveTo>
                  <a:lnTo>
                    <a:pt x="812800" y="0"/>
                  </a:lnTo>
                  <a:lnTo>
                    <a:pt x="812800" y="133695"/>
                  </a:lnTo>
                  <a:lnTo>
                    <a:pt x="0" y="133695"/>
                  </a:lnTo>
                  <a:close/>
                </a:path>
              </a:pathLst>
            </a:custGeom>
            <a:solidFill>
              <a:schemeClr val="bg1">
                <a:lumMod val="50000"/>
                <a:lumOff val="50000"/>
              </a:schemeClr>
            </a:solidFill>
            <a:ln>
              <a:solidFill>
                <a:schemeClr val="tx1"/>
              </a:solidFill>
            </a:ln>
          </p:spPr>
        </p:sp>
        <p:sp>
          <p:nvSpPr>
            <p:cNvPr id="20" name="TextBox 11">
              <a:extLst>
                <a:ext uri="{FF2B5EF4-FFF2-40B4-BE49-F238E27FC236}">
                  <a16:creationId xmlns:a16="http://schemas.microsoft.com/office/drawing/2014/main" xmlns="" id="{75752AA4-A3CA-D2B3-5ACB-4E3CDEB3B9FB}"/>
                </a:ext>
              </a:extLst>
            </p:cNvPr>
            <p:cNvSpPr txBox="1"/>
            <p:nvPr/>
          </p:nvSpPr>
          <p:spPr>
            <a:xfrm>
              <a:off x="0" y="-19050"/>
              <a:ext cx="812800" cy="152745"/>
            </a:xfrm>
            <a:prstGeom prst="rect">
              <a:avLst/>
            </a:prstGeom>
          </p:spPr>
          <p:txBody>
            <a:bodyPr lIns="33867" tIns="33867" rIns="33867" bIns="33867" rtlCol="0" anchor="ctr"/>
            <a:lstStyle/>
            <a:p>
              <a:pPr algn="ctr">
                <a:lnSpc>
                  <a:spcPts val="1906"/>
                </a:lnSpc>
              </a:pPr>
              <a:r>
                <a:rPr lang="en-US" sz="1466" dirty="0">
                  <a:solidFill>
                    <a:srgbClr val="FFFFFF"/>
                  </a:solidFill>
                  <a:latin typeface="Montserrat Classic"/>
                  <a:ea typeface="Montserrat Classic"/>
                  <a:cs typeface="Montserrat Classic"/>
                  <a:sym typeface="Montserrat Classic"/>
                </a:rPr>
                <a:t>Key Data Points </a:t>
              </a:r>
            </a:p>
          </p:txBody>
        </p:sp>
      </p:grpSp>
      <p:sp>
        <p:nvSpPr>
          <p:cNvPr id="21" name="Down Arrow 20"/>
          <p:cNvSpPr/>
          <p:nvPr/>
        </p:nvSpPr>
        <p:spPr>
          <a:xfrm>
            <a:off x="1146219" y="1765352"/>
            <a:ext cx="513008" cy="42405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Down Arrow 24"/>
          <p:cNvSpPr/>
          <p:nvPr/>
        </p:nvSpPr>
        <p:spPr>
          <a:xfrm>
            <a:off x="3943622" y="1727572"/>
            <a:ext cx="513008" cy="42405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Down Arrow 25"/>
          <p:cNvSpPr/>
          <p:nvPr/>
        </p:nvSpPr>
        <p:spPr>
          <a:xfrm>
            <a:off x="6831170" y="1765352"/>
            <a:ext cx="513008" cy="42405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Down Arrow 26"/>
          <p:cNvSpPr/>
          <p:nvPr/>
        </p:nvSpPr>
        <p:spPr>
          <a:xfrm>
            <a:off x="9912440" y="1737274"/>
            <a:ext cx="513008" cy="42405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descr="A colorful music notes on a black background&#10;&#10;Description automatically generated">
            <a:extLst>
              <a:ext uri="{FF2B5EF4-FFF2-40B4-BE49-F238E27FC236}">
                <a16:creationId xmlns="" xmlns:a16="http://schemas.microsoft.com/office/drawing/2014/main" id="{6E1ACCF3-325B-60E2-5401-89AD98023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975" y="4053727"/>
            <a:ext cx="3186025" cy="2422976"/>
          </a:xfrm>
          <a:prstGeom prst="rect">
            <a:avLst/>
          </a:prstGeom>
        </p:spPr>
      </p:pic>
    </p:spTree>
    <p:extLst>
      <p:ext uri="{BB962C8B-B14F-4D97-AF65-F5344CB8AC3E}">
        <p14:creationId xmlns:p14="http://schemas.microsoft.com/office/powerpoint/2010/main" val="554282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04576" y="282193"/>
            <a:ext cx="3940936" cy="461665"/>
          </a:xfrm>
          <a:prstGeom prst="rect">
            <a:avLst/>
          </a:prstGeom>
        </p:spPr>
        <p:txBody>
          <a:bodyPr wrap="square">
            <a:spAutoFit/>
          </a:bodyPr>
          <a:lstStyle/>
          <a:p>
            <a:r>
              <a:rPr lang="en-US" sz="2400" spc="25" dirty="0">
                <a:solidFill>
                  <a:srgbClr val="FFFFFF"/>
                </a:solidFill>
                <a:latin typeface="Archivo Black"/>
                <a:ea typeface="Archivo Black"/>
                <a:cs typeface="Archivo Black"/>
                <a:sym typeface="Archivo Black"/>
              </a:rPr>
              <a:t>Analytical </a:t>
            </a:r>
            <a:r>
              <a:rPr lang="en-US" sz="2400" spc="25" dirty="0" smtClean="0">
                <a:solidFill>
                  <a:srgbClr val="FFFFFF"/>
                </a:solidFill>
                <a:latin typeface="Archivo Black"/>
                <a:ea typeface="Archivo Black"/>
                <a:cs typeface="Archivo Black"/>
                <a:sym typeface="Archivo Black"/>
              </a:rPr>
              <a:t>approach</a:t>
            </a:r>
            <a:endParaRPr lang="en-IN" sz="2400" dirty="0"/>
          </a:p>
        </p:txBody>
      </p:sp>
      <p:sp>
        <p:nvSpPr>
          <p:cNvPr id="4" name="TextBox 3"/>
          <p:cNvSpPr txBox="1"/>
          <p:nvPr/>
        </p:nvSpPr>
        <p:spPr>
          <a:xfrm>
            <a:off x="5944571" y="1423086"/>
            <a:ext cx="298938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 typeface="Arial" panose="020B0604020202020204" pitchFamily="34" charset="0"/>
              <a:buChar char="•"/>
            </a:pPr>
            <a:r>
              <a:rPr lang="en-US" sz="1400" dirty="0">
                <a:solidFill>
                  <a:sysClr val="windowText" lastClr="000000"/>
                </a:solidFill>
                <a:latin typeface="Arial" panose="020B0604020202020204" pitchFamily="34" charset="0"/>
                <a:cs typeface="Arial" panose="020B0604020202020204" pitchFamily="34" charset="0"/>
              </a:rPr>
              <a:t>Familiarize with the tables, columns and relationships</a:t>
            </a:r>
          </a:p>
        </p:txBody>
      </p:sp>
      <p:sp>
        <p:nvSpPr>
          <p:cNvPr id="5" name="TextBox 4"/>
          <p:cNvSpPr txBox="1"/>
          <p:nvPr/>
        </p:nvSpPr>
        <p:spPr>
          <a:xfrm>
            <a:off x="5944571" y="2415825"/>
            <a:ext cx="298938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 typeface="Arial" panose="020B0604020202020204" pitchFamily="34" charset="0"/>
              <a:buChar char="•"/>
            </a:pPr>
            <a:r>
              <a:rPr lang="en-US" sz="1400" dirty="0">
                <a:solidFill>
                  <a:sysClr val="windowText" lastClr="000000"/>
                </a:solidFill>
                <a:latin typeface="Arial" panose="020B0604020202020204" pitchFamily="34" charset="0"/>
                <a:cs typeface="Arial" panose="020B0604020202020204" pitchFamily="34" charset="0"/>
              </a:rPr>
              <a:t>Check for missing values and inconsistency and redundancy</a:t>
            </a:r>
            <a:endParaRPr lang="en-US" sz="1400" dirty="0">
              <a:solidFill>
                <a:sysClr val="windowText" lastClr="000000"/>
              </a:solidFill>
              <a:latin typeface="Arial" panose="020B0604020202020204" pitchFamily="34" charset="0"/>
              <a:cs typeface="Arial" panose="020B0604020202020204" pitchFamily="34" charset="0"/>
            </a:endParaRPr>
          </a:p>
        </p:txBody>
      </p:sp>
      <p:sp>
        <p:nvSpPr>
          <p:cNvPr id="9" name="Rectangle 8"/>
          <p:cNvSpPr/>
          <p:nvPr/>
        </p:nvSpPr>
        <p:spPr>
          <a:xfrm>
            <a:off x="3093961" y="1500030"/>
            <a:ext cx="2621230"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ysClr val="windowText" lastClr="000000"/>
                </a:solidFill>
                <a:latin typeface="Arial" panose="020B0604020202020204" pitchFamily="34" charset="0"/>
                <a:cs typeface="Arial" panose="020B0604020202020204" pitchFamily="34" charset="0"/>
              </a:rPr>
              <a:t>Understanding the Data</a:t>
            </a:r>
            <a:endParaRPr lang="en-US" dirty="0">
              <a:solidFill>
                <a:sysClr val="windowText" lastClr="000000"/>
              </a:solidFill>
              <a:latin typeface="Arial" panose="020B0604020202020204" pitchFamily="34" charset="0"/>
              <a:cs typeface="Arial" panose="020B0604020202020204" pitchFamily="34" charset="0"/>
            </a:endParaRPr>
          </a:p>
        </p:txBody>
      </p:sp>
      <p:sp>
        <p:nvSpPr>
          <p:cNvPr id="10" name="Rectangle 9"/>
          <p:cNvSpPr/>
          <p:nvPr/>
        </p:nvSpPr>
        <p:spPr>
          <a:xfrm>
            <a:off x="3093961" y="2496384"/>
            <a:ext cx="262123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ysClr val="windowText" lastClr="000000"/>
                </a:solidFill>
                <a:latin typeface="Arial" panose="020B0604020202020204" pitchFamily="34" charset="0"/>
                <a:cs typeface="Arial" panose="020B0604020202020204" pitchFamily="34" charset="0"/>
              </a:rPr>
              <a:t>Assess Data Quality</a:t>
            </a:r>
            <a:endParaRPr lang="en-US" dirty="0">
              <a:solidFill>
                <a:sysClr val="windowText" lastClr="000000"/>
              </a:solidFill>
              <a:latin typeface="Arial" panose="020B0604020202020204" pitchFamily="34" charset="0"/>
              <a:cs typeface="Arial" panose="020B0604020202020204" pitchFamily="34" charset="0"/>
            </a:endParaRPr>
          </a:p>
        </p:txBody>
      </p:sp>
      <p:sp>
        <p:nvSpPr>
          <p:cNvPr id="12" name="Rectangle 11"/>
          <p:cNvSpPr/>
          <p:nvPr/>
        </p:nvSpPr>
        <p:spPr>
          <a:xfrm>
            <a:off x="3093961" y="3673552"/>
            <a:ext cx="262123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solidFill>
                  <a:sysClr val="windowText" lastClr="000000"/>
                </a:solidFill>
                <a:latin typeface="Arial" panose="020B0604020202020204" pitchFamily="34" charset="0"/>
                <a:cs typeface="Arial" panose="020B0604020202020204" pitchFamily="34" charset="0"/>
              </a:rPr>
              <a:t>Write SQL Queries</a:t>
            </a:r>
            <a:endParaRPr lang="en-IN" dirty="0">
              <a:solidFill>
                <a:sysClr val="windowText" lastClr="000000"/>
              </a:solidFill>
            </a:endParaRPr>
          </a:p>
        </p:txBody>
      </p:sp>
      <p:sp>
        <p:nvSpPr>
          <p:cNvPr id="13" name="Rectangle 12"/>
          <p:cNvSpPr/>
          <p:nvPr/>
        </p:nvSpPr>
        <p:spPr>
          <a:xfrm>
            <a:off x="3093961" y="4666054"/>
            <a:ext cx="262123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ysClr val="windowText" lastClr="000000"/>
                </a:solidFill>
                <a:latin typeface="Arial" panose="020B0604020202020204" pitchFamily="34" charset="0"/>
                <a:cs typeface="Arial" panose="020B0604020202020204" pitchFamily="34" charset="0"/>
              </a:rPr>
              <a:t>Interpret the results</a:t>
            </a:r>
            <a:endParaRPr lang="en-US" dirty="0">
              <a:solidFill>
                <a:sysClr val="windowText" lastClr="000000"/>
              </a:solidFill>
              <a:latin typeface="Arial" panose="020B0604020202020204" pitchFamily="34" charset="0"/>
              <a:cs typeface="Arial" panose="020B0604020202020204" pitchFamily="34" charset="0"/>
            </a:endParaRPr>
          </a:p>
        </p:txBody>
      </p:sp>
      <p:sp>
        <p:nvSpPr>
          <p:cNvPr id="14" name="Rectangle 13"/>
          <p:cNvSpPr/>
          <p:nvPr/>
        </p:nvSpPr>
        <p:spPr>
          <a:xfrm>
            <a:off x="5944571" y="3257729"/>
            <a:ext cx="4085632"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ysClr val="windowText" lastClr="000000"/>
                </a:solidFill>
                <a:latin typeface="Arial" panose="020B0604020202020204" pitchFamily="34" charset="0"/>
                <a:cs typeface="Arial" panose="020B0604020202020204" pitchFamily="34" charset="0"/>
              </a:rPr>
              <a:t>Start with simple queries to retrieve basic info and gradually build more complex queries as needed</a:t>
            </a:r>
            <a:endParaRPr lang="en-IN" dirty="0">
              <a:solidFill>
                <a:sysClr val="windowText" lastClr="000000"/>
              </a:solidFill>
            </a:endParaRPr>
          </a:p>
        </p:txBody>
      </p:sp>
      <p:sp>
        <p:nvSpPr>
          <p:cNvPr id="16" name="Rectangle 15"/>
          <p:cNvSpPr/>
          <p:nvPr/>
        </p:nvSpPr>
        <p:spPr>
          <a:xfrm>
            <a:off x="5944571" y="4577573"/>
            <a:ext cx="6096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171450" indent="-171450">
              <a:buFont typeface="Arial" panose="020B0604020202020204" pitchFamily="34" charset="0"/>
              <a:buChar char="•"/>
            </a:pPr>
            <a:r>
              <a:rPr lang="en-US" dirty="0">
                <a:solidFill>
                  <a:schemeClr val="bg1">
                    <a:lumMod val="75000"/>
                    <a:lumOff val="25000"/>
                  </a:schemeClr>
                </a:solidFill>
                <a:latin typeface="Arial" panose="020B0604020202020204" pitchFamily="34" charset="0"/>
                <a:cs typeface="Arial" panose="020B0604020202020204" pitchFamily="34" charset="0"/>
              </a:rPr>
              <a:t>Relate the finding of queries back to original business problem.</a:t>
            </a:r>
            <a:endParaRPr lang="en-US" dirty="0">
              <a:solidFill>
                <a:schemeClr val="bg1">
                  <a:lumMod val="75000"/>
                  <a:lumOff val="25000"/>
                </a:schemeClr>
              </a:solidFill>
              <a:latin typeface="Arial" panose="020B0604020202020204" pitchFamily="34" charset="0"/>
              <a:cs typeface="Arial" panose="020B0604020202020204" pitchFamily="34" charset="0"/>
            </a:endParaRPr>
          </a:p>
        </p:txBody>
      </p:sp>
      <p:pic>
        <p:nvPicPr>
          <p:cNvPr id="19" name="Picture 18" descr="A colorful music notes on a black background&#10;&#10;Description automatically generated">
            <a:extLst>
              <a:ext uri="{FF2B5EF4-FFF2-40B4-BE49-F238E27FC236}">
                <a16:creationId xmlns="" xmlns:a16="http://schemas.microsoft.com/office/drawing/2014/main" id="{6E1ACCF3-325B-60E2-5401-89AD98023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0337" y="184664"/>
            <a:ext cx="3186025" cy="2422976"/>
          </a:xfrm>
          <a:prstGeom prst="rect">
            <a:avLst/>
          </a:prstGeom>
        </p:spPr>
      </p:pic>
      <p:sp>
        <p:nvSpPr>
          <p:cNvPr id="20" name="Right Arrow 19"/>
          <p:cNvSpPr/>
          <p:nvPr/>
        </p:nvSpPr>
        <p:spPr>
          <a:xfrm>
            <a:off x="5715191" y="1666224"/>
            <a:ext cx="251068" cy="187780"/>
          </a:xfrm>
          <a:prstGeom prst="rightArrow">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a:off x="5686181" y="2580851"/>
            <a:ext cx="251068" cy="187780"/>
          </a:xfrm>
          <a:prstGeom prst="rightArrow">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Arrow 21"/>
          <p:cNvSpPr/>
          <p:nvPr/>
        </p:nvSpPr>
        <p:spPr>
          <a:xfrm>
            <a:off x="5693771" y="3764328"/>
            <a:ext cx="251068" cy="187780"/>
          </a:xfrm>
          <a:prstGeom prst="rightArrow">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Arrow 22"/>
          <p:cNvSpPr/>
          <p:nvPr/>
        </p:nvSpPr>
        <p:spPr>
          <a:xfrm>
            <a:off x="5643363" y="4712958"/>
            <a:ext cx="251068" cy="187780"/>
          </a:xfrm>
          <a:prstGeom prst="rightArrow">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74925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530"/>
          </a:xfrm>
        </p:spPr>
        <p:txBody>
          <a:bodyPr>
            <a:normAutofit fontScale="90000"/>
          </a:bodyPr>
          <a:lstStyle/>
          <a:p>
            <a:r>
              <a:rPr lang="en-US" dirty="0">
                <a:solidFill>
                  <a:schemeClr val="tx1"/>
                </a:solidFill>
                <a:latin typeface="Amasis MT Pro Black" panose="02040A04050005020304" pitchFamily="18" charset="0"/>
              </a:rPr>
              <a:t>Essential details from cleaned Data</a:t>
            </a:r>
            <a:endParaRPr lang="en-IN" dirty="0">
              <a:solidFill>
                <a:schemeClr val="tx1"/>
              </a:solidFill>
            </a:endParaRP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586522603"/>
              </p:ext>
            </p:extLst>
          </p:nvPr>
        </p:nvGraphicFramePr>
        <p:xfrm>
          <a:off x="1103313" y="2060575"/>
          <a:ext cx="4395787" cy="4195763"/>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p:cNvSpPr>
            <a:spLocks noGrp="1"/>
          </p:cNvSpPr>
          <p:nvPr>
            <p:ph sz="half" idx="2"/>
          </p:nvPr>
        </p:nvSpPr>
        <p:spPr>
          <a:xfrm>
            <a:off x="5089970" y="2160589"/>
            <a:ext cx="4184034" cy="3992561"/>
          </a:xfrm>
        </p:spPr>
        <p:txBody>
          <a:bodyPr>
            <a:normAutofit fontScale="85000" lnSpcReduction="10000"/>
          </a:bodyPr>
          <a:lstStyle/>
          <a:p>
            <a:r>
              <a:rPr lang="en-US" dirty="0"/>
              <a:t>The USA has the highest customer count, followed by Canada, Brazil, and France, with customer counts of </a:t>
            </a:r>
            <a:r>
              <a:rPr lang="en-US" b="1" dirty="0"/>
              <a:t>13</a:t>
            </a:r>
            <a:r>
              <a:rPr lang="en-US" dirty="0"/>
              <a:t>, </a:t>
            </a:r>
            <a:r>
              <a:rPr lang="en-US" b="1" dirty="0"/>
              <a:t>8</a:t>
            </a:r>
            <a:r>
              <a:rPr lang="en-US" dirty="0"/>
              <a:t>, </a:t>
            </a:r>
            <a:r>
              <a:rPr lang="en-US" b="1" dirty="0"/>
              <a:t>5</a:t>
            </a:r>
            <a:r>
              <a:rPr lang="en-US" dirty="0"/>
              <a:t>, and </a:t>
            </a:r>
            <a:r>
              <a:rPr lang="en-US" b="1" dirty="0"/>
              <a:t>5</a:t>
            </a:r>
            <a:r>
              <a:rPr lang="en-US" dirty="0"/>
              <a:t>, respectively.</a:t>
            </a:r>
          </a:p>
          <a:p>
            <a:r>
              <a:rPr lang="en-US" dirty="0"/>
              <a:t>The </a:t>
            </a:r>
            <a:r>
              <a:rPr lang="en-US" b="1" dirty="0"/>
              <a:t>Album</a:t>
            </a:r>
            <a:r>
              <a:rPr lang="en-US" dirty="0"/>
              <a:t> table is connected to the </a:t>
            </a:r>
            <a:r>
              <a:rPr lang="en-US" b="1" dirty="0"/>
              <a:t>Artist</a:t>
            </a:r>
            <a:r>
              <a:rPr lang="en-US" dirty="0"/>
              <a:t> table and the </a:t>
            </a:r>
            <a:r>
              <a:rPr lang="en-US" b="1" dirty="0"/>
              <a:t>Track</a:t>
            </a:r>
            <a:r>
              <a:rPr lang="en-US" dirty="0"/>
              <a:t> table.</a:t>
            </a:r>
          </a:p>
          <a:p>
            <a:r>
              <a:rPr lang="en-US" dirty="0"/>
              <a:t>The </a:t>
            </a:r>
            <a:r>
              <a:rPr lang="en-US" b="1" dirty="0"/>
              <a:t>Playlist</a:t>
            </a:r>
            <a:r>
              <a:rPr lang="en-US" dirty="0"/>
              <a:t> table is connected to the </a:t>
            </a:r>
            <a:r>
              <a:rPr lang="en-US" b="1" dirty="0"/>
              <a:t>Playlist Track</a:t>
            </a:r>
            <a:r>
              <a:rPr lang="en-US" dirty="0"/>
              <a:t> table and the </a:t>
            </a:r>
            <a:r>
              <a:rPr lang="en-US" b="1" dirty="0"/>
              <a:t>Track</a:t>
            </a:r>
            <a:r>
              <a:rPr lang="en-US" dirty="0"/>
              <a:t> table.</a:t>
            </a:r>
          </a:p>
          <a:p>
            <a:r>
              <a:rPr lang="en-US" dirty="0"/>
              <a:t>The </a:t>
            </a:r>
            <a:r>
              <a:rPr lang="en-US" b="1" dirty="0"/>
              <a:t>Media Type</a:t>
            </a:r>
            <a:r>
              <a:rPr lang="en-US" dirty="0"/>
              <a:t> table and </a:t>
            </a:r>
            <a:r>
              <a:rPr lang="en-US" b="1" dirty="0"/>
              <a:t>Genre</a:t>
            </a:r>
            <a:r>
              <a:rPr lang="en-US" dirty="0"/>
              <a:t> table are also connected to the </a:t>
            </a:r>
            <a:r>
              <a:rPr lang="en-US" b="1" dirty="0"/>
              <a:t>Track</a:t>
            </a:r>
            <a:r>
              <a:rPr lang="en-US" dirty="0"/>
              <a:t> table, which serves as a fact table in this context.</a:t>
            </a:r>
          </a:p>
          <a:p>
            <a:r>
              <a:rPr lang="en-US" dirty="0"/>
              <a:t>Additionally, there are three other tables that provide customer details and their invoices.</a:t>
            </a:r>
          </a:p>
          <a:p>
            <a:pPr marL="330200" lvl="0" indent="-171450">
              <a:spcBef>
                <a:spcPts val="0"/>
              </a:spcBef>
              <a:buSzPts val="1100"/>
              <a:buFont typeface="Wingdings" panose="05000000000000000000" pitchFamily="2" charset="2"/>
              <a:buChar char="Ø"/>
            </a:pPr>
            <a:endParaRPr lang="en-US" dirty="0">
              <a:solidFill>
                <a:schemeClr val="tx1"/>
              </a:solidFill>
              <a:latin typeface="Switzer"/>
            </a:endParaRPr>
          </a:p>
        </p:txBody>
      </p:sp>
      <p:pic>
        <p:nvPicPr>
          <p:cNvPr id="5" name="Picture 4" descr="A colorful music notes on a black background&#10;&#10;Description automatically generated">
            <a:extLst>
              <a:ext uri="{FF2B5EF4-FFF2-40B4-BE49-F238E27FC236}">
                <a16:creationId xmlns="" xmlns:a16="http://schemas.microsoft.com/office/drawing/2014/main" id="{6E1ACCF3-325B-60E2-5401-89AD980230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515" y="277483"/>
            <a:ext cx="3759485" cy="2422976"/>
          </a:xfrm>
          <a:prstGeom prst="rect">
            <a:avLst/>
          </a:prstGeom>
        </p:spPr>
      </p:pic>
    </p:spTree>
    <p:extLst>
      <p:ext uri="{BB962C8B-B14F-4D97-AF65-F5344CB8AC3E}">
        <p14:creationId xmlns:p14="http://schemas.microsoft.com/office/powerpoint/2010/main" val="3574705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371666" cy="1320800"/>
          </a:xfrm>
        </p:spPr>
        <p:txBody>
          <a:bodyPr>
            <a:normAutofit fontScale="90000"/>
          </a:bodyPr>
          <a:lstStyle/>
          <a:p>
            <a:r>
              <a:rPr lang="en-US" dirty="0">
                <a:solidFill>
                  <a:schemeClr val="tx1"/>
                </a:solidFill>
                <a:latin typeface="Amasis MT Pro Black" panose="02040A04050005020304" pitchFamily="18" charset="0"/>
              </a:rPr>
              <a:t>Evaluating total revenue for each country</a:t>
            </a:r>
            <a:endParaRPr lang="en-IN" dirty="0">
              <a:solidFill>
                <a:schemeClr val="tx1"/>
              </a:solidFill>
            </a:endParaRPr>
          </a:p>
        </p:txBody>
      </p:sp>
      <p:sp>
        <p:nvSpPr>
          <p:cNvPr id="3" name="Content Placeholder 2"/>
          <p:cNvSpPr>
            <a:spLocks noGrp="1"/>
          </p:cNvSpPr>
          <p:nvPr>
            <p:ph idx="1"/>
          </p:nvPr>
        </p:nvSpPr>
        <p:spPr>
          <a:xfrm>
            <a:off x="677334" y="4429125"/>
            <a:ext cx="8596668" cy="1612237"/>
          </a:xfrm>
        </p:spPr>
        <p:txBody>
          <a:bodyPr>
            <a:normAutofit lnSpcReduction="10000"/>
          </a:bodyPr>
          <a:lstStyle/>
          <a:p>
            <a:r>
              <a:rPr lang="en-US" dirty="0"/>
              <a:t>The USA has the highest total revenue, amounting to </a:t>
            </a:r>
            <a:r>
              <a:rPr lang="en-US" b="1" dirty="0"/>
              <a:t>1040.49 million</a:t>
            </a:r>
            <a:r>
              <a:rPr lang="en-US" dirty="0"/>
              <a:t>, followed by Canada with </a:t>
            </a:r>
            <a:r>
              <a:rPr lang="en-US" b="1" dirty="0"/>
              <a:t>535.59 million</a:t>
            </a:r>
            <a:r>
              <a:rPr lang="en-US" dirty="0"/>
              <a:t> and Brazil with </a:t>
            </a:r>
            <a:r>
              <a:rPr lang="en-US" b="1" dirty="0"/>
              <a:t>427.68 million</a:t>
            </a:r>
            <a:r>
              <a:rPr lang="en-US" dirty="0"/>
              <a:t>.</a:t>
            </a:r>
          </a:p>
          <a:p>
            <a:r>
              <a:rPr lang="en-US" dirty="0"/>
              <a:t>The country with the lowest total revenue among all others is Denmark, with total revenue of </a:t>
            </a:r>
            <a:r>
              <a:rPr lang="en-US" b="1" dirty="0"/>
              <a:t>37.62 million</a:t>
            </a:r>
            <a:r>
              <a:rPr lang="en-US" dirty="0"/>
              <a:t>.</a:t>
            </a:r>
          </a:p>
          <a:p>
            <a:endParaRPr lang="en-IN" dirty="0"/>
          </a:p>
        </p:txBody>
      </p:sp>
      <p:graphicFrame>
        <p:nvGraphicFramePr>
          <p:cNvPr id="5" name="Chart 4"/>
          <p:cNvGraphicFramePr/>
          <p:nvPr>
            <p:extLst>
              <p:ext uri="{D42A27DB-BD31-4B8C-83A1-F6EECF244321}">
                <p14:modId xmlns:p14="http://schemas.microsoft.com/office/powerpoint/2010/main" val="2089170634"/>
              </p:ext>
            </p:extLst>
          </p:nvPr>
        </p:nvGraphicFramePr>
        <p:xfrm>
          <a:off x="888642" y="1506828"/>
          <a:ext cx="7493358" cy="2768958"/>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descr="A colorful music notes on a black background&#10;&#10;Description automatically generated">
            <a:extLst>
              <a:ext uri="{FF2B5EF4-FFF2-40B4-BE49-F238E27FC236}">
                <a16:creationId xmlns="" xmlns:a16="http://schemas.microsoft.com/office/drawing/2014/main" id="{6E1ACCF3-325B-60E2-5401-89AD980230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576" y="609600"/>
            <a:ext cx="3759485" cy="2422976"/>
          </a:xfrm>
          <a:prstGeom prst="rect">
            <a:avLst/>
          </a:prstGeom>
        </p:spPr>
      </p:pic>
    </p:spTree>
    <p:extLst>
      <p:ext uri="{BB962C8B-B14F-4D97-AF65-F5344CB8AC3E}">
        <p14:creationId xmlns:p14="http://schemas.microsoft.com/office/powerpoint/2010/main" val="3453206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814" y="106680"/>
            <a:ext cx="8596668" cy="670560"/>
          </a:xfrm>
        </p:spPr>
        <p:txBody>
          <a:bodyPr/>
          <a:lstStyle/>
          <a:p>
            <a:r>
              <a:rPr lang="en-US" dirty="0">
                <a:solidFill>
                  <a:schemeClr val="tx1"/>
                </a:solidFill>
                <a:latin typeface="Amasis MT Pro Black" panose="02040A04050005020304" pitchFamily="18" charset="0"/>
              </a:rPr>
              <a:t>Top Selling tracks in </a:t>
            </a:r>
            <a:r>
              <a:rPr lang="en-US" dirty="0" err="1">
                <a:solidFill>
                  <a:schemeClr val="tx1"/>
                </a:solidFill>
                <a:latin typeface="Amasis MT Pro Black" panose="02040A04050005020304" pitchFamily="18" charset="0"/>
              </a:rPr>
              <a:t>usa</a:t>
            </a:r>
            <a:endParaRPr lang="en-IN" dirty="0">
              <a:solidFill>
                <a:schemeClr val="tx1"/>
              </a:solidFill>
            </a:endParaRPr>
          </a:p>
        </p:txBody>
      </p:sp>
      <p:sp>
        <p:nvSpPr>
          <p:cNvPr id="3" name="Content Placeholder 2"/>
          <p:cNvSpPr>
            <a:spLocks noGrp="1"/>
          </p:cNvSpPr>
          <p:nvPr>
            <p:ph idx="1"/>
          </p:nvPr>
        </p:nvSpPr>
        <p:spPr>
          <a:xfrm>
            <a:off x="677334" y="4458237"/>
            <a:ext cx="9609666" cy="1621762"/>
          </a:xfrm>
        </p:spPr>
        <p:txBody>
          <a:bodyPr/>
          <a:lstStyle/>
          <a:p>
            <a:r>
              <a:rPr lang="en-US" dirty="0"/>
              <a:t>Given that the USA shows significantly higher sales figures, we are exploring the reasons behind its top position.</a:t>
            </a:r>
          </a:p>
          <a:p>
            <a:r>
              <a:rPr lang="en-US" dirty="0"/>
              <a:t>The top 10 selling tracks in the USA (as shown in the figure above) prompt us to ask: Which genre do customers in the USA prefer the </a:t>
            </a:r>
            <a:r>
              <a:rPr lang="en-US" dirty="0" smtClean="0"/>
              <a:t>most</a:t>
            </a:r>
            <a:endParaRPr lang="en-US" dirty="0"/>
          </a:p>
          <a:p>
            <a:endParaRPr lang="en-IN" dirty="0"/>
          </a:p>
        </p:txBody>
      </p:sp>
      <p:graphicFrame>
        <p:nvGraphicFramePr>
          <p:cNvPr id="5" name="Chart 4"/>
          <p:cNvGraphicFramePr/>
          <p:nvPr>
            <p:extLst>
              <p:ext uri="{D42A27DB-BD31-4B8C-83A1-F6EECF244321}">
                <p14:modId xmlns:p14="http://schemas.microsoft.com/office/powerpoint/2010/main" val="586244872"/>
              </p:ext>
            </p:extLst>
          </p:nvPr>
        </p:nvGraphicFramePr>
        <p:xfrm>
          <a:off x="1262130" y="1275008"/>
          <a:ext cx="7119870" cy="2949262"/>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descr="A colorful music notes on a black background&#10;&#10;Description automatically generated">
            <a:extLst>
              <a:ext uri="{FF2B5EF4-FFF2-40B4-BE49-F238E27FC236}">
                <a16:creationId xmlns="" xmlns:a16="http://schemas.microsoft.com/office/drawing/2014/main" id="{6E1ACCF3-325B-60E2-5401-89AD980230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7257" y="560818"/>
            <a:ext cx="3759485" cy="2422976"/>
          </a:xfrm>
          <a:prstGeom prst="rect">
            <a:avLst/>
          </a:prstGeom>
        </p:spPr>
      </p:pic>
    </p:spTree>
    <p:extLst>
      <p:ext uri="{BB962C8B-B14F-4D97-AF65-F5344CB8AC3E}">
        <p14:creationId xmlns:p14="http://schemas.microsoft.com/office/powerpoint/2010/main" val="30237189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312</TotalTime>
  <Words>1104</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Amasis MT Pro Black</vt:lpstr>
      <vt:lpstr>Archivo Black</vt:lpstr>
      <vt:lpstr>Arial</vt:lpstr>
      <vt:lpstr>Century Gothic</vt:lpstr>
      <vt:lpstr>Montserrat Classic</vt:lpstr>
      <vt:lpstr>Montserrat Light</vt:lpstr>
      <vt:lpstr>Switzer</vt:lpstr>
      <vt:lpstr>Wingdings</vt:lpstr>
      <vt:lpstr>Wingdings 3</vt:lpstr>
      <vt:lpstr>Ion</vt:lpstr>
      <vt:lpstr> </vt:lpstr>
      <vt:lpstr>Problem statement</vt:lpstr>
      <vt:lpstr>PowerPoint Presentation</vt:lpstr>
      <vt:lpstr>PowerPoint Presentation</vt:lpstr>
      <vt:lpstr>PowerPoint Presentation</vt:lpstr>
      <vt:lpstr>PowerPoint Presentation</vt:lpstr>
      <vt:lpstr>Essential details from cleaned Data</vt:lpstr>
      <vt:lpstr>Evaluating total revenue for each country</vt:lpstr>
      <vt:lpstr>Top Selling tracks in usa</vt:lpstr>
      <vt:lpstr>Top selling genre in countries other than usa</vt:lpstr>
      <vt:lpstr>Customer purchasing behaviour</vt:lpstr>
      <vt:lpstr>Top Spenders</vt:lpstr>
      <vt:lpstr>Conclusion and Recommendation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25</cp:revision>
  <dcterms:created xsi:type="dcterms:W3CDTF">2024-10-18T06:13:39Z</dcterms:created>
  <dcterms:modified xsi:type="dcterms:W3CDTF">2024-10-22T15:56:13Z</dcterms:modified>
</cp:coreProperties>
</file>