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74" r:id="rId4"/>
    <p:sldId id="276" r:id="rId5"/>
    <p:sldId id="261" r:id="rId6"/>
    <p:sldId id="262" r:id="rId7"/>
    <p:sldId id="263" r:id="rId8"/>
    <p:sldId id="264" r:id="rId9"/>
    <p:sldId id="265" r:id="rId10"/>
    <p:sldId id="266" r:id="rId11"/>
    <p:sldId id="267" r:id="rId12"/>
    <p:sldId id="272"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OneDrive\Desktop\ZOMATO%20PROJECT\Zomato_Data-newton-school%20corrected%20(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OneDrive\Desktop\NEWTON%20SCHOOL\Zomato_Data_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OneDrive\Desktop\NEWTON%20SCHOOL\Zomato_Data_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OneDrive\Desktop\NEWTON%20SCHOOL\Zomato_Data_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OneDrive\Desktop\NEWTON%20SCHOOL\Zomato_Data_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OneDrive\Desktop\NEWTON%20SCHOOL\Zomato_Data_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OneDrive\Desktop\NEWTON%20SCHOOL\Zomato_Data_1.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[Zomato_Data-newton-school corrected (Recovered).xlsx]Sheet1!PivotTable1</c:name>
    <c:fmtId val="6"/>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IN" sz="1800" b="0" i="0" baseline="0">
                <a:effectLst/>
              </a:rPr>
              <a:t>RESTURANT IN INDIAN CITY AVERAGE PRICE RANGE</a:t>
            </a:r>
            <a:endParaRPr lang="en-IN">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rgbClr val="000000">
                    <a:lumMod val="65000"/>
                    <a:lumOff val="35000"/>
                  </a:srgbClr>
                </a:solidFill>
              </a:defRPr>
            </a:pPr>
            <a:endParaRPr lang="en-IN"/>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642653158468687E-2"/>
          <c:y val="0.22420195565940174"/>
          <c:w val="0.83639525550129679"/>
          <c:h val="0.56583020155630193"/>
        </c:manualLayout>
      </c:layout>
      <c:barChart>
        <c:barDir val="col"/>
        <c:grouping val="clustered"/>
        <c:varyColors val="0"/>
        <c:ser>
          <c:idx val="0"/>
          <c:order val="0"/>
          <c:tx>
            <c:strRef>
              <c:f>Sheet1!$B$3</c:f>
              <c:strCache>
                <c:ptCount val="1"/>
                <c:pt idx="0">
                  <c:v>Average of Price_range</c:v>
                </c:pt>
              </c:strCache>
            </c:strRef>
          </c:tx>
          <c:spPr>
            <a:solidFill>
              <a:schemeClr val="accent1"/>
            </a:solidFill>
            <a:ln>
              <a:noFill/>
            </a:ln>
            <a:effectLst/>
          </c:spPr>
          <c:invertIfNegative val="0"/>
          <c:dLbls>
            <c:dLbl>
              <c:idx val="2"/>
              <c:layout>
                <c:manualLayout>
                  <c:x val="-1.6245654767044345E-3"/>
                  <c:y val="-7.9484054014585484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Sheet1!$A$4:$A$15</c:f>
              <c:strCache>
                <c:ptCount val="11"/>
                <c:pt idx="0">
                  <c:v>Dehradun</c:v>
                </c:pt>
                <c:pt idx="1">
                  <c:v>Goa</c:v>
                </c:pt>
                <c:pt idx="2">
                  <c:v>Hyderabad</c:v>
                </c:pt>
                <c:pt idx="3">
                  <c:v>Indore</c:v>
                </c:pt>
                <c:pt idx="4">
                  <c:v>Jaipur</c:v>
                </c:pt>
                <c:pt idx="5">
                  <c:v>Kolkata</c:v>
                </c:pt>
                <c:pt idx="6">
                  <c:v>Mumbai</c:v>
                </c:pt>
                <c:pt idx="7">
                  <c:v>Nashik</c:v>
                </c:pt>
                <c:pt idx="8">
                  <c:v>Panchkula</c:v>
                </c:pt>
                <c:pt idx="9">
                  <c:v>Puducherry</c:v>
                </c:pt>
                <c:pt idx="10">
                  <c:v>Pune</c:v>
                </c:pt>
              </c:strCache>
            </c:strRef>
          </c:cat>
          <c:val>
            <c:numRef>
              <c:f>Sheet1!$B$4:$B$15</c:f>
              <c:numCache>
                <c:formatCode>General</c:formatCode>
                <c:ptCount val="11"/>
                <c:pt idx="0">
                  <c:v>3.05</c:v>
                </c:pt>
                <c:pt idx="1">
                  <c:v>3.65</c:v>
                </c:pt>
                <c:pt idx="2">
                  <c:v>2.8888888888888888</c:v>
                </c:pt>
                <c:pt idx="3">
                  <c:v>2.75</c:v>
                </c:pt>
                <c:pt idx="4">
                  <c:v>2.85</c:v>
                </c:pt>
                <c:pt idx="5">
                  <c:v>2.85</c:v>
                </c:pt>
                <c:pt idx="6">
                  <c:v>2.75</c:v>
                </c:pt>
                <c:pt idx="7">
                  <c:v>2.8</c:v>
                </c:pt>
                <c:pt idx="8">
                  <c:v>4</c:v>
                </c:pt>
                <c:pt idx="9">
                  <c:v>3</c:v>
                </c:pt>
                <c:pt idx="10">
                  <c:v>2.95</c:v>
                </c:pt>
              </c:numCache>
            </c:numRef>
          </c:val>
        </c:ser>
        <c:ser>
          <c:idx val="1"/>
          <c:order val="1"/>
          <c:tx>
            <c:strRef>
              <c:f>Sheet1!$C$3</c:f>
              <c:strCache>
                <c:ptCount val="1"/>
                <c:pt idx="0">
                  <c:v>Average of Average_Cost_for_two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Sheet1!$A$4:$A$15</c:f>
              <c:strCache>
                <c:ptCount val="11"/>
                <c:pt idx="0">
                  <c:v>Dehradun</c:v>
                </c:pt>
                <c:pt idx="1">
                  <c:v>Goa</c:v>
                </c:pt>
                <c:pt idx="2">
                  <c:v>Hyderabad</c:v>
                </c:pt>
                <c:pt idx="3">
                  <c:v>Indore</c:v>
                </c:pt>
                <c:pt idx="4">
                  <c:v>Jaipur</c:v>
                </c:pt>
                <c:pt idx="5">
                  <c:v>Kolkata</c:v>
                </c:pt>
                <c:pt idx="6">
                  <c:v>Mumbai</c:v>
                </c:pt>
                <c:pt idx="7">
                  <c:v>Nashik</c:v>
                </c:pt>
                <c:pt idx="8">
                  <c:v>Panchkula</c:v>
                </c:pt>
                <c:pt idx="9">
                  <c:v>Puducherry</c:v>
                </c:pt>
                <c:pt idx="10">
                  <c:v>Pune</c:v>
                </c:pt>
              </c:strCache>
            </c:strRef>
          </c:cat>
          <c:val>
            <c:numRef>
              <c:f>Sheet1!$C$4:$C$15</c:f>
              <c:numCache>
                <c:formatCode>General</c:formatCode>
                <c:ptCount val="11"/>
                <c:pt idx="0">
                  <c:v>741.25900000000001</c:v>
                </c:pt>
                <c:pt idx="1">
                  <c:v>1175</c:v>
                </c:pt>
                <c:pt idx="2">
                  <c:v>1361.1111111111111</c:v>
                </c:pt>
                <c:pt idx="3">
                  <c:v>960</c:v>
                </c:pt>
                <c:pt idx="4">
                  <c:v>1310</c:v>
                </c:pt>
                <c:pt idx="5">
                  <c:v>1272.5</c:v>
                </c:pt>
                <c:pt idx="6">
                  <c:v>1072.5</c:v>
                </c:pt>
                <c:pt idx="7">
                  <c:v>662.5</c:v>
                </c:pt>
                <c:pt idx="8">
                  <c:v>2000</c:v>
                </c:pt>
                <c:pt idx="9">
                  <c:v>842.5</c:v>
                </c:pt>
                <c:pt idx="10">
                  <c:v>1337.5</c:v>
                </c:pt>
              </c:numCache>
            </c:numRef>
          </c:val>
        </c:ser>
        <c:ser>
          <c:idx val="2"/>
          <c:order val="2"/>
          <c:tx>
            <c:strRef>
              <c:f>Sheet1!$D$3</c:f>
              <c:strCache>
                <c:ptCount val="1"/>
                <c:pt idx="0">
                  <c:v>Count of RestaurantName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Sheet1!$A$4:$A$15</c:f>
              <c:strCache>
                <c:ptCount val="11"/>
                <c:pt idx="0">
                  <c:v>Dehradun</c:v>
                </c:pt>
                <c:pt idx="1">
                  <c:v>Goa</c:v>
                </c:pt>
                <c:pt idx="2">
                  <c:v>Hyderabad</c:v>
                </c:pt>
                <c:pt idx="3">
                  <c:v>Indore</c:v>
                </c:pt>
                <c:pt idx="4">
                  <c:v>Jaipur</c:v>
                </c:pt>
                <c:pt idx="5">
                  <c:v>Kolkata</c:v>
                </c:pt>
                <c:pt idx="6">
                  <c:v>Mumbai</c:v>
                </c:pt>
                <c:pt idx="7">
                  <c:v>Nashik</c:v>
                </c:pt>
                <c:pt idx="8">
                  <c:v>Panchkula</c:v>
                </c:pt>
                <c:pt idx="9">
                  <c:v>Puducherry</c:v>
                </c:pt>
                <c:pt idx="10">
                  <c:v>Pune</c:v>
                </c:pt>
              </c:strCache>
            </c:strRef>
          </c:cat>
          <c:val>
            <c:numRef>
              <c:f>Sheet1!$D$4:$D$15</c:f>
              <c:numCache>
                <c:formatCode>General</c:formatCode>
                <c:ptCount val="11"/>
                <c:pt idx="0">
                  <c:v>20</c:v>
                </c:pt>
                <c:pt idx="1">
                  <c:v>20</c:v>
                </c:pt>
                <c:pt idx="2">
                  <c:v>18</c:v>
                </c:pt>
                <c:pt idx="3">
                  <c:v>20</c:v>
                </c:pt>
                <c:pt idx="4">
                  <c:v>20</c:v>
                </c:pt>
                <c:pt idx="5">
                  <c:v>20</c:v>
                </c:pt>
                <c:pt idx="6">
                  <c:v>20</c:v>
                </c:pt>
                <c:pt idx="7">
                  <c:v>20</c:v>
                </c:pt>
                <c:pt idx="8">
                  <c:v>1</c:v>
                </c:pt>
                <c:pt idx="9">
                  <c:v>20</c:v>
                </c:pt>
                <c:pt idx="10">
                  <c:v>20</c:v>
                </c:pt>
              </c:numCache>
            </c:numRef>
          </c:val>
        </c:ser>
        <c:dLbls>
          <c:dLblPos val="outEnd"/>
          <c:showLegendKey val="0"/>
          <c:showVal val="1"/>
          <c:showCatName val="0"/>
          <c:showSerName val="0"/>
          <c:showPercent val="0"/>
          <c:showBubbleSize val="0"/>
        </c:dLbls>
        <c:gapWidth val="219"/>
        <c:overlap val="-27"/>
        <c:axId val="231415448"/>
        <c:axId val="231415832"/>
      </c:barChart>
      <c:catAx>
        <c:axId val="231415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415832"/>
        <c:crosses val="autoZero"/>
        <c:auto val="1"/>
        <c:lblAlgn val="ctr"/>
        <c:lblOffset val="100"/>
        <c:noMultiLvlLbl val="0"/>
      </c:catAx>
      <c:valAx>
        <c:axId val="231415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415448"/>
        <c:crosses val="autoZero"/>
        <c:crossBetween val="between"/>
      </c:valAx>
      <c:spPr>
        <a:noFill/>
        <a:ln>
          <a:noFill/>
        </a:ln>
        <a:effectLst/>
      </c:spPr>
    </c:plotArea>
    <c:legend>
      <c:legendPos val="r"/>
      <c:layout>
        <c:manualLayout>
          <c:xMode val="edge"/>
          <c:yMode val="edge"/>
          <c:x val="0.70437219178826926"/>
          <c:y val="8.8191238574353487E-2"/>
          <c:w val="0.27125932606116426"/>
          <c:h val="0.188634704162556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[Zomato_Data_1.xlsx]Sheet4!PivotTable4</c:name>
    <c:fmtId val="8"/>
  </c:pivotSource>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US"/>
              <a:t>average vote across contry</a:t>
            </a:r>
          </a:p>
        </c:rich>
      </c:tx>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w="22225">
              <a:noFill/>
              <a:round/>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s>
    <c:plotArea>
      <c:layout/>
      <c:barChart>
        <c:barDir val="col"/>
        <c:grouping val="clustered"/>
        <c:varyColors val="0"/>
        <c:ser>
          <c:idx val="0"/>
          <c:order val="0"/>
          <c:tx>
            <c:strRef>
              <c:f>Sheet4!$B$17</c:f>
              <c:strCache>
                <c:ptCount val="1"/>
                <c:pt idx="0">
                  <c:v>Total</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Sheet4!$A$18:$A$33</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Sheet4!$B$18:$B$33</c:f>
              <c:numCache>
                <c:formatCode>General</c:formatCode>
                <c:ptCount val="15"/>
                <c:pt idx="0">
                  <c:v>111.41666666666667</c:v>
                </c:pt>
                <c:pt idx="1">
                  <c:v>19.616666666666667</c:v>
                </c:pt>
                <c:pt idx="2">
                  <c:v>103</c:v>
                </c:pt>
                <c:pt idx="3">
                  <c:v>137.21255201109571</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428.22119815668202</c:v>
                </c:pt>
              </c:numCache>
            </c:numRef>
          </c:val>
        </c:ser>
        <c:dLbls>
          <c:dLblPos val="outEnd"/>
          <c:showLegendKey val="0"/>
          <c:showVal val="1"/>
          <c:showCatName val="0"/>
          <c:showSerName val="0"/>
          <c:showPercent val="0"/>
          <c:showBubbleSize val="0"/>
        </c:dLbls>
        <c:gapWidth val="80"/>
        <c:overlap val="25"/>
        <c:axId val="231467664"/>
        <c:axId val="231486272"/>
      </c:barChart>
      <c:catAx>
        <c:axId val="231467664"/>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31486272"/>
        <c:crosses val="autoZero"/>
        <c:auto val="1"/>
        <c:lblAlgn val="ctr"/>
        <c:lblOffset val="100"/>
        <c:noMultiLvlLbl val="0"/>
      </c:catAx>
      <c:valAx>
        <c:axId val="231486272"/>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314676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[Zomato_Data_1.xlsx]Sheet4!PivotTable5</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Yearly trends of restaurants opened</a:t>
            </a:r>
            <a:endParaRPr lang="en-IN" dirty="0"/>
          </a:p>
          <a:p>
            <a:pPr>
              <a:defRPr/>
            </a:pPr>
            <a:endParaRPr lang="en-US" dirty="0"/>
          </a:p>
        </c:rich>
      </c:tx>
      <c:layout>
        <c:manualLayout>
          <c:xMode val="edge"/>
          <c:yMode val="edge"/>
          <c:x val="0.16800000000000001"/>
          <c:y val="1.851851851851851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Sheet4!$B$37</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Sheet4!$A$38:$A$47</c:f>
              <c:strCache>
                <c:ptCount val="9"/>
                <c:pt idx="0">
                  <c:v>2010</c:v>
                </c:pt>
                <c:pt idx="1">
                  <c:v>2011</c:v>
                </c:pt>
                <c:pt idx="2">
                  <c:v>2012</c:v>
                </c:pt>
                <c:pt idx="3">
                  <c:v>2013</c:v>
                </c:pt>
                <c:pt idx="4">
                  <c:v>2014</c:v>
                </c:pt>
                <c:pt idx="5">
                  <c:v>2015</c:v>
                </c:pt>
                <c:pt idx="6">
                  <c:v>2016</c:v>
                </c:pt>
                <c:pt idx="7">
                  <c:v>2017</c:v>
                </c:pt>
                <c:pt idx="8">
                  <c:v>2018</c:v>
                </c:pt>
              </c:strCache>
            </c:strRef>
          </c:cat>
          <c:val>
            <c:numRef>
              <c:f>Sheet4!$B$38:$B$47</c:f>
              <c:numCache>
                <c:formatCode>General</c:formatCode>
                <c:ptCount val="9"/>
                <c:pt idx="0">
                  <c:v>1080</c:v>
                </c:pt>
                <c:pt idx="1">
                  <c:v>1098</c:v>
                </c:pt>
                <c:pt idx="2">
                  <c:v>1022</c:v>
                </c:pt>
                <c:pt idx="3">
                  <c:v>1061</c:v>
                </c:pt>
                <c:pt idx="4">
                  <c:v>1051</c:v>
                </c:pt>
                <c:pt idx="5">
                  <c:v>1024</c:v>
                </c:pt>
                <c:pt idx="6">
                  <c:v>1027</c:v>
                </c:pt>
                <c:pt idx="7">
                  <c:v>1086</c:v>
                </c:pt>
                <c:pt idx="8">
                  <c:v>1102</c:v>
                </c:pt>
              </c:numCache>
            </c:numRef>
          </c:val>
        </c:ser>
        <c:dLbls>
          <c:dLblPos val="inEnd"/>
          <c:showLegendKey val="0"/>
          <c:showVal val="1"/>
          <c:showCatName val="0"/>
          <c:showSerName val="0"/>
          <c:showPercent val="0"/>
          <c:showBubbleSize val="0"/>
        </c:dLbls>
        <c:gapWidth val="65"/>
        <c:axId val="231618240"/>
        <c:axId val="231618624"/>
      </c:barChart>
      <c:catAx>
        <c:axId val="23161824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31618624"/>
        <c:crosses val="autoZero"/>
        <c:auto val="1"/>
        <c:lblAlgn val="ctr"/>
        <c:lblOffset val="100"/>
        <c:noMultiLvlLbl val="0"/>
      </c:catAx>
      <c:valAx>
        <c:axId val="23161862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231618240"/>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[Zomato_Data_1.xlsx]dashboard pivottable!PivotTable16</c:name>
    <c:fmtId val="12"/>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HAS TABLE BOOKING</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s>
    <c:plotArea>
      <c:layout/>
      <c:pieChart>
        <c:varyColors val="1"/>
        <c:ser>
          <c:idx val="0"/>
          <c:order val="0"/>
          <c:tx>
            <c:strRef>
              <c:f>'dashboard pivottable'!$B$3</c:f>
              <c:strCache>
                <c:ptCount val="1"/>
                <c:pt idx="0">
                  <c:v>Total</c:v>
                </c:pt>
              </c:strCache>
            </c:strRef>
          </c:tx>
          <c:dPt>
            <c:idx val="0"/>
            <c:bubble3D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innerShdw blurRad="25400" dist="12700" dir="13500000">
                  <a:srgbClr val="000000">
                    <a:alpha val="45000"/>
                  </a:srgbClr>
                </a:innerShdw>
              </a:effectLst>
            </c:spPr>
          </c:dPt>
          <c:dPt>
            <c:idx val="1"/>
            <c:bubble3D val="0"/>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innerShdw blurRad="25400" dist="12700" dir="13500000">
                  <a:srgbClr val="000000">
                    <a:alpha val="45000"/>
                  </a:srgbClr>
                </a:inn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strRef>
              <c:f>'dashboard pivottable'!$A$4:$A$6</c:f>
              <c:strCache>
                <c:ptCount val="2"/>
                <c:pt idx="0">
                  <c:v>No</c:v>
                </c:pt>
                <c:pt idx="1">
                  <c:v>Yes</c:v>
                </c:pt>
              </c:strCache>
            </c:strRef>
          </c:cat>
          <c:val>
            <c:numRef>
              <c:f>'dashboard pivottable'!$B$4:$B$6</c:f>
              <c:numCache>
                <c:formatCode>General</c:formatCode>
                <c:ptCount val="2"/>
                <c:pt idx="0">
                  <c:v>8393</c:v>
                </c:pt>
                <c:pt idx="1">
                  <c:v>1158</c:v>
                </c:pt>
              </c:numCache>
            </c:numRef>
          </c:val>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[Zomato_Data_1.xlsx]dashboard pivottable!PivotTable17</c:name>
    <c:fmtId val="8"/>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HAS ONELINE DELIVERY</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pivotFmt>
    </c:pivotFmts>
    <c:plotArea>
      <c:layout/>
      <c:pieChart>
        <c:varyColors val="1"/>
        <c:ser>
          <c:idx val="0"/>
          <c:order val="0"/>
          <c:tx>
            <c:strRef>
              <c:f>'dashboard pivottable'!$B$9</c:f>
              <c:strCache>
                <c:ptCount val="1"/>
                <c:pt idx="0">
                  <c:v>Total</c:v>
                </c:pt>
              </c:strCache>
            </c:strRef>
          </c:tx>
          <c:dPt>
            <c:idx val="0"/>
            <c:bubble3D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innerShdw blurRad="25400" dist="12700" dir="13500000">
                  <a:srgbClr val="000000">
                    <a:alpha val="45000"/>
                  </a:srgbClr>
                </a:innerShdw>
              </a:effectLst>
            </c:spPr>
          </c:dPt>
          <c:dPt>
            <c:idx val="1"/>
            <c:bubble3D val="0"/>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innerShdw blurRad="25400" dist="12700" dir="13500000">
                  <a:srgbClr val="000000">
                    <a:alpha val="45000"/>
                  </a:srgbClr>
                </a:inn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strRef>
              <c:f>'dashboard pivottable'!$A$10:$A$12</c:f>
              <c:strCache>
                <c:ptCount val="2"/>
                <c:pt idx="0">
                  <c:v>No</c:v>
                </c:pt>
                <c:pt idx="1">
                  <c:v>Yes</c:v>
                </c:pt>
              </c:strCache>
            </c:strRef>
          </c:cat>
          <c:val>
            <c:numRef>
              <c:f>'dashboard pivottable'!$B$10:$B$12</c:f>
              <c:numCache>
                <c:formatCode>General</c:formatCode>
                <c:ptCount val="2"/>
                <c:pt idx="0">
                  <c:v>7100</c:v>
                </c:pt>
                <c:pt idx="1">
                  <c:v>2451</c:v>
                </c:pt>
              </c:numCache>
            </c:numRef>
          </c:val>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[Zomato_Data_1.xlsx]dashboard pivottable!PivotTable21</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10 VOTE BY CUISINES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'dashboard pivottable'!$H$79</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'dashboard pivottable'!$G$80:$G$90</c:f>
              <c:strCache>
                <c:ptCount val="10"/>
                <c:pt idx="0">
                  <c:v>Cafe</c:v>
                </c:pt>
                <c:pt idx="1">
                  <c:v>Chinese</c:v>
                </c:pt>
                <c:pt idx="2">
                  <c:v>Fast Food</c:v>
                </c:pt>
                <c:pt idx="3">
                  <c:v>Italian</c:v>
                </c:pt>
                <c:pt idx="4">
                  <c:v>Mughlai, North Indian</c:v>
                </c:pt>
                <c:pt idx="5">
                  <c:v>North Indian</c:v>
                </c:pt>
                <c:pt idx="6">
                  <c:v>North Indian, Chinese</c:v>
                </c:pt>
                <c:pt idx="7">
                  <c:v>North Indian, Mughlai</c:v>
                </c:pt>
                <c:pt idx="8">
                  <c:v>North Indian, Mughlai, Chinese</c:v>
                </c:pt>
                <c:pt idx="9">
                  <c:v>South Indian</c:v>
                </c:pt>
              </c:strCache>
            </c:strRef>
          </c:cat>
          <c:val>
            <c:numRef>
              <c:f>'dashboard pivottable'!$H$80:$H$90</c:f>
              <c:numCache>
                <c:formatCode>General</c:formatCode>
                <c:ptCount val="10"/>
                <c:pt idx="0">
                  <c:v>30657</c:v>
                </c:pt>
                <c:pt idx="1">
                  <c:v>21925</c:v>
                </c:pt>
                <c:pt idx="2">
                  <c:v>17852</c:v>
                </c:pt>
                <c:pt idx="3">
                  <c:v>14799</c:v>
                </c:pt>
                <c:pt idx="4">
                  <c:v>15275</c:v>
                </c:pt>
                <c:pt idx="5">
                  <c:v>48967</c:v>
                </c:pt>
                <c:pt idx="6">
                  <c:v>42012</c:v>
                </c:pt>
                <c:pt idx="7">
                  <c:v>53747</c:v>
                </c:pt>
                <c:pt idx="8">
                  <c:v>20115</c:v>
                </c:pt>
                <c:pt idx="9">
                  <c:v>16433</c:v>
                </c:pt>
              </c:numCache>
            </c:numRef>
          </c:val>
        </c:ser>
        <c:dLbls>
          <c:dLblPos val="outEnd"/>
          <c:showLegendKey val="0"/>
          <c:showVal val="1"/>
          <c:showCatName val="0"/>
          <c:showSerName val="0"/>
          <c:showPercent val="0"/>
          <c:showBubbleSize val="0"/>
        </c:dLbls>
        <c:gapWidth val="219"/>
        <c:overlap val="-27"/>
        <c:axId val="240027800"/>
        <c:axId val="240031720"/>
      </c:barChart>
      <c:catAx>
        <c:axId val="2400278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POPULAR CUISINES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031720"/>
        <c:crosses val="autoZero"/>
        <c:auto val="1"/>
        <c:lblAlgn val="ctr"/>
        <c:lblOffset val="100"/>
        <c:noMultiLvlLbl val="0"/>
      </c:catAx>
      <c:valAx>
        <c:axId val="240031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0278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[Zomato_Data_1.xlsx]dashboard pivottable!PivotTable20</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10 CITY AVERAGE RATING</a:t>
            </a:r>
            <a:endParaRPr lang="en-US"/>
          </a:p>
        </c:rich>
      </c:tx>
      <c:layout>
        <c:manualLayout>
          <c:xMode val="edge"/>
          <c:yMode val="edge"/>
          <c:x val="0.32870711341602005"/>
          <c:y val="2.500990549800432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s>
    <c:plotArea>
      <c:layout/>
      <c:barChart>
        <c:barDir val="bar"/>
        <c:grouping val="clustered"/>
        <c:varyColors val="0"/>
        <c:ser>
          <c:idx val="0"/>
          <c:order val="0"/>
          <c:tx>
            <c:strRef>
              <c:f>'dashboard pivottable'!$I$55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'dashboard pivottable'!$H$56:$H$67</c:f>
              <c:strCache>
                <c:ptCount val="11"/>
                <c:pt idx="0">
                  <c:v>Beechworth</c:v>
                </c:pt>
                <c:pt idx="1">
                  <c:v>Inner City</c:v>
                </c:pt>
                <c:pt idx="2">
                  <c:v>Lincoln</c:v>
                </c:pt>
                <c:pt idx="3">
                  <c:v>London</c:v>
                </c:pt>
                <c:pt idx="4">
                  <c:v>Makati City</c:v>
                </c:pt>
                <c:pt idx="5">
                  <c:v>Mandaluyong City</c:v>
                </c:pt>
                <c:pt idx="6">
                  <c:v>Pasig City</c:v>
                </c:pt>
                <c:pt idx="7">
                  <c:v>Quezon City</c:v>
                </c:pt>
                <c:pt idx="8">
                  <c:v>Secunderabad</c:v>
                </c:pt>
                <c:pt idx="9">
                  <c:v>Tagaytay City</c:v>
                </c:pt>
                <c:pt idx="10">
                  <c:v>Taguig City</c:v>
                </c:pt>
              </c:strCache>
            </c:strRef>
          </c:cat>
          <c:val>
            <c:numRef>
              <c:f>'dashboard pivottable'!$I$56:$I$67</c:f>
              <c:numCache>
                <c:formatCode>General</c:formatCode>
                <c:ptCount val="11"/>
                <c:pt idx="0">
                  <c:v>4.5999999999999996</c:v>
                </c:pt>
                <c:pt idx="1">
                  <c:v>4.9000000000000004</c:v>
                </c:pt>
                <c:pt idx="2">
                  <c:v>4.5</c:v>
                </c:pt>
                <c:pt idx="3">
                  <c:v>4.5349999999999993</c:v>
                </c:pt>
                <c:pt idx="4">
                  <c:v>4.6500000000000004</c:v>
                </c:pt>
                <c:pt idx="5">
                  <c:v>4.625</c:v>
                </c:pt>
                <c:pt idx="6">
                  <c:v>4.6333333333333337</c:v>
                </c:pt>
                <c:pt idx="7">
                  <c:v>4.8</c:v>
                </c:pt>
                <c:pt idx="8">
                  <c:v>4.5</c:v>
                </c:pt>
                <c:pt idx="9">
                  <c:v>4.5</c:v>
                </c:pt>
                <c:pt idx="10">
                  <c:v>4.5250000000000004</c:v>
                </c:pt>
              </c:numCache>
            </c:numRef>
          </c:val>
        </c:ser>
        <c:dLbls>
          <c:dLblPos val="outEnd"/>
          <c:showLegendKey val="0"/>
          <c:showVal val="1"/>
          <c:showCatName val="0"/>
          <c:showSerName val="0"/>
          <c:showPercent val="0"/>
          <c:showBubbleSize val="0"/>
        </c:dLbls>
        <c:gapWidth val="182"/>
        <c:axId val="240033288"/>
        <c:axId val="240029760"/>
      </c:barChart>
      <c:catAx>
        <c:axId val="2400332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029760"/>
        <c:crosses val="autoZero"/>
        <c:auto val="1"/>
        <c:lblAlgn val="ctr"/>
        <c:lblOffset val="100"/>
        <c:noMultiLvlLbl val="0"/>
      </c:catAx>
      <c:valAx>
        <c:axId val="240029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033288"/>
        <c:crosses val="autoZero"/>
        <c:crossBetween val="between"/>
      </c:valAx>
      <c:spPr>
        <a:noFill/>
        <a:ln w="25400">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4CB2A7-8C23-4D1F-95ED-F1E01BCA10EE}" type="doc">
      <dgm:prSet loTypeId="urn:microsoft.com/office/officeart/2005/8/layout/hList6" loCatId="list" qsTypeId="urn:microsoft.com/office/officeart/2005/8/quickstyle/simple1" qsCatId="simple" csTypeId="urn:microsoft.com/office/officeart/2005/8/colors/colorful1" csCatId="colorful"/>
      <dgm:spPr/>
      <dgm:t>
        <a:bodyPr/>
        <a:lstStyle/>
        <a:p>
          <a:endParaRPr lang="en-IN"/>
        </a:p>
      </dgm:t>
    </dgm:pt>
    <dgm:pt modelId="{9EF990EA-7E93-4955-9810-687483B7D75B}">
      <dgm:prSet/>
      <dgm:spPr/>
      <dgm:t>
        <a:bodyPr/>
        <a:lstStyle/>
        <a:p>
          <a:pPr rtl="0"/>
          <a:r>
            <a:rPr lang="en-US" b="1" i="0" baseline="0" smtClean="0"/>
            <a:t>The global restaurant industry is currently valued at USD 2.3 billion and is expected to grow to USD 2.4 billion by 2030.</a:t>
          </a:r>
          <a:endParaRPr lang="en-IN"/>
        </a:p>
      </dgm:t>
    </dgm:pt>
    <dgm:pt modelId="{6277C956-F3FA-47D0-9DDA-1AC21BF06094}" type="parTrans" cxnId="{24E93E95-6760-4ACA-B532-448F056161DD}">
      <dgm:prSet/>
      <dgm:spPr/>
      <dgm:t>
        <a:bodyPr/>
        <a:lstStyle/>
        <a:p>
          <a:endParaRPr lang="en-IN"/>
        </a:p>
      </dgm:t>
    </dgm:pt>
    <dgm:pt modelId="{3492B3D9-0C1C-4911-B64F-35F729FF34A9}" type="sibTrans" cxnId="{24E93E95-6760-4ACA-B532-448F056161DD}">
      <dgm:prSet/>
      <dgm:spPr/>
      <dgm:t>
        <a:bodyPr/>
        <a:lstStyle/>
        <a:p>
          <a:endParaRPr lang="en-IN"/>
        </a:p>
      </dgm:t>
    </dgm:pt>
    <dgm:pt modelId="{09524C3D-6299-4C0A-8945-10C4C8B64F5B}">
      <dgm:prSet/>
      <dgm:spPr/>
      <dgm:t>
        <a:bodyPr/>
        <a:lstStyle/>
        <a:p>
          <a:pPr rtl="0"/>
          <a:r>
            <a:rPr lang="en-US" b="1" i="0" baseline="0" smtClean="0"/>
            <a:t>Zomato, a leading online food ordering and restaurant platform, aims to identify the most promising regions for future growth.</a:t>
          </a:r>
          <a:endParaRPr lang="en-IN"/>
        </a:p>
      </dgm:t>
    </dgm:pt>
    <dgm:pt modelId="{5EB02C18-9551-4353-9AD1-1EFCADDCCA24}" type="parTrans" cxnId="{249755E2-290B-4B90-A850-23029A7585D8}">
      <dgm:prSet/>
      <dgm:spPr/>
      <dgm:t>
        <a:bodyPr/>
        <a:lstStyle/>
        <a:p>
          <a:endParaRPr lang="en-IN"/>
        </a:p>
      </dgm:t>
    </dgm:pt>
    <dgm:pt modelId="{7BD47A4B-E3F4-4AEE-AFBF-31EC84103733}" type="sibTrans" cxnId="{249755E2-290B-4B90-A850-23029A7585D8}">
      <dgm:prSet/>
      <dgm:spPr/>
      <dgm:t>
        <a:bodyPr/>
        <a:lstStyle/>
        <a:p>
          <a:endParaRPr lang="en-IN"/>
        </a:p>
      </dgm:t>
    </dgm:pt>
    <dgm:pt modelId="{C297DFBF-81E7-4AC2-B838-841EC572BF19}">
      <dgm:prSet/>
      <dgm:spPr/>
      <dgm:t>
        <a:bodyPr/>
        <a:lstStyle/>
        <a:p>
          <a:pPr rtl="0"/>
          <a:r>
            <a:rPr lang="en-US" b="1" i="0" baseline="0" smtClean="0"/>
            <a:t>This project explores a comprehensive dataset of Zomato restaurants worldwide.</a:t>
          </a:r>
          <a:endParaRPr lang="en-IN"/>
        </a:p>
      </dgm:t>
    </dgm:pt>
    <dgm:pt modelId="{85D005D0-B171-4A53-B350-66360B0C186E}" type="parTrans" cxnId="{7D2332C8-8467-4101-83A3-90DFECDEF42B}">
      <dgm:prSet/>
      <dgm:spPr/>
      <dgm:t>
        <a:bodyPr/>
        <a:lstStyle/>
        <a:p>
          <a:endParaRPr lang="en-IN"/>
        </a:p>
      </dgm:t>
    </dgm:pt>
    <dgm:pt modelId="{7934DEDC-95B2-43A8-8DA6-83F1C373213F}" type="sibTrans" cxnId="{7D2332C8-8467-4101-83A3-90DFECDEF42B}">
      <dgm:prSet/>
      <dgm:spPr/>
      <dgm:t>
        <a:bodyPr/>
        <a:lstStyle/>
        <a:p>
          <a:endParaRPr lang="en-IN"/>
        </a:p>
      </dgm:t>
    </dgm:pt>
    <dgm:pt modelId="{0C4745DA-5AB7-42DD-A793-2C09DBFD3C18}">
      <dgm:prSet/>
      <dgm:spPr/>
      <dgm:t>
        <a:bodyPr/>
        <a:lstStyle/>
        <a:p>
          <a:pPr rtl="0"/>
          <a:r>
            <a:rPr lang="en-US" b="1" i="0" baseline="0" smtClean="0"/>
            <a:t>By analyzing factors such as cuisine preferences, average costs, and online ordering trends, we seek to discover hidden gems—ideal locations for Zomato's expansion.</a:t>
          </a:r>
          <a:endParaRPr lang="en-IN"/>
        </a:p>
      </dgm:t>
    </dgm:pt>
    <dgm:pt modelId="{25DDFB53-60FF-4197-A640-F176AC723725}" type="parTrans" cxnId="{8359EAE7-846B-4477-9ABD-E084420B9BD7}">
      <dgm:prSet/>
      <dgm:spPr/>
      <dgm:t>
        <a:bodyPr/>
        <a:lstStyle/>
        <a:p>
          <a:endParaRPr lang="en-IN"/>
        </a:p>
      </dgm:t>
    </dgm:pt>
    <dgm:pt modelId="{1E7CA9BE-E84B-4AC1-9BF2-875889E3F9CB}" type="sibTrans" cxnId="{8359EAE7-846B-4477-9ABD-E084420B9BD7}">
      <dgm:prSet/>
      <dgm:spPr/>
      <dgm:t>
        <a:bodyPr/>
        <a:lstStyle/>
        <a:p>
          <a:endParaRPr lang="en-IN"/>
        </a:p>
      </dgm:t>
    </dgm:pt>
    <dgm:pt modelId="{9572F6C3-B117-45E2-9D6B-C03BC77E13C6}">
      <dgm:prSet/>
      <dgm:spPr/>
      <dgm:t>
        <a:bodyPr/>
        <a:lstStyle/>
        <a:p>
          <a:pPr rtl="0"/>
          <a:r>
            <a:rPr lang="en-US" b="1" i="0" baseline="0" smtClean="0"/>
            <a:t>Through meticulous data exploration, we will develop a strategic roadmap to guide Zomato toward regions with the highest potential for a vibrant restaurant scene.</a:t>
          </a:r>
          <a:endParaRPr lang="en-IN"/>
        </a:p>
      </dgm:t>
    </dgm:pt>
    <dgm:pt modelId="{43F498C8-1A9A-41EA-9DE1-B6E35E045027}" type="parTrans" cxnId="{5E632613-6D8C-4C06-81C2-F1399C29B29E}">
      <dgm:prSet/>
      <dgm:spPr/>
      <dgm:t>
        <a:bodyPr/>
        <a:lstStyle/>
        <a:p>
          <a:endParaRPr lang="en-IN"/>
        </a:p>
      </dgm:t>
    </dgm:pt>
    <dgm:pt modelId="{DC97F812-BEC7-4D47-9C05-0EB278EC50B0}" type="sibTrans" cxnId="{5E632613-6D8C-4C06-81C2-F1399C29B29E}">
      <dgm:prSet/>
      <dgm:spPr/>
      <dgm:t>
        <a:bodyPr/>
        <a:lstStyle/>
        <a:p>
          <a:endParaRPr lang="en-IN"/>
        </a:p>
      </dgm:t>
    </dgm:pt>
    <dgm:pt modelId="{DBEAC687-6AA2-487D-A3DE-7AE92F6117CA}" type="pres">
      <dgm:prSet presAssocID="{6B4CB2A7-8C23-4D1F-95ED-F1E01BCA10EE}" presName="Name0" presStyleCnt="0">
        <dgm:presLayoutVars>
          <dgm:dir/>
          <dgm:resizeHandles val="exact"/>
        </dgm:presLayoutVars>
      </dgm:prSet>
      <dgm:spPr/>
      <dgm:t>
        <a:bodyPr/>
        <a:lstStyle/>
        <a:p>
          <a:endParaRPr lang="en-IN"/>
        </a:p>
      </dgm:t>
    </dgm:pt>
    <dgm:pt modelId="{5859B587-CA24-4710-88A2-159E1BA1A4E4}" type="pres">
      <dgm:prSet presAssocID="{9EF990EA-7E93-4955-9810-687483B7D75B}" presName="node" presStyleLbl="node1" presStyleIdx="0" presStyleCnt="5">
        <dgm:presLayoutVars>
          <dgm:bulletEnabled val="1"/>
        </dgm:presLayoutVars>
      </dgm:prSet>
      <dgm:spPr/>
      <dgm:t>
        <a:bodyPr/>
        <a:lstStyle/>
        <a:p>
          <a:endParaRPr lang="en-IN"/>
        </a:p>
      </dgm:t>
    </dgm:pt>
    <dgm:pt modelId="{4A52AB1C-43F5-4D2E-8EA4-F03B209B88A3}" type="pres">
      <dgm:prSet presAssocID="{3492B3D9-0C1C-4911-B64F-35F729FF34A9}" presName="sibTrans" presStyleCnt="0"/>
      <dgm:spPr/>
    </dgm:pt>
    <dgm:pt modelId="{B5EB2330-245B-4EDF-B2A7-D49C8CA52650}" type="pres">
      <dgm:prSet presAssocID="{09524C3D-6299-4C0A-8945-10C4C8B64F5B}" presName="node" presStyleLbl="node1" presStyleIdx="1" presStyleCnt="5">
        <dgm:presLayoutVars>
          <dgm:bulletEnabled val="1"/>
        </dgm:presLayoutVars>
      </dgm:prSet>
      <dgm:spPr/>
      <dgm:t>
        <a:bodyPr/>
        <a:lstStyle/>
        <a:p>
          <a:endParaRPr lang="en-IN"/>
        </a:p>
      </dgm:t>
    </dgm:pt>
    <dgm:pt modelId="{2523A32F-F610-44AA-AD52-36F0774502A2}" type="pres">
      <dgm:prSet presAssocID="{7BD47A4B-E3F4-4AEE-AFBF-31EC84103733}" presName="sibTrans" presStyleCnt="0"/>
      <dgm:spPr/>
    </dgm:pt>
    <dgm:pt modelId="{DF151FF0-6BDF-438F-8BE5-A974CAF1A566}" type="pres">
      <dgm:prSet presAssocID="{C297DFBF-81E7-4AC2-B838-841EC572BF19}" presName="node" presStyleLbl="node1" presStyleIdx="2" presStyleCnt="5">
        <dgm:presLayoutVars>
          <dgm:bulletEnabled val="1"/>
        </dgm:presLayoutVars>
      </dgm:prSet>
      <dgm:spPr/>
      <dgm:t>
        <a:bodyPr/>
        <a:lstStyle/>
        <a:p>
          <a:endParaRPr lang="en-IN"/>
        </a:p>
      </dgm:t>
    </dgm:pt>
    <dgm:pt modelId="{B58B866E-E125-4A45-A3A0-191E8918B44B}" type="pres">
      <dgm:prSet presAssocID="{7934DEDC-95B2-43A8-8DA6-83F1C373213F}" presName="sibTrans" presStyleCnt="0"/>
      <dgm:spPr/>
    </dgm:pt>
    <dgm:pt modelId="{0F6AFD63-7272-4D97-A995-1D01E9A46FAD}" type="pres">
      <dgm:prSet presAssocID="{0C4745DA-5AB7-42DD-A793-2C09DBFD3C18}" presName="node" presStyleLbl="node1" presStyleIdx="3" presStyleCnt="5">
        <dgm:presLayoutVars>
          <dgm:bulletEnabled val="1"/>
        </dgm:presLayoutVars>
      </dgm:prSet>
      <dgm:spPr/>
      <dgm:t>
        <a:bodyPr/>
        <a:lstStyle/>
        <a:p>
          <a:endParaRPr lang="en-IN"/>
        </a:p>
      </dgm:t>
    </dgm:pt>
    <dgm:pt modelId="{544049B8-EC33-44E2-999D-AEEA8955BB37}" type="pres">
      <dgm:prSet presAssocID="{1E7CA9BE-E84B-4AC1-9BF2-875889E3F9CB}" presName="sibTrans" presStyleCnt="0"/>
      <dgm:spPr/>
    </dgm:pt>
    <dgm:pt modelId="{492FBC33-0243-41D4-B0C8-97EB4DD9C228}" type="pres">
      <dgm:prSet presAssocID="{9572F6C3-B117-45E2-9D6B-C03BC77E13C6}" presName="node" presStyleLbl="node1" presStyleIdx="4" presStyleCnt="5">
        <dgm:presLayoutVars>
          <dgm:bulletEnabled val="1"/>
        </dgm:presLayoutVars>
      </dgm:prSet>
      <dgm:spPr/>
      <dgm:t>
        <a:bodyPr/>
        <a:lstStyle/>
        <a:p>
          <a:endParaRPr lang="en-IN"/>
        </a:p>
      </dgm:t>
    </dgm:pt>
  </dgm:ptLst>
  <dgm:cxnLst>
    <dgm:cxn modelId="{40E9A4D1-8C0A-40AB-8EA6-7EAE1EECA989}" type="presOf" srcId="{9572F6C3-B117-45E2-9D6B-C03BC77E13C6}" destId="{492FBC33-0243-41D4-B0C8-97EB4DD9C228}" srcOrd="0" destOrd="0" presId="urn:microsoft.com/office/officeart/2005/8/layout/hList6"/>
    <dgm:cxn modelId="{FB1CA957-673C-4ED6-A7C2-479A125A26CD}" type="presOf" srcId="{9EF990EA-7E93-4955-9810-687483B7D75B}" destId="{5859B587-CA24-4710-88A2-159E1BA1A4E4}" srcOrd="0" destOrd="0" presId="urn:microsoft.com/office/officeart/2005/8/layout/hList6"/>
    <dgm:cxn modelId="{131BBD2A-007D-432F-83AA-EBACD52CBCC4}" type="presOf" srcId="{C297DFBF-81E7-4AC2-B838-841EC572BF19}" destId="{DF151FF0-6BDF-438F-8BE5-A974CAF1A566}" srcOrd="0" destOrd="0" presId="urn:microsoft.com/office/officeart/2005/8/layout/hList6"/>
    <dgm:cxn modelId="{F80681CE-1E25-4D0F-A12E-B9A531B569F9}" type="presOf" srcId="{6B4CB2A7-8C23-4D1F-95ED-F1E01BCA10EE}" destId="{DBEAC687-6AA2-487D-A3DE-7AE92F6117CA}" srcOrd="0" destOrd="0" presId="urn:microsoft.com/office/officeart/2005/8/layout/hList6"/>
    <dgm:cxn modelId="{7D2332C8-8467-4101-83A3-90DFECDEF42B}" srcId="{6B4CB2A7-8C23-4D1F-95ED-F1E01BCA10EE}" destId="{C297DFBF-81E7-4AC2-B838-841EC572BF19}" srcOrd="2" destOrd="0" parTransId="{85D005D0-B171-4A53-B350-66360B0C186E}" sibTransId="{7934DEDC-95B2-43A8-8DA6-83F1C373213F}"/>
    <dgm:cxn modelId="{5E632613-6D8C-4C06-81C2-F1399C29B29E}" srcId="{6B4CB2A7-8C23-4D1F-95ED-F1E01BCA10EE}" destId="{9572F6C3-B117-45E2-9D6B-C03BC77E13C6}" srcOrd="4" destOrd="0" parTransId="{43F498C8-1A9A-41EA-9DE1-B6E35E045027}" sibTransId="{DC97F812-BEC7-4D47-9C05-0EB278EC50B0}"/>
    <dgm:cxn modelId="{8359EAE7-846B-4477-9ABD-E084420B9BD7}" srcId="{6B4CB2A7-8C23-4D1F-95ED-F1E01BCA10EE}" destId="{0C4745DA-5AB7-42DD-A793-2C09DBFD3C18}" srcOrd="3" destOrd="0" parTransId="{25DDFB53-60FF-4197-A640-F176AC723725}" sibTransId="{1E7CA9BE-E84B-4AC1-9BF2-875889E3F9CB}"/>
    <dgm:cxn modelId="{24E93E95-6760-4ACA-B532-448F056161DD}" srcId="{6B4CB2A7-8C23-4D1F-95ED-F1E01BCA10EE}" destId="{9EF990EA-7E93-4955-9810-687483B7D75B}" srcOrd="0" destOrd="0" parTransId="{6277C956-F3FA-47D0-9DDA-1AC21BF06094}" sibTransId="{3492B3D9-0C1C-4911-B64F-35F729FF34A9}"/>
    <dgm:cxn modelId="{249755E2-290B-4B90-A850-23029A7585D8}" srcId="{6B4CB2A7-8C23-4D1F-95ED-F1E01BCA10EE}" destId="{09524C3D-6299-4C0A-8945-10C4C8B64F5B}" srcOrd="1" destOrd="0" parTransId="{5EB02C18-9551-4353-9AD1-1EFCADDCCA24}" sibTransId="{7BD47A4B-E3F4-4AEE-AFBF-31EC84103733}"/>
    <dgm:cxn modelId="{D58E12AF-0E53-437E-8F1F-AC395E6FCC8E}" type="presOf" srcId="{0C4745DA-5AB7-42DD-A793-2C09DBFD3C18}" destId="{0F6AFD63-7272-4D97-A995-1D01E9A46FAD}" srcOrd="0" destOrd="0" presId="urn:microsoft.com/office/officeart/2005/8/layout/hList6"/>
    <dgm:cxn modelId="{5C1154E7-8BF5-4C98-87A6-FE81188BE435}" type="presOf" srcId="{09524C3D-6299-4C0A-8945-10C4C8B64F5B}" destId="{B5EB2330-245B-4EDF-B2A7-D49C8CA52650}" srcOrd="0" destOrd="0" presId="urn:microsoft.com/office/officeart/2005/8/layout/hList6"/>
    <dgm:cxn modelId="{FAEBAE13-A548-4706-AD15-8065CF0675DB}" type="presParOf" srcId="{DBEAC687-6AA2-487D-A3DE-7AE92F6117CA}" destId="{5859B587-CA24-4710-88A2-159E1BA1A4E4}" srcOrd="0" destOrd="0" presId="urn:microsoft.com/office/officeart/2005/8/layout/hList6"/>
    <dgm:cxn modelId="{6197632D-1905-418B-927A-181E077EC76F}" type="presParOf" srcId="{DBEAC687-6AA2-487D-A3DE-7AE92F6117CA}" destId="{4A52AB1C-43F5-4D2E-8EA4-F03B209B88A3}" srcOrd="1" destOrd="0" presId="urn:microsoft.com/office/officeart/2005/8/layout/hList6"/>
    <dgm:cxn modelId="{DAF5B338-B517-4F4D-A31A-92D6F5613568}" type="presParOf" srcId="{DBEAC687-6AA2-487D-A3DE-7AE92F6117CA}" destId="{B5EB2330-245B-4EDF-B2A7-D49C8CA52650}" srcOrd="2" destOrd="0" presId="urn:microsoft.com/office/officeart/2005/8/layout/hList6"/>
    <dgm:cxn modelId="{6DB2C035-9F42-48FC-94F0-BB4653B61F50}" type="presParOf" srcId="{DBEAC687-6AA2-487D-A3DE-7AE92F6117CA}" destId="{2523A32F-F610-44AA-AD52-36F0774502A2}" srcOrd="3" destOrd="0" presId="urn:microsoft.com/office/officeart/2005/8/layout/hList6"/>
    <dgm:cxn modelId="{A1F4D931-817C-4916-8776-5214AB1E2925}" type="presParOf" srcId="{DBEAC687-6AA2-487D-A3DE-7AE92F6117CA}" destId="{DF151FF0-6BDF-438F-8BE5-A974CAF1A566}" srcOrd="4" destOrd="0" presId="urn:microsoft.com/office/officeart/2005/8/layout/hList6"/>
    <dgm:cxn modelId="{DE25B1F2-413B-4B54-8ADE-8C2B6402A74E}" type="presParOf" srcId="{DBEAC687-6AA2-487D-A3DE-7AE92F6117CA}" destId="{B58B866E-E125-4A45-A3A0-191E8918B44B}" srcOrd="5" destOrd="0" presId="urn:microsoft.com/office/officeart/2005/8/layout/hList6"/>
    <dgm:cxn modelId="{0D9590AA-9A68-46F0-BB4D-F68E98F421C5}" type="presParOf" srcId="{DBEAC687-6AA2-487D-A3DE-7AE92F6117CA}" destId="{0F6AFD63-7272-4D97-A995-1D01E9A46FAD}" srcOrd="6" destOrd="0" presId="urn:microsoft.com/office/officeart/2005/8/layout/hList6"/>
    <dgm:cxn modelId="{65FDD211-512A-484E-AD58-14674A53B446}" type="presParOf" srcId="{DBEAC687-6AA2-487D-A3DE-7AE92F6117CA}" destId="{544049B8-EC33-44E2-999D-AEEA8955BB37}" srcOrd="7" destOrd="0" presId="urn:microsoft.com/office/officeart/2005/8/layout/hList6"/>
    <dgm:cxn modelId="{4B1AFAF5-29B0-40C1-8FD5-E79AC6B6DBA8}" type="presParOf" srcId="{DBEAC687-6AA2-487D-A3DE-7AE92F6117CA}" destId="{492FBC33-0243-41D4-B0C8-97EB4DD9C228}"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ED1371-8D8C-4BF4-8957-423D787C1979}"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IN"/>
        </a:p>
      </dgm:t>
    </dgm:pt>
    <dgm:pt modelId="{A85B6C84-789A-451F-91A5-998CBDFEB3F8}">
      <dgm:prSet phldrT="[Text]"/>
      <dgm:spPr/>
      <dgm:t>
        <a:bodyPr/>
        <a:lstStyle/>
        <a:p>
          <a:r>
            <a:rPr lang="en-US" dirty="0" smtClean="0">
              <a:solidFill>
                <a:schemeClr val="tx1"/>
              </a:solidFill>
              <a:latin typeface="Arial" panose="020B0604020202020204" pitchFamily="34" charset="0"/>
              <a:cs typeface="Arial" panose="020B0604020202020204" pitchFamily="34" charset="0"/>
            </a:rPr>
            <a:t>Filtering countries and cities with more competition and Market Saturation </a:t>
          </a:r>
          <a:endParaRPr lang="en-IN" dirty="0">
            <a:solidFill>
              <a:schemeClr val="tx1"/>
            </a:solidFill>
          </a:endParaRPr>
        </a:p>
      </dgm:t>
    </dgm:pt>
    <dgm:pt modelId="{BBFBBE77-A3D9-45D7-8048-67D3339C29EF}" type="parTrans" cxnId="{AA6B957C-E0C7-4F59-B869-5FCFA304C475}">
      <dgm:prSet/>
      <dgm:spPr/>
      <dgm:t>
        <a:bodyPr/>
        <a:lstStyle/>
        <a:p>
          <a:endParaRPr lang="en-IN"/>
        </a:p>
      </dgm:t>
    </dgm:pt>
    <dgm:pt modelId="{74E7ECC2-76FF-453B-AC64-CE0599A886E7}" type="sibTrans" cxnId="{AA6B957C-E0C7-4F59-B869-5FCFA304C475}">
      <dgm:prSet/>
      <dgm:spPr/>
      <dgm:t>
        <a:bodyPr/>
        <a:lstStyle/>
        <a:p>
          <a:endParaRPr lang="en-IN"/>
        </a:p>
      </dgm:t>
    </dgm:pt>
    <dgm:pt modelId="{6B21BF0C-F1FE-4ABA-8AED-3B7557B16876}">
      <dgm:prSet/>
      <dgm:spPr/>
      <dgm:t>
        <a:bodyPr/>
        <a:lstStyle/>
        <a:p>
          <a:r>
            <a:rPr lang="en-US" dirty="0" smtClean="0">
              <a:solidFill>
                <a:schemeClr val="tx1">
                  <a:lumMod val="95000"/>
                  <a:lumOff val="5000"/>
                </a:schemeClr>
              </a:solidFill>
              <a:latin typeface="Arial" panose="020B0604020202020204" pitchFamily="34" charset="0"/>
              <a:cs typeface="Arial" panose="020B0604020202020204" pitchFamily="34" charset="0"/>
            </a:rPr>
            <a:t>India has more competition with 90% market occupancy</a:t>
          </a:r>
          <a:endParaRPr lang="en-US" dirty="0">
            <a:solidFill>
              <a:schemeClr val="tx1">
                <a:lumMod val="95000"/>
                <a:lumOff val="5000"/>
              </a:schemeClr>
            </a:solidFill>
          </a:endParaRPr>
        </a:p>
      </dgm:t>
    </dgm:pt>
    <dgm:pt modelId="{6933B5D2-4723-4420-B8F5-FC26BD843853}" type="parTrans" cxnId="{2C4F973F-0DF4-4359-AEB9-0D62685DE039}">
      <dgm:prSet/>
      <dgm:spPr/>
      <dgm:t>
        <a:bodyPr/>
        <a:lstStyle/>
        <a:p>
          <a:endParaRPr lang="en-IN"/>
        </a:p>
      </dgm:t>
    </dgm:pt>
    <dgm:pt modelId="{E1380949-A838-4E2B-9A38-783F9334675F}" type="sibTrans" cxnId="{2C4F973F-0DF4-4359-AEB9-0D62685DE039}">
      <dgm:prSet/>
      <dgm:spPr/>
      <dgm:t>
        <a:bodyPr/>
        <a:lstStyle/>
        <a:p>
          <a:endParaRPr lang="en-IN"/>
        </a:p>
      </dgm:t>
    </dgm:pt>
    <dgm:pt modelId="{283AA6A6-AD31-4971-BAEC-CF1D4295EF9D}">
      <dgm:prSet/>
      <dgm:spPr/>
      <dgm:t>
        <a:bodyPr/>
        <a:lstStyle/>
        <a:p>
          <a:r>
            <a:rPr lang="en-US" smtClean="0">
              <a:solidFill>
                <a:schemeClr val="tx1">
                  <a:lumMod val="95000"/>
                  <a:lumOff val="5000"/>
                </a:schemeClr>
              </a:solidFill>
              <a:latin typeface="Arial" panose="020B0604020202020204" pitchFamily="34" charset="0"/>
              <a:cs typeface="Arial" panose="020B0604020202020204" pitchFamily="34" charset="0"/>
            </a:rPr>
            <a:t>We suggest to open restaurants in </a:t>
          </a:r>
          <a:br>
            <a:rPr lang="en-US" smtClean="0">
              <a:solidFill>
                <a:schemeClr val="tx1">
                  <a:lumMod val="95000"/>
                  <a:lumOff val="5000"/>
                </a:schemeClr>
              </a:solidFill>
              <a:latin typeface="Arial" panose="020B0604020202020204" pitchFamily="34" charset="0"/>
              <a:cs typeface="Arial" panose="020B0604020202020204" pitchFamily="34" charset="0"/>
            </a:rPr>
          </a:br>
          <a:r>
            <a:rPr lang="en-US" smtClean="0">
              <a:solidFill>
                <a:schemeClr val="tx1">
                  <a:lumMod val="95000"/>
                  <a:lumOff val="5000"/>
                </a:schemeClr>
              </a:solidFill>
              <a:latin typeface="Arial" panose="020B0604020202020204" pitchFamily="34" charset="0"/>
              <a:cs typeface="Arial" panose="020B0604020202020204" pitchFamily="34" charset="0"/>
            </a:rPr>
            <a:t>countries or cities with minimal competition</a:t>
          </a:r>
          <a:endParaRPr lang="en-US" dirty="0">
            <a:solidFill>
              <a:schemeClr val="tx1">
                <a:lumMod val="95000"/>
                <a:lumOff val="5000"/>
              </a:schemeClr>
            </a:solidFill>
          </a:endParaRPr>
        </a:p>
      </dgm:t>
    </dgm:pt>
    <dgm:pt modelId="{751A28C9-2285-4DDA-B728-42EE2BCCE72D}" type="parTrans" cxnId="{FAB0EFFC-D9AB-4A9D-9588-F8F0B63538CA}">
      <dgm:prSet/>
      <dgm:spPr/>
      <dgm:t>
        <a:bodyPr/>
        <a:lstStyle/>
        <a:p>
          <a:endParaRPr lang="en-IN"/>
        </a:p>
      </dgm:t>
    </dgm:pt>
    <dgm:pt modelId="{CD063C74-9947-4CE5-A8B5-9D231D942766}" type="sibTrans" cxnId="{FAB0EFFC-D9AB-4A9D-9588-F8F0B63538CA}">
      <dgm:prSet/>
      <dgm:spPr/>
      <dgm:t>
        <a:bodyPr/>
        <a:lstStyle/>
        <a:p>
          <a:endParaRPr lang="en-IN"/>
        </a:p>
      </dgm:t>
    </dgm:pt>
    <dgm:pt modelId="{1AE8F39A-CFAC-41FF-A315-161C616BAFCE}">
      <dgm:prSet/>
      <dgm:spPr/>
      <dgm:t>
        <a:bodyPr/>
        <a:lstStyle/>
        <a:p>
          <a:r>
            <a:rPr lang="en-US" dirty="0" smtClean="0">
              <a:solidFill>
                <a:schemeClr val="tx1">
                  <a:lumMod val="95000"/>
                  <a:lumOff val="5000"/>
                </a:schemeClr>
              </a:solidFill>
              <a:latin typeface="Arial" panose="020B0604020202020204" pitchFamily="34" charset="0"/>
              <a:cs typeface="Arial" panose="020B0604020202020204" pitchFamily="34" charset="0"/>
            </a:rPr>
            <a:t>We won’t suggest these places as </a:t>
          </a:r>
          <a:br>
            <a:rPr lang="en-US" dirty="0" smtClean="0">
              <a:solidFill>
                <a:schemeClr val="tx1">
                  <a:lumMod val="95000"/>
                  <a:lumOff val="5000"/>
                </a:schemeClr>
              </a:solidFill>
              <a:latin typeface="Arial" panose="020B0604020202020204" pitchFamily="34" charset="0"/>
              <a:cs typeface="Arial" panose="020B0604020202020204" pitchFamily="34" charset="0"/>
            </a:rPr>
          </a:br>
          <a:r>
            <a:rPr lang="en-US" dirty="0" smtClean="0">
              <a:solidFill>
                <a:schemeClr val="tx1">
                  <a:lumMod val="95000"/>
                  <a:lumOff val="5000"/>
                </a:schemeClr>
              </a:solidFill>
              <a:latin typeface="Arial" panose="020B0604020202020204" pitchFamily="34" charset="0"/>
              <a:cs typeface="Arial" panose="020B0604020202020204" pitchFamily="34" charset="0"/>
            </a:rPr>
            <a:t>there is already market saturation</a:t>
          </a:r>
          <a:endParaRPr lang="en-US" dirty="0">
            <a:solidFill>
              <a:schemeClr val="tx1">
                <a:lumMod val="95000"/>
                <a:lumOff val="5000"/>
              </a:schemeClr>
            </a:solidFill>
            <a:latin typeface="Arial" panose="020B0604020202020204" pitchFamily="34" charset="0"/>
            <a:cs typeface="Arial" panose="020B0604020202020204" pitchFamily="34" charset="0"/>
          </a:endParaRPr>
        </a:p>
      </dgm:t>
    </dgm:pt>
    <dgm:pt modelId="{D942668F-902F-413D-87E7-10E617046EA7}" type="sibTrans" cxnId="{9E97D8D8-29DC-4401-B529-AEC45759DB2B}">
      <dgm:prSet/>
      <dgm:spPr/>
      <dgm:t>
        <a:bodyPr/>
        <a:lstStyle/>
        <a:p>
          <a:endParaRPr lang="en-IN"/>
        </a:p>
      </dgm:t>
    </dgm:pt>
    <dgm:pt modelId="{673CE1D6-DF56-4E98-960B-7105F61754EB}" type="parTrans" cxnId="{9E97D8D8-29DC-4401-B529-AEC45759DB2B}">
      <dgm:prSet/>
      <dgm:spPr/>
      <dgm:t>
        <a:bodyPr/>
        <a:lstStyle/>
        <a:p>
          <a:endParaRPr lang="en-IN"/>
        </a:p>
      </dgm:t>
    </dgm:pt>
    <dgm:pt modelId="{34A08A70-DE17-4B62-940B-D5CBCC126B73}" type="pres">
      <dgm:prSet presAssocID="{8CED1371-8D8C-4BF4-8957-423D787C1979}" presName="Name0" presStyleCnt="0">
        <dgm:presLayoutVars>
          <dgm:chMax val="7"/>
          <dgm:chPref val="7"/>
          <dgm:dir/>
          <dgm:animLvl val="lvl"/>
        </dgm:presLayoutVars>
      </dgm:prSet>
      <dgm:spPr/>
      <dgm:t>
        <a:bodyPr/>
        <a:lstStyle/>
        <a:p>
          <a:endParaRPr lang="en-IN"/>
        </a:p>
      </dgm:t>
    </dgm:pt>
    <dgm:pt modelId="{0D53FCA2-CBFF-4FFC-91EF-EF7679E3F719}" type="pres">
      <dgm:prSet presAssocID="{A85B6C84-789A-451F-91A5-998CBDFEB3F8}" presName="Accent1" presStyleCnt="0"/>
      <dgm:spPr/>
    </dgm:pt>
    <dgm:pt modelId="{81EE5D76-7094-4B06-9547-BEE02F01C003}" type="pres">
      <dgm:prSet presAssocID="{A85B6C84-789A-451F-91A5-998CBDFEB3F8}" presName="Accent" presStyleLbl="node1" presStyleIdx="0" presStyleCnt="4"/>
      <dgm:spPr/>
    </dgm:pt>
    <dgm:pt modelId="{03A25726-D84B-4BBE-89C2-77A70BAE0B8C}" type="pres">
      <dgm:prSet presAssocID="{A85B6C84-789A-451F-91A5-998CBDFEB3F8}" presName="Parent1" presStyleLbl="revTx" presStyleIdx="0" presStyleCnt="4">
        <dgm:presLayoutVars>
          <dgm:chMax val="1"/>
          <dgm:chPref val="1"/>
          <dgm:bulletEnabled val="1"/>
        </dgm:presLayoutVars>
      </dgm:prSet>
      <dgm:spPr/>
      <dgm:t>
        <a:bodyPr/>
        <a:lstStyle/>
        <a:p>
          <a:endParaRPr lang="en-IN"/>
        </a:p>
      </dgm:t>
    </dgm:pt>
    <dgm:pt modelId="{CC5EB925-F368-428A-9BCB-1584117383E0}" type="pres">
      <dgm:prSet presAssocID="{1AE8F39A-CFAC-41FF-A315-161C616BAFCE}" presName="Accent2" presStyleCnt="0"/>
      <dgm:spPr/>
    </dgm:pt>
    <dgm:pt modelId="{CEEEED58-7891-4FFC-835A-85725A6B9054}" type="pres">
      <dgm:prSet presAssocID="{1AE8F39A-CFAC-41FF-A315-161C616BAFCE}" presName="Accent" presStyleLbl="node1" presStyleIdx="1" presStyleCnt="4"/>
      <dgm:spPr/>
    </dgm:pt>
    <dgm:pt modelId="{59BDEC25-F97B-4D7E-9160-B9821E55F5A7}" type="pres">
      <dgm:prSet presAssocID="{1AE8F39A-CFAC-41FF-A315-161C616BAFCE}" presName="Parent2" presStyleLbl="revTx" presStyleIdx="1" presStyleCnt="4">
        <dgm:presLayoutVars>
          <dgm:chMax val="1"/>
          <dgm:chPref val="1"/>
          <dgm:bulletEnabled val="1"/>
        </dgm:presLayoutVars>
      </dgm:prSet>
      <dgm:spPr/>
      <dgm:t>
        <a:bodyPr/>
        <a:lstStyle/>
        <a:p>
          <a:endParaRPr lang="en-IN"/>
        </a:p>
      </dgm:t>
    </dgm:pt>
    <dgm:pt modelId="{D8CAFAF8-8579-43DF-AE1A-914795E915CB}" type="pres">
      <dgm:prSet presAssocID="{283AA6A6-AD31-4971-BAEC-CF1D4295EF9D}" presName="Accent3" presStyleCnt="0"/>
      <dgm:spPr/>
    </dgm:pt>
    <dgm:pt modelId="{C86C9B3B-751E-4F72-B310-50A9C01D178E}" type="pres">
      <dgm:prSet presAssocID="{283AA6A6-AD31-4971-BAEC-CF1D4295EF9D}" presName="Accent" presStyleLbl="node1" presStyleIdx="2" presStyleCnt="4"/>
      <dgm:spPr/>
    </dgm:pt>
    <dgm:pt modelId="{A0696AB3-055E-4C23-ABD5-7EB9E2AA3FDA}" type="pres">
      <dgm:prSet presAssocID="{283AA6A6-AD31-4971-BAEC-CF1D4295EF9D}" presName="Parent3" presStyleLbl="revTx" presStyleIdx="2" presStyleCnt="4">
        <dgm:presLayoutVars>
          <dgm:chMax val="1"/>
          <dgm:chPref val="1"/>
          <dgm:bulletEnabled val="1"/>
        </dgm:presLayoutVars>
      </dgm:prSet>
      <dgm:spPr/>
      <dgm:t>
        <a:bodyPr/>
        <a:lstStyle/>
        <a:p>
          <a:endParaRPr lang="en-IN"/>
        </a:p>
      </dgm:t>
    </dgm:pt>
    <dgm:pt modelId="{3267A0F2-8E74-4129-857F-E29722A69E1D}" type="pres">
      <dgm:prSet presAssocID="{6B21BF0C-F1FE-4ABA-8AED-3B7557B16876}" presName="Accent4" presStyleCnt="0"/>
      <dgm:spPr/>
    </dgm:pt>
    <dgm:pt modelId="{A7576D1F-8EC8-4C54-9D13-2BDF9D924962}" type="pres">
      <dgm:prSet presAssocID="{6B21BF0C-F1FE-4ABA-8AED-3B7557B16876}" presName="Accent" presStyleLbl="node1" presStyleIdx="3" presStyleCnt="4"/>
      <dgm:spPr/>
    </dgm:pt>
    <dgm:pt modelId="{D98B6B23-6998-464C-8844-F88AFECB0C76}" type="pres">
      <dgm:prSet presAssocID="{6B21BF0C-F1FE-4ABA-8AED-3B7557B16876}" presName="Parent4" presStyleLbl="revTx" presStyleIdx="3" presStyleCnt="4">
        <dgm:presLayoutVars>
          <dgm:chMax val="1"/>
          <dgm:chPref val="1"/>
          <dgm:bulletEnabled val="1"/>
        </dgm:presLayoutVars>
      </dgm:prSet>
      <dgm:spPr/>
      <dgm:t>
        <a:bodyPr/>
        <a:lstStyle/>
        <a:p>
          <a:endParaRPr lang="en-IN"/>
        </a:p>
      </dgm:t>
    </dgm:pt>
  </dgm:ptLst>
  <dgm:cxnLst>
    <dgm:cxn modelId="{4E4E9232-7445-4DF2-9F1E-3DF32913E67E}" type="presOf" srcId="{8CED1371-8D8C-4BF4-8957-423D787C1979}" destId="{34A08A70-DE17-4B62-940B-D5CBCC126B73}" srcOrd="0" destOrd="0" presId="urn:microsoft.com/office/officeart/2009/layout/CircleArrowProcess"/>
    <dgm:cxn modelId="{2391CB49-30E4-4A08-BC04-863769A50727}" type="presOf" srcId="{1AE8F39A-CFAC-41FF-A315-161C616BAFCE}" destId="{59BDEC25-F97B-4D7E-9160-B9821E55F5A7}" srcOrd="0" destOrd="0" presId="urn:microsoft.com/office/officeart/2009/layout/CircleArrowProcess"/>
    <dgm:cxn modelId="{AA6B957C-E0C7-4F59-B869-5FCFA304C475}" srcId="{8CED1371-8D8C-4BF4-8957-423D787C1979}" destId="{A85B6C84-789A-451F-91A5-998CBDFEB3F8}" srcOrd="0" destOrd="0" parTransId="{BBFBBE77-A3D9-45D7-8048-67D3339C29EF}" sibTransId="{74E7ECC2-76FF-453B-AC64-CE0599A886E7}"/>
    <dgm:cxn modelId="{192CA8F7-F8CF-47FF-BC96-97F9B23DFCE7}" type="presOf" srcId="{283AA6A6-AD31-4971-BAEC-CF1D4295EF9D}" destId="{A0696AB3-055E-4C23-ABD5-7EB9E2AA3FDA}" srcOrd="0" destOrd="0" presId="urn:microsoft.com/office/officeart/2009/layout/CircleArrowProcess"/>
    <dgm:cxn modelId="{2C4F973F-0DF4-4359-AEB9-0D62685DE039}" srcId="{8CED1371-8D8C-4BF4-8957-423D787C1979}" destId="{6B21BF0C-F1FE-4ABA-8AED-3B7557B16876}" srcOrd="3" destOrd="0" parTransId="{6933B5D2-4723-4420-B8F5-FC26BD843853}" sibTransId="{E1380949-A838-4E2B-9A38-783F9334675F}"/>
    <dgm:cxn modelId="{FAB0EFFC-D9AB-4A9D-9588-F8F0B63538CA}" srcId="{8CED1371-8D8C-4BF4-8957-423D787C1979}" destId="{283AA6A6-AD31-4971-BAEC-CF1D4295EF9D}" srcOrd="2" destOrd="0" parTransId="{751A28C9-2285-4DDA-B728-42EE2BCCE72D}" sibTransId="{CD063C74-9947-4CE5-A8B5-9D231D942766}"/>
    <dgm:cxn modelId="{9E97D8D8-29DC-4401-B529-AEC45759DB2B}" srcId="{8CED1371-8D8C-4BF4-8957-423D787C1979}" destId="{1AE8F39A-CFAC-41FF-A315-161C616BAFCE}" srcOrd="1" destOrd="0" parTransId="{673CE1D6-DF56-4E98-960B-7105F61754EB}" sibTransId="{D942668F-902F-413D-87E7-10E617046EA7}"/>
    <dgm:cxn modelId="{F7D3957F-C94E-4E96-BAED-BCFF6AB0217C}" type="presOf" srcId="{6B21BF0C-F1FE-4ABA-8AED-3B7557B16876}" destId="{D98B6B23-6998-464C-8844-F88AFECB0C76}" srcOrd="0" destOrd="0" presId="urn:microsoft.com/office/officeart/2009/layout/CircleArrowProcess"/>
    <dgm:cxn modelId="{FE9AE110-A7E0-42F5-B1FE-90D4FE5C63F2}" type="presOf" srcId="{A85B6C84-789A-451F-91A5-998CBDFEB3F8}" destId="{03A25726-D84B-4BBE-89C2-77A70BAE0B8C}" srcOrd="0" destOrd="0" presId="urn:microsoft.com/office/officeart/2009/layout/CircleArrowProcess"/>
    <dgm:cxn modelId="{B6792342-9397-467E-B941-7213BF51E41C}" type="presParOf" srcId="{34A08A70-DE17-4B62-940B-D5CBCC126B73}" destId="{0D53FCA2-CBFF-4FFC-91EF-EF7679E3F719}" srcOrd="0" destOrd="0" presId="urn:microsoft.com/office/officeart/2009/layout/CircleArrowProcess"/>
    <dgm:cxn modelId="{442F20F9-0B5D-4251-98C5-B3A8CCB42BCA}" type="presParOf" srcId="{0D53FCA2-CBFF-4FFC-91EF-EF7679E3F719}" destId="{81EE5D76-7094-4B06-9547-BEE02F01C003}" srcOrd="0" destOrd="0" presId="urn:microsoft.com/office/officeart/2009/layout/CircleArrowProcess"/>
    <dgm:cxn modelId="{38807663-B74E-48BC-84F1-7EF6DD557DD6}" type="presParOf" srcId="{34A08A70-DE17-4B62-940B-D5CBCC126B73}" destId="{03A25726-D84B-4BBE-89C2-77A70BAE0B8C}" srcOrd="1" destOrd="0" presId="urn:microsoft.com/office/officeart/2009/layout/CircleArrowProcess"/>
    <dgm:cxn modelId="{3D186069-13B7-45DD-A39A-778C58C25489}" type="presParOf" srcId="{34A08A70-DE17-4B62-940B-D5CBCC126B73}" destId="{CC5EB925-F368-428A-9BCB-1584117383E0}" srcOrd="2" destOrd="0" presId="urn:microsoft.com/office/officeart/2009/layout/CircleArrowProcess"/>
    <dgm:cxn modelId="{76613B9E-A07E-450E-A9B2-54E7E8D274BA}" type="presParOf" srcId="{CC5EB925-F368-428A-9BCB-1584117383E0}" destId="{CEEEED58-7891-4FFC-835A-85725A6B9054}" srcOrd="0" destOrd="0" presId="urn:microsoft.com/office/officeart/2009/layout/CircleArrowProcess"/>
    <dgm:cxn modelId="{74B29745-438F-468B-9467-43643C8376D4}" type="presParOf" srcId="{34A08A70-DE17-4B62-940B-D5CBCC126B73}" destId="{59BDEC25-F97B-4D7E-9160-B9821E55F5A7}" srcOrd="3" destOrd="0" presId="urn:microsoft.com/office/officeart/2009/layout/CircleArrowProcess"/>
    <dgm:cxn modelId="{A1E0D817-A3CF-416D-A044-7A54C1C5AF01}" type="presParOf" srcId="{34A08A70-DE17-4B62-940B-D5CBCC126B73}" destId="{D8CAFAF8-8579-43DF-AE1A-914795E915CB}" srcOrd="4" destOrd="0" presId="urn:microsoft.com/office/officeart/2009/layout/CircleArrowProcess"/>
    <dgm:cxn modelId="{E086CEE1-0838-4B32-ACBC-02728D15A556}" type="presParOf" srcId="{D8CAFAF8-8579-43DF-AE1A-914795E915CB}" destId="{C86C9B3B-751E-4F72-B310-50A9C01D178E}" srcOrd="0" destOrd="0" presId="urn:microsoft.com/office/officeart/2009/layout/CircleArrowProcess"/>
    <dgm:cxn modelId="{1822E331-3110-4854-9E01-7B04550FC27D}" type="presParOf" srcId="{34A08A70-DE17-4B62-940B-D5CBCC126B73}" destId="{A0696AB3-055E-4C23-ABD5-7EB9E2AA3FDA}" srcOrd="5" destOrd="0" presId="urn:microsoft.com/office/officeart/2009/layout/CircleArrowProcess"/>
    <dgm:cxn modelId="{A7CE698D-B737-4ECF-8B57-31E09B64C6BC}" type="presParOf" srcId="{34A08A70-DE17-4B62-940B-D5CBCC126B73}" destId="{3267A0F2-8E74-4129-857F-E29722A69E1D}" srcOrd="6" destOrd="0" presId="urn:microsoft.com/office/officeart/2009/layout/CircleArrowProcess"/>
    <dgm:cxn modelId="{BF151FD0-BBB8-4920-ABCA-198E5EB8D79D}" type="presParOf" srcId="{3267A0F2-8E74-4129-857F-E29722A69E1D}" destId="{A7576D1F-8EC8-4C54-9D13-2BDF9D924962}" srcOrd="0" destOrd="0" presId="urn:microsoft.com/office/officeart/2009/layout/CircleArrowProcess"/>
    <dgm:cxn modelId="{8F30C7ED-D4C6-4D66-8019-D74AB3E19F34}" type="presParOf" srcId="{34A08A70-DE17-4B62-940B-D5CBCC126B73}" destId="{D98B6B23-6998-464C-8844-F88AFECB0C76}"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AEC5A2-94D3-4187-A2ED-99BCBCA0A22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IN"/>
        </a:p>
      </dgm:t>
    </dgm:pt>
    <dgm:pt modelId="{65F61A9F-1A38-44F0-A4F2-E38D77C38C42}">
      <dgm:prSet phldrT="[Text]"/>
      <dgm:spPr/>
      <dgm:t>
        <a:bodyPr/>
        <a:lstStyle/>
        <a:p>
          <a:pPr algn="ctr"/>
          <a:r>
            <a:rPr lang="en-US" dirty="0" smtClean="0">
              <a:solidFill>
                <a:schemeClr val="tx1"/>
              </a:solidFill>
              <a:latin typeface="Arial" panose="020B0604020202020204" pitchFamily="34" charset="0"/>
              <a:cs typeface="Arial" panose="020B0604020202020204" pitchFamily="34" charset="0"/>
            </a:rPr>
            <a:t>Average vote across countries and yearly trends of restaurant </a:t>
          </a:r>
          <a:endParaRPr lang="en-IN" dirty="0">
            <a:solidFill>
              <a:schemeClr val="tx1"/>
            </a:solidFill>
          </a:endParaRPr>
        </a:p>
      </dgm:t>
    </dgm:pt>
    <dgm:pt modelId="{FBAA40B8-9889-432E-8E61-BFB7E0CEBE1C}" type="parTrans" cxnId="{A3BD671E-8573-4990-A147-1DFA7E733D41}">
      <dgm:prSet/>
      <dgm:spPr/>
      <dgm:t>
        <a:bodyPr/>
        <a:lstStyle/>
        <a:p>
          <a:pPr algn="ctr"/>
          <a:endParaRPr lang="en-IN"/>
        </a:p>
      </dgm:t>
    </dgm:pt>
    <dgm:pt modelId="{A33D8590-4BD9-4254-A625-F0F7F99A9C30}" type="sibTrans" cxnId="{A3BD671E-8573-4990-A147-1DFA7E733D41}">
      <dgm:prSet/>
      <dgm:spPr/>
      <dgm:t>
        <a:bodyPr/>
        <a:lstStyle/>
        <a:p>
          <a:pPr algn="ctr"/>
          <a:endParaRPr lang="en-IN"/>
        </a:p>
      </dgm:t>
    </dgm:pt>
    <dgm:pt modelId="{A0AECE1D-E765-42B3-8C1D-E706A3ED9623}">
      <dgm:prSet phldrT="[Text]"/>
      <dgm:spPr/>
      <dgm:t>
        <a:bodyPr/>
        <a:lstStyle/>
        <a:p>
          <a:pPr algn="ctr"/>
          <a:r>
            <a:rPr lang="en-US" dirty="0" smtClean="0">
              <a:solidFill>
                <a:schemeClr val="tx1">
                  <a:lumMod val="95000"/>
                  <a:lumOff val="5000"/>
                </a:schemeClr>
              </a:solidFill>
              <a:latin typeface="Arial" panose="020B0604020202020204" pitchFamily="34" charset="0"/>
              <a:cs typeface="Arial" panose="020B0604020202020204" pitchFamily="34" charset="0"/>
            </a:rPr>
            <a:t>Average number of votes tell about the popularity of restaurant in different countries</a:t>
          </a:r>
          <a:endParaRPr lang="en-IN" dirty="0"/>
        </a:p>
      </dgm:t>
    </dgm:pt>
    <dgm:pt modelId="{795564D1-40A0-4026-AF91-0CF567755A83}" type="parTrans" cxnId="{A4A0492E-1327-47F1-B665-9EDB5ACDBE29}">
      <dgm:prSet/>
      <dgm:spPr/>
      <dgm:t>
        <a:bodyPr/>
        <a:lstStyle/>
        <a:p>
          <a:pPr algn="ctr"/>
          <a:endParaRPr lang="en-IN"/>
        </a:p>
      </dgm:t>
    </dgm:pt>
    <dgm:pt modelId="{024EC176-1D6B-4C46-ADF9-8DE19B355033}" type="sibTrans" cxnId="{A4A0492E-1327-47F1-B665-9EDB5ACDBE29}">
      <dgm:prSet/>
      <dgm:spPr/>
      <dgm:t>
        <a:bodyPr/>
        <a:lstStyle/>
        <a:p>
          <a:pPr algn="ctr"/>
          <a:endParaRPr lang="en-IN"/>
        </a:p>
      </dgm:t>
    </dgm:pt>
    <dgm:pt modelId="{659E6689-8031-4098-85C7-B24C8F02D468}">
      <dgm:prSet/>
      <dgm:spPr/>
      <dgm:t>
        <a:bodyPr/>
        <a:lstStyle/>
        <a:p>
          <a:pPr algn="ctr"/>
          <a:r>
            <a:rPr lang="en-US" dirty="0" smtClean="0">
              <a:solidFill>
                <a:schemeClr val="tx1">
                  <a:lumMod val="95000"/>
                  <a:lumOff val="5000"/>
                </a:schemeClr>
              </a:solidFill>
              <a:latin typeface="Arial" panose="020B0604020202020204" pitchFamily="34" charset="0"/>
              <a:cs typeface="Arial" panose="020B0604020202020204" pitchFamily="34" charset="0"/>
            </a:rPr>
            <a:t>Indonesia, UAE, Turkey, </a:t>
          </a:r>
          <a:r>
            <a:rPr lang="en-US" dirty="0" err="1" smtClean="0">
              <a:solidFill>
                <a:schemeClr val="tx1">
                  <a:lumMod val="95000"/>
                  <a:lumOff val="5000"/>
                </a:schemeClr>
              </a:solidFill>
              <a:latin typeface="Arial" panose="020B0604020202020204" pitchFamily="34" charset="0"/>
              <a:cs typeface="Arial" panose="020B0604020202020204" pitchFamily="34" charset="0"/>
            </a:rPr>
            <a:t>Phillipines</a:t>
          </a:r>
          <a:r>
            <a:rPr lang="en-US" dirty="0" smtClean="0">
              <a:solidFill>
                <a:schemeClr val="tx1">
                  <a:lumMod val="95000"/>
                  <a:lumOff val="5000"/>
                </a:schemeClr>
              </a:solidFill>
              <a:latin typeface="Arial" panose="020B0604020202020204" pitchFamily="34" charset="0"/>
              <a:cs typeface="Arial" panose="020B0604020202020204" pitchFamily="34" charset="0"/>
            </a:rPr>
            <a:t>, </a:t>
          </a:r>
          <a:br>
            <a:rPr lang="en-US" dirty="0" smtClean="0">
              <a:solidFill>
                <a:schemeClr val="tx1">
                  <a:lumMod val="95000"/>
                  <a:lumOff val="5000"/>
                </a:schemeClr>
              </a:solidFill>
              <a:latin typeface="Arial" panose="020B0604020202020204" pitchFamily="34" charset="0"/>
              <a:cs typeface="Arial" panose="020B0604020202020204" pitchFamily="34" charset="0"/>
            </a:rPr>
          </a:br>
          <a:r>
            <a:rPr lang="en-US" dirty="0" smtClean="0">
              <a:solidFill>
                <a:schemeClr val="tx1">
                  <a:lumMod val="95000"/>
                  <a:lumOff val="5000"/>
                </a:schemeClr>
              </a:solidFill>
              <a:latin typeface="Arial" panose="020B0604020202020204" pitchFamily="34" charset="0"/>
              <a:cs typeface="Arial" panose="020B0604020202020204" pitchFamily="34" charset="0"/>
            </a:rPr>
            <a:t>USA, and South Africa are countries with most customer popularity</a:t>
          </a:r>
          <a:endParaRPr lang="en-US" dirty="0">
            <a:solidFill>
              <a:schemeClr val="tx1">
                <a:lumMod val="95000"/>
                <a:lumOff val="5000"/>
              </a:schemeClr>
            </a:solidFill>
          </a:endParaRPr>
        </a:p>
      </dgm:t>
    </dgm:pt>
    <dgm:pt modelId="{4CB51205-AFE7-4F08-BFCE-008E2CD9C31F}" type="parTrans" cxnId="{CE64090F-7A82-4B2F-997D-9BB86EECBF7E}">
      <dgm:prSet/>
      <dgm:spPr/>
      <dgm:t>
        <a:bodyPr/>
        <a:lstStyle/>
        <a:p>
          <a:pPr algn="ctr"/>
          <a:endParaRPr lang="en-IN"/>
        </a:p>
      </dgm:t>
    </dgm:pt>
    <dgm:pt modelId="{D9006EC5-A37A-41CA-A24C-1F9D6282B368}" type="sibTrans" cxnId="{CE64090F-7A82-4B2F-997D-9BB86EECBF7E}">
      <dgm:prSet/>
      <dgm:spPr/>
      <dgm:t>
        <a:bodyPr/>
        <a:lstStyle/>
        <a:p>
          <a:pPr algn="ctr"/>
          <a:endParaRPr lang="en-IN"/>
        </a:p>
      </dgm:t>
    </dgm:pt>
    <dgm:pt modelId="{6C1EBC00-4845-4754-B203-33EDCD4447C6}">
      <dgm:prSet/>
      <dgm:spPr/>
      <dgm:t>
        <a:bodyPr/>
        <a:lstStyle/>
        <a:p>
          <a:pPr algn="ctr"/>
          <a:r>
            <a:rPr lang="en-US" dirty="0" smtClean="0">
              <a:solidFill>
                <a:schemeClr val="tx1">
                  <a:lumMod val="95000"/>
                  <a:lumOff val="5000"/>
                </a:schemeClr>
              </a:solidFill>
              <a:latin typeface="Arial" panose="020B0604020202020204" pitchFamily="34" charset="0"/>
              <a:cs typeface="Arial" panose="020B0604020202020204" pitchFamily="34" charset="0"/>
            </a:rPr>
            <a:t>Recent trends in number of restaurant opened shows double growth since 2016</a:t>
          </a:r>
          <a:endParaRPr lang="en-US" dirty="0">
            <a:solidFill>
              <a:schemeClr val="tx1">
                <a:lumMod val="95000"/>
                <a:lumOff val="5000"/>
              </a:schemeClr>
            </a:solidFill>
            <a:latin typeface="Arial" panose="020B0604020202020204" pitchFamily="34" charset="0"/>
            <a:cs typeface="Arial" panose="020B0604020202020204" pitchFamily="34" charset="0"/>
          </a:endParaRPr>
        </a:p>
      </dgm:t>
    </dgm:pt>
    <dgm:pt modelId="{BF475047-8923-4A68-B37A-40C1C7B32707}" type="parTrans" cxnId="{9EF37EAF-7656-481A-B60A-27B841C83E3B}">
      <dgm:prSet/>
      <dgm:spPr/>
      <dgm:t>
        <a:bodyPr/>
        <a:lstStyle/>
        <a:p>
          <a:pPr algn="ctr"/>
          <a:endParaRPr lang="en-IN"/>
        </a:p>
      </dgm:t>
    </dgm:pt>
    <dgm:pt modelId="{3D1DA611-D587-4B23-81EB-6EC1CAD74214}" type="sibTrans" cxnId="{9EF37EAF-7656-481A-B60A-27B841C83E3B}">
      <dgm:prSet/>
      <dgm:spPr/>
      <dgm:t>
        <a:bodyPr/>
        <a:lstStyle/>
        <a:p>
          <a:pPr algn="ctr"/>
          <a:endParaRPr lang="en-IN"/>
        </a:p>
      </dgm:t>
    </dgm:pt>
    <dgm:pt modelId="{04EA738C-FBB8-4FB8-86DE-231667DFB8F6}" type="pres">
      <dgm:prSet presAssocID="{FBAEC5A2-94D3-4187-A2ED-99BCBCA0A228}" presName="Name0" presStyleCnt="0">
        <dgm:presLayoutVars>
          <dgm:chMax val="7"/>
          <dgm:chPref val="7"/>
          <dgm:dir/>
          <dgm:animLvl val="lvl"/>
        </dgm:presLayoutVars>
      </dgm:prSet>
      <dgm:spPr/>
      <dgm:t>
        <a:bodyPr/>
        <a:lstStyle/>
        <a:p>
          <a:endParaRPr lang="en-IN"/>
        </a:p>
      </dgm:t>
    </dgm:pt>
    <dgm:pt modelId="{2FF81852-D28E-4271-AD69-A22C578FF112}" type="pres">
      <dgm:prSet presAssocID="{65F61A9F-1A38-44F0-A4F2-E38D77C38C42}" presName="Accent1" presStyleCnt="0"/>
      <dgm:spPr/>
    </dgm:pt>
    <dgm:pt modelId="{27D4AD61-7398-4332-9099-614D0B89E8DB}" type="pres">
      <dgm:prSet presAssocID="{65F61A9F-1A38-44F0-A4F2-E38D77C38C42}" presName="Accent" presStyleLbl="node1" presStyleIdx="0" presStyleCnt="1" custLinFactNeighborX="48906" custLinFactNeighborY="-48894"/>
      <dgm:spPr/>
    </dgm:pt>
    <dgm:pt modelId="{23729902-C7C0-4EEF-BC19-7E3B6E3CC6C3}" type="pres">
      <dgm:prSet presAssocID="{65F61A9F-1A38-44F0-A4F2-E38D77C38C42}" presName="Child1" presStyleLbl="revTx" presStyleIdx="0" presStyleCnt="2" custScaleX="140576" custLinFactNeighborX="-47969" custLinFactNeighborY="71931">
        <dgm:presLayoutVars>
          <dgm:chMax val="0"/>
          <dgm:chPref val="0"/>
          <dgm:bulletEnabled val="1"/>
        </dgm:presLayoutVars>
      </dgm:prSet>
      <dgm:spPr/>
      <dgm:t>
        <a:bodyPr/>
        <a:lstStyle/>
        <a:p>
          <a:endParaRPr lang="en-IN"/>
        </a:p>
      </dgm:t>
    </dgm:pt>
    <dgm:pt modelId="{C4454E09-CF7E-4A0B-9EBE-B73D5A536EB1}" type="pres">
      <dgm:prSet presAssocID="{65F61A9F-1A38-44F0-A4F2-E38D77C38C42}" presName="Parent1" presStyleLbl="revTx" presStyleIdx="1" presStyleCnt="2" custLinFactY="-89736" custLinFactNeighborX="89307" custLinFactNeighborY="-100000">
        <dgm:presLayoutVars>
          <dgm:chMax val="1"/>
          <dgm:chPref val="1"/>
          <dgm:bulletEnabled val="1"/>
        </dgm:presLayoutVars>
      </dgm:prSet>
      <dgm:spPr/>
      <dgm:t>
        <a:bodyPr/>
        <a:lstStyle/>
        <a:p>
          <a:endParaRPr lang="en-IN"/>
        </a:p>
      </dgm:t>
    </dgm:pt>
  </dgm:ptLst>
  <dgm:cxnLst>
    <dgm:cxn modelId="{A4A0492E-1327-47F1-B665-9EDB5ACDBE29}" srcId="{65F61A9F-1A38-44F0-A4F2-E38D77C38C42}" destId="{A0AECE1D-E765-42B3-8C1D-E706A3ED9623}" srcOrd="0" destOrd="0" parTransId="{795564D1-40A0-4026-AF91-0CF567755A83}" sibTransId="{024EC176-1D6B-4C46-ADF9-8DE19B355033}"/>
    <dgm:cxn modelId="{CE64090F-7A82-4B2F-997D-9BB86EECBF7E}" srcId="{65F61A9F-1A38-44F0-A4F2-E38D77C38C42}" destId="{659E6689-8031-4098-85C7-B24C8F02D468}" srcOrd="1" destOrd="0" parTransId="{4CB51205-AFE7-4F08-BFCE-008E2CD9C31F}" sibTransId="{D9006EC5-A37A-41CA-A24C-1F9D6282B368}"/>
    <dgm:cxn modelId="{7E0ACA4E-8C76-4BFE-ACC6-5A3793609AB3}" type="presOf" srcId="{6C1EBC00-4845-4754-B203-33EDCD4447C6}" destId="{23729902-C7C0-4EEF-BC19-7E3B6E3CC6C3}" srcOrd="0" destOrd="2" presId="urn:microsoft.com/office/officeart/2009/layout/CircleArrowProcess"/>
    <dgm:cxn modelId="{77387A3F-FDD0-47C2-9004-E8B67E0CCFC3}" type="presOf" srcId="{A0AECE1D-E765-42B3-8C1D-E706A3ED9623}" destId="{23729902-C7C0-4EEF-BC19-7E3B6E3CC6C3}" srcOrd="0" destOrd="0" presId="urn:microsoft.com/office/officeart/2009/layout/CircleArrowProcess"/>
    <dgm:cxn modelId="{B6DBC98E-56B8-46B7-9098-0035A8054FB6}" type="presOf" srcId="{FBAEC5A2-94D3-4187-A2ED-99BCBCA0A228}" destId="{04EA738C-FBB8-4FB8-86DE-231667DFB8F6}" srcOrd="0" destOrd="0" presId="urn:microsoft.com/office/officeart/2009/layout/CircleArrowProcess"/>
    <dgm:cxn modelId="{A3BD671E-8573-4990-A147-1DFA7E733D41}" srcId="{FBAEC5A2-94D3-4187-A2ED-99BCBCA0A228}" destId="{65F61A9F-1A38-44F0-A4F2-E38D77C38C42}" srcOrd="0" destOrd="0" parTransId="{FBAA40B8-9889-432E-8E61-BFB7E0CEBE1C}" sibTransId="{A33D8590-4BD9-4254-A625-F0F7F99A9C30}"/>
    <dgm:cxn modelId="{9EF37EAF-7656-481A-B60A-27B841C83E3B}" srcId="{65F61A9F-1A38-44F0-A4F2-E38D77C38C42}" destId="{6C1EBC00-4845-4754-B203-33EDCD4447C6}" srcOrd="2" destOrd="0" parTransId="{BF475047-8923-4A68-B37A-40C1C7B32707}" sibTransId="{3D1DA611-D587-4B23-81EB-6EC1CAD74214}"/>
    <dgm:cxn modelId="{5E921B15-6370-4048-9192-28F380DC97F4}" type="presOf" srcId="{65F61A9F-1A38-44F0-A4F2-E38D77C38C42}" destId="{C4454E09-CF7E-4A0B-9EBE-B73D5A536EB1}" srcOrd="0" destOrd="0" presId="urn:microsoft.com/office/officeart/2009/layout/CircleArrowProcess"/>
    <dgm:cxn modelId="{AA28E155-91B1-4A09-B2D2-5F8BCBDCFC16}" type="presOf" srcId="{659E6689-8031-4098-85C7-B24C8F02D468}" destId="{23729902-C7C0-4EEF-BC19-7E3B6E3CC6C3}" srcOrd="0" destOrd="1" presId="urn:microsoft.com/office/officeart/2009/layout/CircleArrowProcess"/>
    <dgm:cxn modelId="{D27CF93A-D180-4D17-B444-A3C36BB29A26}" type="presParOf" srcId="{04EA738C-FBB8-4FB8-86DE-231667DFB8F6}" destId="{2FF81852-D28E-4271-AD69-A22C578FF112}" srcOrd="0" destOrd="0" presId="urn:microsoft.com/office/officeart/2009/layout/CircleArrowProcess"/>
    <dgm:cxn modelId="{B8117D1F-27AA-4DCF-9366-9CA487711BDD}" type="presParOf" srcId="{2FF81852-D28E-4271-AD69-A22C578FF112}" destId="{27D4AD61-7398-4332-9099-614D0B89E8DB}" srcOrd="0" destOrd="0" presId="urn:microsoft.com/office/officeart/2009/layout/CircleArrowProcess"/>
    <dgm:cxn modelId="{101175EE-F3EA-416A-89D2-B181943875CD}" type="presParOf" srcId="{04EA738C-FBB8-4FB8-86DE-231667DFB8F6}" destId="{23729902-C7C0-4EEF-BC19-7E3B6E3CC6C3}" srcOrd="1" destOrd="0" presId="urn:microsoft.com/office/officeart/2009/layout/CircleArrowProcess"/>
    <dgm:cxn modelId="{E65C52C3-5752-491D-A31C-6BA0F405E47E}" type="presParOf" srcId="{04EA738C-FBB8-4FB8-86DE-231667DFB8F6}" destId="{C4454E09-CF7E-4A0B-9EBE-B73D5A536EB1}" srcOrd="2"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85A7D-2034-4BA7-BEEB-B250F507867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IN"/>
        </a:p>
      </dgm:t>
    </dgm:pt>
    <dgm:pt modelId="{E7BCC600-5092-43C8-B4B1-D772BA3A08B5}">
      <dgm:prSet phldrT="[Text]"/>
      <dgm:spPr/>
      <dgm:t>
        <a:bodyPr/>
        <a:lstStyle/>
        <a:p>
          <a:r>
            <a:rPr lang="en-US" smtClean="0">
              <a:latin typeface="Arial" panose="020B0604020202020204" pitchFamily="34" charset="0"/>
              <a:cs typeface="Arial" panose="020B0604020202020204" pitchFamily="34" charset="0"/>
            </a:rPr>
            <a:t>So we can introduce these services in the newly opened restaurants in suggested countries</a:t>
          </a:r>
          <a:endParaRPr lang="en-IN" dirty="0"/>
        </a:p>
      </dgm:t>
    </dgm:pt>
    <dgm:pt modelId="{FC31DFCA-0EF4-45C7-82DB-D874B899DC25}" type="parTrans" cxnId="{AD2804A6-4EBF-4A5D-B1BE-B96D13AC8C45}">
      <dgm:prSet/>
      <dgm:spPr/>
      <dgm:t>
        <a:bodyPr/>
        <a:lstStyle/>
        <a:p>
          <a:endParaRPr lang="en-IN"/>
        </a:p>
      </dgm:t>
    </dgm:pt>
    <dgm:pt modelId="{5909A195-00AC-4BFC-A263-97CA26D07C23}" type="sibTrans" cxnId="{AD2804A6-4EBF-4A5D-B1BE-B96D13AC8C45}">
      <dgm:prSet/>
      <dgm:spPr/>
      <dgm:t>
        <a:bodyPr/>
        <a:lstStyle/>
        <a:p>
          <a:endParaRPr lang="en-IN"/>
        </a:p>
      </dgm:t>
    </dgm:pt>
    <dgm:pt modelId="{924A7571-2446-4690-8FE6-48FD2435F832}">
      <dgm:prSet phldrT="[Text]"/>
      <dgm:spPr/>
      <dgm:t>
        <a:bodyPr/>
        <a:lstStyle/>
        <a:p>
          <a:r>
            <a:rPr lang="en-US" dirty="0" smtClean="0">
              <a:latin typeface="Arial" panose="020B0604020202020204" pitchFamily="34" charset="0"/>
              <a:cs typeface="Arial" panose="020B0604020202020204" pitchFamily="34" charset="0"/>
            </a:rPr>
            <a:t>25 % of total restaurants across globe have option for online delivery</a:t>
          </a:r>
          <a:endParaRPr lang="en-IN" dirty="0"/>
        </a:p>
      </dgm:t>
    </dgm:pt>
    <dgm:pt modelId="{9B7C94BB-C5F6-4179-AAA5-22CB9B325B82}" type="parTrans" cxnId="{151FA25C-8AD9-4888-A479-24F791DB4271}">
      <dgm:prSet/>
      <dgm:spPr/>
      <dgm:t>
        <a:bodyPr/>
        <a:lstStyle/>
        <a:p>
          <a:endParaRPr lang="en-IN"/>
        </a:p>
      </dgm:t>
    </dgm:pt>
    <dgm:pt modelId="{321EB890-B277-46D0-85C6-DB464C566FC3}" type="sibTrans" cxnId="{151FA25C-8AD9-4888-A479-24F791DB4271}">
      <dgm:prSet/>
      <dgm:spPr/>
      <dgm:t>
        <a:bodyPr/>
        <a:lstStyle/>
        <a:p>
          <a:endParaRPr lang="en-IN"/>
        </a:p>
      </dgm:t>
    </dgm:pt>
    <dgm:pt modelId="{C7C96FD5-B5E0-46A1-A523-03A43A905F31}">
      <dgm:prSet phldrT="[Text]"/>
      <dgm:spPr/>
      <dgm:t>
        <a:bodyPr/>
        <a:lstStyle/>
        <a:p>
          <a:r>
            <a:rPr lang="en-US" smtClean="0">
              <a:latin typeface="Arial" panose="020B0604020202020204" pitchFamily="34" charset="0"/>
              <a:cs typeface="Arial" panose="020B0604020202020204" pitchFamily="34" charset="0"/>
            </a:rPr>
            <a:t>12% of the total restaurants across globe have an option for table booking</a:t>
          </a:r>
          <a:endParaRPr lang="en-IN" dirty="0"/>
        </a:p>
      </dgm:t>
    </dgm:pt>
    <dgm:pt modelId="{7887F38A-B5CD-428E-85A7-57E44C4F7FB4}" type="sibTrans" cxnId="{1D5C533D-2ED7-443F-9897-56C844920348}">
      <dgm:prSet/>
      <dgm:spPr/>
      <dgm:t>
        <a:bodyPr/>
        <a:lstStyle/>
        <a:p>
          <a:endParaRPr lang="en-IN"/>
        </a:p>
      </dgm:t>
    </dgm:pt>
    <dgm:pt modelId="{1018726A-AFA8-45D9-93C8-47645DF434E8}" type="parTrans" cxnId="{1D5C533D-2ED7-443F-9897-56C844920348}">
      <dgm:prSet/>
      <dgm:spPr/>
      <dgm:t>
        <a:bodyPr/>
        <a:lstStyle/>
        <a:p>
          <a:endParaRPr lang="en-IN"/>
        </a:p>
      </dgm:t>
    </dgm:pt>
    <dgm:pt modelId="{C046DBE6-E4FD-4DAE-AC08-9EE7296CDA97}">
      <dgm:prSet phldrT="[Text]"/>
      <dgm:spPr/>
      <dgm:t>
        <a:bodyPr/>
        <a:lstStyle/>
        <a:p>
          <a:r>
            <a:rPr lang="en-US" smtClean="0">
              <a:latin typeface="Arial" panose="020B0604020202020204" pitchFamily="34" charset="0"/>
              <a:cs typeface="Arial" panose="020B0604020202020204" pitchFamily="34" charset="0"/>
            </a:rPr>
            <a:t>Rating insights from restaurant having table bookings and online delivery</a:t>
          </a:r>
          <a:endParaRPr lang="en-IN" dirty="0"/>
        </a:p>
      </dgm:t>
    </dgm:pt>
    <dgm:pt modelId="{D39D86D1-2B37-4DDD-9289-917166FA0BFB}" type="sibTrans" cxnId="{610563B7-9D20-42DE-A1C8-AB9BAE77217D}">
      <dgm:prSet/>
      <dgm:spPr/>
      <dgm:t>
        <a:bodyPr/>
        <a:lstStyle/>
        <a:p>
          <a:endParaRPr lang="en-IN"/>
        </a:p>
      </dgm:t>
    </dgm:pt>
    <dgm:pt modelId="{4C79B6AF-7B49-4F6A-BF18-C3CF5D92157F}" type="parTrans" cxnId="{610563B7-9D20-42DE-A1C8-AB9BAE77217D}">
      <dgm:prSet/>
      <dgm:spPr/>
      <dgm:t>
        <a:bodyPr/>
        <a:lstStyle/>
        <a:p>
          <a:endParaRPr lang="en-IN"/>
        </a:p>
      </dgm:t>
    </dgm:pt>
    <dgm:pt modelId="{81938E4D-C07C-47CE-94B9-781909E03989}">
      <dgm:prSet/>
      <dgm:spPr/>
      <dgm:t>
        <a:bodyPr/>
        <a:lstStyle/>
        <a:p>
          <a:r>
            <a:rPr lang="en-US" smtClean="0">
              <a:latin typeface="Arial" panose="020B0604020202020204" pitchFamily="34" charset="0"/>
              <a:cs typeface="Arial" panose="020B0604020202020204" pitchFamily="34" charset="0"/>
            </a:rPr>
            <a:t>We see that average ratings is better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when restaurant has table booking and online delivery services.</a:t>
          </a:r>
          <a:endParaRPr lang="en-US" dirty="0">
            <a:latin typeface="Arial" panose="020B0604020202020204" pitchFamily="34" charset="0"/>
            <a:cs typeface="Arial" panose="020B0604020202020204" pitchFamily="34" charset="0"/>
          </a:endParaRPr>
        </a:p>
      </dgm:t>
    </dgm:pt>
    <dgm:pt modelId="{AF232EB1-C7D8-4916-8D88-7A6449D51E9F}" type="parTrans" cxnId="{841FB13F-6790-40E3-AE25-D3AB0627C4F1}">
      <dgm:prSet/>
      <dgm:spPr/>
      <dgm:t>
        <a:bodyPr/>
        <a:lstStyle/>
        <a:p>
          <a:endParaRPr lang="en-IN"/>
        </a:p>
      </dgm:t>
    </dgm:pt>
    <dgm:pt modelId="{F8750C63-D9F2-4CDE-AAA8-5758A7112E92}" type="sibTrans" cxnId="{841FB13F-6790-40E3-AE25-D3AB0627C4F1}">
      <dgm:prSet/>
      <dgm:spPr/>
      <dgm:t>
        <a:bodyPr/>
        <a:lstStyle/>
        <a:p>
          <a:endParaRPr lang="en-IN"/>
        </a:p>
      </dgm:t>
    </dgm:pt>
    <dgm:pt modelId="{C0B7CA9C-9EDD-4472-B66B-8A630137ABE1}" type="pres">
      <dgm:prSet presAssocID="{8C085A7D-2034-4BA7-BEEB-B250F5078678}" presName="Name0" presStyleCnt="0">
        <dgm:presLayoutVars>
          <dgm:chMax val="7"/>
          <dgm:chPref val="7"/>
          <dgm:dir/>
          <dgm:animLvl val="lvl"/>
        </dgm:presLayoutVars>
      </dgm:prSet>
      <dgm:spPr/>
      <dgm:t>
        <a:bodyPr/>
        <a:lstStyle/>
        <a:p>
          <a:endParaRPr lang="en-IN"/>
        </a:p>
      </dgm:t>
    </dgm:pt>
    <dgm:pt modelId="{69376C89-0B11-4210-9441-8045D1B1F3D7}" type="pres">
      <dgm:prSet presAssocID="{C046DBE6-E4FD-4DAE-AC08-9EE7296CDA97}" presName="Accent1" presStyleCnt="0"/>
      <dgm:spPr/>
    </dgm:pt>
    <dgm:pt modelId="{648A037F-57AC-4113-B2B2-AC25FDCD3EEA}" type="pres">
      <dgm:prSet presAssocID="{C046DBE6-E4FD-4DAE-AC08-9EE7296CDA97}" presName="Accent" presStyleLbl="node1" presStyleIdx="0" presStyleCnt="1"/>
      <dgm:spPr/>
    </dgm:pt>
    <dgm:pt modelId="{AF94A94C-C7D5-45F4-A64D-4C92FED35460}" type="pres">
      <dgm:prSet presAssocID="{C046DBE6-E4FD-4DAE-AC08-9EE7296CDA97}" presName="Child1" presStyleLbl="revTx" presStyleIdx="0" presStyleCnt="2">
        <dgm:presLayoutVars>
          <dgm:chMax val="0"/>
          <dgm:chPref val="0"/>
          <dgm:bulletEnabled val="1"/>
        </dgm:presLayoutVars>
      </dgm:prSet>
      <dgm:spPr/>
      <dgm:t>
        <a:bodyPr/>
        <a:lstStyle/>
        <a:p>
          <a:endParaRPr lang="en-IN"/>
        </a:p>
      </dgm:t>
    </dgm:pt>
    <dgm:pt modelId="{BD7419F4-DC90-4E0C-9D7C-32E6C11E16BD}" type="pres">
      <dgm:prSet presAssocID="{C046DBE6-E4FD-4DAE-AC08-9EE7296CDA97}" presName="Parent1" presStyleLbl="revTx" presStyleIdx="1" presStyleCnt="2">
        <dgm:presLayoutVars>
          <dgm:chMax val="1"/>
          <dgm:chPref val="1"/>
          <dgm:bulletEnabled val="1"/>
        </dgm:presLayoutVars>
      </dgm:prSet>
      <dgm:spPr/>
      <dgm:t>
        <a:bodyPr/>
        <a:lstStyle/>
        <a:p>
          <a:endParaRPr lang="en-IN"/>
        </a:p>
      </dgm:t>
    </dgm:pt>
  </dgm:ptLst>
  <dgm:cxnLst>
    <dgm:cxn modelId="{C0794096-3D65-4C4A-A069-81FFA4EF62CF}" type="presOf" srcId="{C7C96FD5-B5E0-46A1-A523-03A43A905F31}" destId="{AF94A94C-C7D5-45F4-A64D-4C92FED35460}" srcOrd="0" destOrd="0" presId="urn:microsoft.com/office/officeart/2009/layout/CircleArrowProcess"/>
    <dgm:cxn modelId="{075D072D-43A3-4A72-A4B5-BA33E58719B9}" type="presOf" srcId="{E7BCC600-5092-43C8-B4B1-D772BA3A08B5}" destId="{AF94A94C-C7D5-45F4-A64D-4C92FED35460}" srcOrd="0" destOrd="2" presId="urn:microsoft.com/office/officeart/2009/layout/CircleArrowProcess"/>
    <dgm:cxn modelId="{610563B7-9D20-42DE-A1C8-AB9BAE77217D}" srcId="{8C085A7D-2034-4BA7-BEEB-B250F5078678}" destId="{C046DBE6-E4FD-4DAE-AC08-9EE7296CDA97}" srcOrd="0" destOrd="0" parTransId="{4C79B6AF-7B49-4F6A-BF18-C3CF5D92157F}" sibTransId="{D39D86D1-2B37-4DDD-9289-917166FA0BFB}"/>
    <dgm:cxn modelId="{AD2804A6-4EBF-4A5D-B1BE-B96D13AC8C45}" srcId="{C7C96FD5-B5E0-46A1-A523-03A43A905F31}" destId="{E7BCC600-5092-43C8-B4B1-D772BA3A08B5}" srcOrd="1" destOrd="0" parTransId="{FC31DFCA-0EF4-45C7-82DB-D874B899DC25}" sibTransId="{5909A195-00AC-4BFC-A263-97CA26D07C23}"/>
    <dgm:cxn modelId="{D40DF8D8-8DBE-4A47-8C07-60A7979AB51A}" type="presOf" srcId="{8C085A7D-2034-4BA7-BEEB-B250F5078678}" destId="{C0B7CA9C-9EDD-4472-B66B-8A630137ABE1}" srcOrd="0" destOrd="0" presId="urn:microsoft.com/office/officeart/2009/layout/CircleArrowProcess"/>
    <dgm:cxn modelId="{2123721D-FF58-4B88-9A3E-F10D0F0A6C97}" type="presOf" srcId="{81938E4D-C07C-47CE-94B9-781909E03989}" destId="{AF94A94C-C7D5-45F4-A64D-4C92FED35460}" srcOrd="0" destOrd="1" presId="urn:microsoft.com/office/officeart/2009/layout/CircleArrowProcess"/>
    <dgm:cxn modelId="{841FB13F-6790-40E3-AE25-D3AB0627C4F1}" srcId="{C7C96FD5-B5E0-46A1-A523-03A43A905F31}" destId="{81938E4D-C07C-47CE-94B9-781909E03989}" srcOrd="0" destOrd="0" parTransId="{AF232EB1-C7D8-4916-8D88-7A6449D51E9F}" sibTransId="{F8750C63-D9F2-4CDE-AAA8-5758A7112E92}"/>
    <dgm:cxn modelId="{151FA25C-8AD9-4888-A479-24F791DB4271}" srcId="{C046DBE6-E4FD-4DAE-AC08-9EE7296CDA97}" destId="{924A7571-2446-4690-8FE6-48FD2435F832}" srcOrd="1" destOrd="0" parTransId="{9B7C94BB-C5F6-4179-AAA5-22CB9B325B82}" sibTransId="{321EB890-B277-46D0-85C6-DB464C566FC3}"/>
    <dgm:cxn modelId="{1D5C533D-2ED7-443F-9897-56C844920348}" srcId="{C046DBE6-E4FD-4DAE-AC08-9EE7296CDA97}" destId="{C7C96FD5-B5E0-46A1-A523-03A43A905F31}" srcOrd="0" destOrd="0" parTransId="{1018726A-AFA8-45D9-93C8-47645DF434E8}" sibTransId="{7887F38A-B5CD-428E-85A7-57E44C4F7FB4}"/>
    <dgm:cxn modelId="{D3D7F2E5-9866-4D5F-AC8B-3A143726FFB1}" type="presOf" srcId="{C046DBE6-E4FD-4DAE-AC08-9EE7296CDA97}" destId="{BD7419F4-DC90-4E0C-9D7C-32E6C11E16BD}" srcOrd="0" destOrd="0" presId="urn:microsoft.com/office/officeart/2009/layout/CircleArrowProcess"/>
    <dgm:cxn modelId="{DDB85AD7-B67C-4624-8A4E-5A9E317E3621}" type="presOf" srcId="{924A7571-2446-4690-8FE6-48FD2435F832}" destId="{AF94A94C-C7D5-45F4-A64D-4C92FED35460}" srcOrd="0" destOrd="3" presId="urn:microsoft.com/office/officeart/2009/layout/CircleArrowProcess"/>
    <dgm:cxn modelId="{F37B4A63-07CC-43E2-AB80-52729E4C3FB5}" type="presParOf" srcId="{C0B7CA9C-9EDD-4472-B66B-8A630137ABE1}" destId="{69376C89-0B11-4210-9441-8045D1B1F3D7}" srcOrd="0" destOrd="0" presId="urn:microsoft.com/office/officeart/2009/layout/CircleArrowProcess"/>
    <dgm:cxn modelId="{321170DA-7CB9-4B1A-B862-07E3DA4F07F5}" type="presParOf" srcId="{69376C89-0B11-4210-9441-8045D1B1F3D7}" destId="{648A037F-57AC-4113-B2B2-AC25FDCD3EEA}" srcOrd="0" destOrd="0" presId="urn:microsoft.com/office/officeart/2009/layout/CircleArrowProcess"/>
    <dgm:cxn modelId="{D7263FA3-A82E-4E70-80B1-7E4E28D27479}" type="presParOf" srcId="{C0B7CA9C-9EDD-4472-B66B-8A630137ABE1}" destId="{AF94A94C-C7D5-45F4-A64D-4C92FED35460}" srcOrd="1" destOrd="0" presId="urn:microsoft.com/office/officeart/2009/layout/CircleArrowProcess"/>
    <dgm:cxn modelId="{3103D294-C4B8-49AB-BA89-6E908407E9A2}" type="presParOf" srcId="{C0B7CA9C-9EDD-4472-B66B-8A630137ABE1}" destId="{BD7419F4-DC90-4E0C-9D7C-32E6C11E16BD}" srcOrd="2"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9B587-CA24-4710-88A2-159E1BA1A4E4}">
      <dsp:nvSpPr>
        <dsp:cNvPr id="0" name=""/>
        <dsp:cNvSpPr/>
      </dsp:nvSpPr>
      <dsp:spPr>
        <a:xfrm rot="16200000">
          <a:off x="-1187184" y="1192316"/>
          <a:ext cx="4185634" cy="1801000"/>
        </a:xfrm>
        <a:prstGeom prst="flowChartManualOperation">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0" rIns="81618" bIns="0" numCol="1" spcCol="1270" anchor="ctr" anchorCtr="0">
          <a:noAutofit/>
        </a:bodyPr>
        <a:lstStyle/>
        <a:p>
          <a:pPr lvl="0" algn="ctr" defTabSz="577850" rtl="0">
            <a:lnSpc>
              <a:spcPct val="90000"/>
            </a:lnSpc>
            <a:spcBef>
              <a:spcPct val="0"/>
            </a:spcBef>
            <a:spcAft>
              <a:spcPct val="35000"/>
            </a:spcAft>
          </a:pPr>
          <a:r>
            <a:rPr lang="en-US" sz="1300" b="1" i="0" kern="1200" baseline="0" smtClean="0"/>
            <a:t>The global restaurant industry is currently valued at USD 2.3 billion and is expected to grow to USD 2.4 billion by 2030.</a:t>
          </a:r>
          <a:endParaRPr lang="en-IN" sz="1300" kern="1200"/>
        </a:p>
      </dsp:txBody>
      <dsp:txXfrm rot="5400000">
        <a:off x="5133" y="837126"/>
        <a:ext cx="1801000" cy="2511380"/>
      </dsp:txXfrm>
    </dsp:sp>
    <dsp:sp modelId="{B5EB2330-245B-4EDF-B2A7-D49C8CA52650}">
      <dsp:nvSpPr>
        <dsp:cNvPr id="0" name=""/>
        <dsp:cNvSpPr/>
      </dsp:nvSpPr>
      <dsp:spPr>
        <a:xfrm rot="16200000">
          <a:off x="748890" y="1192316"/>
          <a:ext cx="4185634" cy="1801000"/>
        </a:xfrm>
        <a:prstGeom prst="flowChartManualOperation">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0" rIns="81618" bIns="0" numCol="1" spcCol="1270" anchor="ctr" anchorCtr="0">
          <a:noAutofit/>
        </a:bodyPr>
        <a:lstStyle/>
        <a:p>
          <a:pPr lvl="0" algn="ctr" defTabSz="577850" rtl="0">
            <a:lnSpc>
              <a:spcPct val="90000"/>
            </a:lnSpc>
            <a:spcBef>
              <a:spcPct val="0"/>
            </a:spcBef>
            <a:spcAft>
              <a:spcPct val="35000"/>
            </a:spcAft>
          </a:pPr>
          <a:r>
            <a:rPr lang="en-US" sz="1300" b="1" i="0" kern="1200" baseline="0" smtClean="0"/>
            <a:t>Zomato, a leading online food ordering and restaurant platform, aims to identify the most promising regions for future growth.</a:t>
          </a:r>
          <a:endParaRPr lang="en-IN" sz="1300" kern="1200"/>
        </a:p>
      </dsp:txBody>
      <dsp:txXfrm rot="5400000">
        <a:off x="1941207" y="837126"/>
        <a:ext cx="1801000" cy="2511380"/>
      </dsp:txXfrm>
    </dsp:sp>
    <dsp:sp modelId="{DF151FF0-6BDF-438F-8BE5-A974CAF1A566}">
      <dsp:nvSpPr>
        <dsp:cNvPr id="0" name=""/>
        <dsp:cNvSpPr/>
      </dsp:nvSpPr>
      <dsp:spPr>
        <a:xfrm rot="16200000">
          <a:off x="2684965" y="1192316"/>
          <a:ext cx="4185634" cy="1801000"/>
        </a:xfrm>
        <a:prstGeom prst="flowChartManualOperation">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0" rIns="81618" bIns="0" numCol="1" spcCol="1270" anchor="ctr" anchorCtr="0">
          <a:noAutofit/>
        </a:bodyPr>
        <a:lstStyle/>
        <a:p>
          <a:pPr lvl="0" algn="ctr" defTabSz="577850" rtl="0">
            <a:lnSpc>
              <a:spcPct val="90000"/>
            </a:lnSpc>
            <a:spcBef>
              <a:spcPct val="0"/>
            </a:spcBef>
            <a:spcAft>
              <a:spcPct val="35000"/>
            </a:spcAft>
          </a:pPr>
          <a:r>
            <a:rPr lang="en-US" sz="1300" b="1" i="0" kern="1200" baseline="0" smtClean="0"/>
            <a:t>This project explores a comprehensive dataset of Zomato restaurants worldwide.</a:t>
          </a:r>
          <a:endParaRPr lang="en-IN" sz="1300" kern="1200"/>
        </a:p>
      </dsp:txBody>
      <dsp:txXfrm rot="5400000">
        <a:off x="3877282" y="837126"/>
        <a:ext cx="1801000" cy="2511380"/>
      </dsp:txXfrm>
    </dsp:sp>
    <dsp:sp modelId="{0F6AFD63-7272-4D97-A995-1D01E9A46FAD}">
      <dsp:nvSpPr>
        <dsp:cNvPr id="0" name=""/>
        <dsp:cNvSpPr/>
      </dsp:nvSpPr>
      <dsp:spPr>
        <a:xfrm rot="16200000">
          <a:off x="4621040" y="1192316"/>
          <a:ext cx="4185634" cy="1801000"/>
        </a:xfrm>
        <a:prstGeom prst="flowChartManualOperation">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0" rIns="81618" bIns="0" numCol="1" spcCol="1270" anchor="ctr" anchorCtr="0">
          <a:noAutofit/>
        </a:bodyPr>
        <a:lstStyle/>
        <a:p>
          <a:pPr lvl="0" algn="ctr" defTabSz="577850" rtl="0">
            <a:lnSpc>
              <a:spcPct val="90000"/>
            </a:lnSpc>
            <a:spcBef>
              <a:spcPct val="0"/>
            </a:spcBef>
            <a:spcAft>
              <a:spcPct val="35000"/>
            </a:spcAft>
          </a:pPr>
          <a:r>
            <a:rPr lang="en-US" sz="1300" b="1" i="0" kern="1200" baseline="0" smtClean="0"/>
            <a:t>By analyzing factors such as cuisine preferences, average costs, and online ordering trends, we seek to discover hidden gems—ideal locations for Zomato's expansion.</a:t>
          </a:r>
          <a:endParaRPr lang="en-IN" sz="1300" kern="1200"/>
        </a:p>
      </dsp:txBody>
      <dsp:txXfrm rot="5400000">
        <a:off x="5813357" y="837126"/>
        <a:ext cx="1801000" cy="2511380"/>
      </dsp:txXfrm>
    </dsp:sp>
    <dsp:sp modelId="{492FBC33-0243-41D4-B0C8-97EB4DD9C228}">
      <dsp:nvSpPr>
        <dsp:cNvPr id="0" name=""/>
        <dsp:cNvSpPr/>
      </dsp:nvSpPr>
      <dsp:spPr>
        <a:xfrm rot="16200000">
          <a:off x="6557115" y="1192316"/>
          <a:ext cx="4185634" cy="1801000"/>
        </a:xfrm>
        <a:prstGeom prst="flowChartManualOperation">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0" rIns="81618" bIns="0" numCol="1" spcCol="1270" anchor="ctr" anchorCtr="0">
          <a:noAutofit/>
        </a:bodyPr>
        <a:lstStyle/>
        <a:p>
          <a:pPr lvl="0" algn="ctr" defTabSz="577850" rtl="0">
            <a:lnSpc>
              <a:spcPct val="90000"/>
            </a:lnSpc>
            <a:spcBef>
              <a:spcPct val="0"/>
            </a:spcBef>
            <a:spcAft>
              <a:spcPct val="35000"/>
            </a:spcAft>
          </a:pPr>
          <a:r>
            <a:rPr lang="en-US" sz="1300" b="1" i="0" kern="1200" baseline="0" smtClean="0"/>
            <a:t>Through meticulous data exploration, we will develop a strategic roadmap to guide Zomato toward regions with the highest potential for a vibrant restaurant scene.</a:t>
          </a:r>
          <a:endParaRPr lang="en-IN" sz="1300" kern="1200"/>
        </a:p>
      </dsp:txBody>
      <dsp:txXfrm rot="5400000">
        <a:off x="7749432" y="837126"/>
        <a:ext cx="1801000" cy="2511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E5D76-7094-4B06-9547-BEE02F01C003}">
      <dsp:nvSpPr>
        <dsp:cNvPr id="0" name=""/>
        <dsp:cNvSpPr/>
      </dsp:nvSpPr>
      <dsp:spPr>
        <a:xfrm>
          <a:off x="2787310" y="0"/>
          <a:ext cx="2136696" cy="2136913"/>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A25726-D84B-4BBE-89C2-77A70BAE0B8C}">
      <dsp:nvSpPr>
        <dsp:cNvPr id="0" name=""/>
        <dsp:cNvSpPr/>
      </dsp:nvSpPr>
      <dsp:spPr>
        <a:xfrm>
          <a:off x="3259058" y="773504"/>
          <a:ext cx="1192397" cy="596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latin typeface="Arial" panose="020B0604020202020204" pitchFamily="34" charset="0"/>
              <a:cs typeface="Arial" panose="020B0604020202020204" pitchFamily="34" charset="0"/>
            </a:rPr>
            <a:t>Filtering countries and cities with more competition and Market Saturation </a:t>
          </a:r>
          <a:endParaRPr lang="en-IN" sz="900" kern="1200" dirty="0">
            <a:solidFill>
              <a:schemeClr val="tx1"/>
            </a:solidFill>
          </a:endParaRPr>
        </a:p>
      </dsp:txBody>
      <dsp:txXfrm>
        <a:off x="3259058" y="773504"/>
        <a:ext cx="1192397" cy="596137"/>
      </dsp:txXfrm>
    </dsp:sp>
    <dsp:sp modelId="{CEEEED58-7891-4FFC-835A-85725A6B9054}">
      <dsp:nvSpPr>
        <dsp:cNvPr id="0" name=""/>
        <dsp:cNvSpPr/>
      </dsp:nvSpPr>
      <dsp:spPr>
        <a:xfrm>
          <a:off x="2193716" y="1227974"/>
          <a:ext cx="2136696" cy="2136913"/>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BDEC25-F97B-4D7E-9160-B9821E55F5A7}">
      <dsp:nvSpPr>
        <dsp:cNvPr id="0" name=""/>
        <dsp:cNvSpPr/>
      </dsp:nvSpPr>
      <dsp:spPr>
        <a:xfrm>
          <a:off x="2663060" y="2003746"/>
          <a:ext cx="1192397" cy="596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lumMod val="95000"/>
                  <a:lumOff val="5000"/>
                </a:schemeClr>
              </a:solidFill>
              <a:latin typeface="Arial" panose="020B0604020202020204" pitchFamily="34" charset="0"/>
              <a:cs typeface="Arial" panose="020B0604020202020204" pitchFamily="34" charset="0"/>
            </a:rPr>
            <a:t>We won’t suggest these places as </a:t>
          </a:r>
          <a:br>
            <a:rPr lang="en-US" sz="900" kern="1200" dirty="0" smtClean="0">
              <a:solidFill>
                <a:schemeClr val="tx1">
                  <a:lumMod val="95000"/>
                  <a:lumOff val="5000"/>
                </a:schemeClr>
              </a:solidFill>
              <a:latin typeface="Arial" panose="020B0604020202020204" pitchFamily="34" charset="0"/>
              <a:cs typeface="Arial" panose="020B0604020202020204" pitchFamily="34" charset="0"/>
            </a:rPr>
          </a:br>
          <a:r>
            <a:rPr lang="en-US" sz="900" kern="1200" dirty="0" smtClean="0">
              <a:solidFill>
                <a:schemeClr val="tx1">
                  <a:lumMod val="95000"/>
                  <a:lumOff val="5000"/>
                </a:schemeClr>
              </a:solidFill>
              <a:latin typeface="Arial" panose="020B0604020202020204" pitchFamily="34" charset="0"/>
              <a:cs typeface="Arial" panose="020B0604020202020204" pitchFamily="34" charset="0"/>
            </a:rPr>
            <a:t>there is already market saturation</a:t>
          </a:r>
          <a:endParaRPr lang="en-US" sz="900" kern="1200" dirty="0">
            <a:solidFill>
              <a:schemeClr val="tx1">
                <a:lumMod val="95000"/>
                <a:lumOff val="5000"/>
              </a:schemeClr>
            </a:solidFill>
            <a:latin typeface="Arial" panose="020B0604020202020204" pitchFamily="34" charset="0"/>
            <a:cs typeface="Arial" panose="020B0604020202020204" pitchFamily="34" charset="0"/>
          </a:endParaRPr>
        </a:p>
      </dsp:txBody>
      <dsp:txXfrm>
        <a:off x="2663060" y="2003746"/>
        <a:ext cx="1192397" cy="596137"/>
      </dsp:txXfrm>
    </dsp:sp>
    <dsp:sp modelId="{C86C9B3B-751E-4F72-B310-50A9C01D178E}">
      <dsp:nvSpPr>
        <dsp:cNvPr id="0" name=""/>
        <dsp:cNvSpPr/>
      </dsp:nvSpPr>
      <dsp:spPr>
        <a:xfrm>
          <a:off x="2787310" y="2460482"/>
          <a:ext cx="2136696" cy="2136913"/>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696AB3-055E-4C23-ABD5-7EB9E2AA3FDA}">
      <dsp:nvSpPr>
        <dsp:cNvPr id="0" name=""/>
        <dsp:cNvSpPr/>
      </dsp:nvSpPr>
      <dsp:spPr>
        <a:xfrm>
          <a:off x="3259058" y="3233987"/>
          <a:ext cx="1192397" cy="596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smtClean="0">
              <a:solidFill>
                <a:schemeClr val="tx1">
                  <a:lumMod val="95000"/>
                  <a:lumOff val="5000"/>
                </a:schemeClr>
              </a:solidFill>
              <a:latin typeface="Arial" panose="020B0604020202020204" pitchFamily="34" charset="0"/>
              <a:cs typeface="Arial" panose="020B0604020202020204" pitchFamily="34" charset="0"/>
            </a:rPr>
            <a:t>We suggest to open restaurants in </a:t>
          </a:r>
          <a:br>
            <a:rPr lang="en-US" sz="900" kern="1200" smtClean="0">
              <a:solidFill>
                <a:schemeClr val="tx1">
                  <a:lumMod val="95000"/>
                  <a:lumOff val="5000"/>
                </a:schemeClr>
              </a:solidFill>
              <a:latin typeface="Arial" panose="020B0604020202020204" pitchFamily="34" charset="0"/>
              <a:cs typeface="Arial" panose="020B0604020202020204" pitchFamily="34" charset="0"/>
            </a:rPr>
          </a:br>
          <a:r>
            <a:rPr lang="en-US" sz="900" kern="1200" smtClean="0">
              <a:solidFill>
                <a:schemeClr val="tx1">
                  <a:lumMod val="95000"/>
                  <a:lumOff val="5000"/>
                </a:schemeClr>
              </a:solidFill>
              <a:latin typeface="Arial" panose="020B0604020202020204" pitchFamily="34" charset="0"/>
              <a:cs typeface="Arial" panose="020B0604020202020204" pitchFamily="34" charset="0"/>
            </a:rPr>
            <a:t>countries or cities with minimal competition</a:t>
          </a:r>
          <a:endParaRPr lang="en-US" sz="900" kern="1200" dirty="0">
            <a:solidFill>
              <a:schemeClr val="tx1">
                <a:lumMod val="95000"/>
                <a:lumOff val="5000"/>
              </a:schemeClr>
            </a:solidFill>
          </a:endParaRPr>
        </a:p>
      </dsp:txBody>
      <dsp:txXfrm>
        <a:off x="3259058" y="3233987"/>
        <a:ext cx="1192397" cy="596137"/>
      </dsp:txXfrm>
    </dsp:sp>
    <dsp:sp modelId="{A7576D1F-8EC8-4C54-9D13-2BDF9D924962}">
      <dsp:nvSpPr>
        <dsp:cNvPr id="0" name=""/>
        <dsp:cNvSpPr/>
      </dsp:nvSpPr>
      <dsp:spPr>
        <a:xfrm>
          <a:off x="2346022" y="3830124"/>
          <a:ext cx="1835691" cy="1836578"/>
        </a:xfrm>
        <a:prstGeom prst="blockArc">
          <a:avLst>
            <a:gd name="adj1" fmla="val 0"/>
            <a:gd name="adj2" fmla="val 18900000"/>
            <a:gd name="adj3" fmla="val 1274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8B6B23-6998-464C-8844-F88AFECB0C76}">
      <dsp:nvSpPr>
        <dsp:cNvPr id="0" name=""/>
        <dsp:cNvSpPr/>
      </dsp:nvSpPr>
      <dsp:spPr>
        <a:xfrm>
          <a:off x="2663060" y="4464228"/>
          <a:ext cx="1192397" cy="596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lumMod val="95000"/>
                  <a:lumOff val="5000"/>
                </a:schemeClr>
              </a:solidFill>
              <a:latin typeface="Arial" panose="020B0604020202020204" pitchFamily="34" charset="0"/>
              <a:cs typeface="Arial" panose="020B0604020202020204" pitchFamily="34" charset="0"/>
            </a:rPr>
            <a:t>India has more competition with 90% market occupancy</a:t>
          </a:r>
          <a:endParaRPr lang="en-US" sz="900" kern="1200" dirty="0">
            <a:solidFill>
              <a:schemeClr val="tx1">
                <a:lumMod val="95000"/>
                <a:lumOff val="5000"/>
              </a:schemeClr>
            </a:solidFill>
          </a:endParaRPr>
        </a:p>
      </dsp:txBody>
      <dsp:txXfrm>
        <a:off x="2663060" y="4464228"/>
        <a:ext cx="1192397" cy="5961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4AD61-7398-4332-9099-614D0B89E8DB}">
      <dsp:nvSpPr>
        <dsp:cNvPr id="0" name=""/>
        <dsp:cNvSpPr/>
      </dsp:nvSpPr>
      <dsp:spPr>
        <a:xfrm>
          <a:off x="1470313" y="-608318"/>
          <a:ext cx="3433816" cy="3434580"/>
        </a:xfrm>
        <a:prstGeom prst="circularArrow">
          <a:avLst>
            <a:gd name="adj1" fmla="val 10980"/>
            <a:gd name="adj2" fmla="val 1142322"/>
            <a:gd name="adj3" fmla="val 9000000"/>
            <a:gd name="adj4" fmla="val 10800000"/>
            <a:gd name="adj5" fmla="val 125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729902-C7C0-4EEF-BC19-7E3B6E3CC6C3}">
      <dsp:nvSpPr>
        <dsp:cNvPr id="0" name=""/>
        <dsp:cNvSpPr/>
      </dsp:nvSpPr>
      <dsp:spPr>
        <a:xfrm>
          <a:off x="1818819" y="3083292"/>
          <a:ext cx="2896736" cy="1374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114300" lvl="1" indent="-114300" algn="ctr" defTabSz="533400">
            <a:lnSpc>
              <a:spcPct val="90000"/>
            </a:lnSpc>
            <a:spcBef>
              <a:spcPct val="0"/>
            </a:spcBef>
            <a:spcAft>
              <a:spcPct val="15000"/>
            </a:spcAft>
            <a:buChar char="••"/>
          </a:pPr>
          <a:r>
            <a:rPr lang="en-US" sz="1200" kern="1200" dirty="0" smtClean="0">
              <a:solidFill>
                <a:schemeClr val="tx1">
                  <a:lumMod val="95000"/>
                  <a:lumOff val="5000"/>
                </a:schemeClr>
              </a:solidFill>
              <a:latin typeface="Arial" panose="020B0604020202020204" pitchFamily="34" charset="0"/>
              <a:cs typeface="Arial" panose="020B0604020202020204" pitchFamily="34" charset="0"/>
            </a:rPr>
            <a:t>Average number of votes tell about the popularity of restaurant in different countries</a:t>
          </a:r>
          <a:endParaRPr lang="en-IN" sz="1200" kern="1200" dirty="0"/>
        </a:p>
        <a:p>
          <a:pPr marL="114300" lvl="1" indent="-114300" algn="ctr" defTabSz="533400">
            <a:lnSpc>
              <a:spcPct val="90000"/>
            </a:lnSpc>
            <a:spcBef>
              <a:spcPct val="0"/>
            </a:spcBef>
            <a:spcAft>
              <a:spcPct val="15000"/>
            </a:spcAft>
            <a:buChar char="••"/>
          </a:pPr>
          <a:r>
            <a:rPr lang="en-US" sz="1200" kern="1200" dirty="0" smtClean="0">
              <a:solidFill>
                <a:schemeClr val="tx1">
                  <a:lumMod val="95000"/>
                  <a:lumOff val="5000"/>
                </a:schemeClr>
              </a:solidFill>
              <a:latin typeface="Arial" panose="020B0604020202020204" pitchFamily="34" charset="0"/>
              <a:cs typeface="Arial" panose="020B0604020202020204" pitchFamily="34" charset="0"/>
            </a:rPr>
            <a:t>Indonesia, UAE, Turkey, </a:t>
          </a:r>
          <a:r>
            <a:rPr lang="en-US" sz="1200" kern="1200" dirty="0" err="1" smtClean="0">
              <a:solidFill>
                <a:schemeClr val="tx1">
                  <a:lumMod val="95000"/>
                  <a:lumOff val="5000"/>
                </a:schemeClr>
              </a:solidFill>
              <a:latin typeface="Arial" panose="020B0604020202020204" pitchFamily="34" charset="0"/>
              <a:cs typeface="Arial" panose="020B0604020202020204" pitchFamily="34" charset="0"/>
            </a:rPr>
            <a:t>Phillipines</a:t>
          </a:r>
          <a:r>
            <a:rPr lang="en-US" sz="1200" kern="1200" dirty="0" smtClean="0">
              <a:solidFill>
                <a:schemeClr val="tx1">
                  <a:lumMod val="95000"/>
                  <a:lumOff val="5000"/>
                </a:schemeClr>
              </a:solidFill>
              <a:latin typeface="Arial" panose="020B0604020202020204" pitchFamily="34" charset="0"/>
              <a:cs typeface="Arial" panose="020B0604020202020204" pitchFamily="34" charset="0"/>
            </a:rPr>
            <a:t>, </a:t>
          </a:r>
          <a:br>
            <a:rPr lang="en-US" sz="1200" kern="1200" dirty="0" smtClean="0">
              <a:solidFill>
                <a:schemeClr val="tx1">
                  <a:lumMod val="95000"/>
                  <a:lumOff val="5000"/>
                </a:schemeClr>
              </a:solidFill>
              <a:latin typeface="Arial" panose="020B0604020202020204" pitchFamily="34" charset="0"/>
              <a:cs typeface="Arial" panose="020B0604020202020204" pitchFamily="34" charset="0"/>
            </a:rPr>
          </a:br>
          <a:r>
            <a:rPr lang="en-US" sz="1200" kern="1200" dirty="0" smtClean="0">
              <a:solidFill>
                <a:schemeClr val="tx1">
                  <a:lumMod val="95000"/>
                  <a:lumOff val="5000"/>
                </a:schemeClr>
              </a:solidFill>
              <a:latin typeface="Arial" panose="020B0604020202020204" pitchFamily="34" charset="0"/>
              <a:cs typeface="Arial" panose="020B0604020202020204" pitchFamily="34" charset="0"/>
            </a:rPr>
            <a:t>USA, and South Africa are countries with most customer popularity</a:t>
          </a:r>
          <a:endParaRPr lang="en-US" sz="1200" kern="1200" dirty="0">
            <a:solidFill>
              <a:schemeClr val="tx1">
                <a:lumMod val="95000"/>
                <a:lumOff val="5000"/>
              </a:schemeClr>
            </a:solidFill>
          </a:endParaRPr>
        </a:p>
        <a:p>
          <a:pPr marL="114300" lvl="1" indent="-114300" algn="ctr" defTabSz="533400">
            <a:lnSpc>
              <a:spcPct val="90000"/>
            </a:lnSpc>
            <a:spcBef>
              <a:spcPct val="0"/>
            </a:spcBef>
            <a:spcAft>
              <a:spcPct val="15000"/>
            </a:spcAft>
            <a:buChar char="••"/>
          </a:pPr>
          <a:r>
            <a:rPr lang="en-US" sz="1200" kern="1200" dirty="0" smtClean="0">
              <a:solidFill>
                <a:schemeClr val="tx1">
                  <a:lumMod val="95000"/>
                  <a:lumOff val="5000"/>
                </a:schemeClr>
              </a:solidFill>
              <a:latin typeface="Arial" panose="020B0604020202020204" pitchFamily="34" charset="0"/>
              <a:cs typeface="Arial" panose="020B0604020202020204" pitchFamily="34" charset="0"/>
            </a:rPr>
            <a:t>Recent trends in number of restaurant opened shows double growth since 2016</a:t>
          </a:r>
          <a:endParaRPr lang="en-US" sz="1200" kern="1200" dirty="0">
            <a:solidFill>
              <a:schemeClr val="tx1">
                <a:lumMod val="95000"/>
                <a:lumOff val="5000"/>
              </a:schemeClr>
            </a:solidFill>
            <a:latin typeface="Arial" panose="020B0604020202020204" pitchFamily="34" charset="0"/>
            <a:cs typeface="Arial" panose="020B0604020202020204" pitchFamily="34" charset="0"/>
          </a:endParaRPr>
        </a:p>
      </dsp:txBody>
      <dsp:txXfrm>
        <a:off x="1818819" y="3083292"/>
        <a:ext cx="2896736" cy="1374175"/>
      </dsp:txXfrm>
    </dsp:sp>
    <dsp:sp modelId="{C4454E09-CF7E-4A0B-9EBE-B73D5A536EB1}">
      <dsp:nvSpPr>
        <dsp:cNvPr id="0" name=""/>
        <dsp:cNvSpPr/>
      </dsp:nvSpPr>
      <dsp:spPr>
        <a:xfrm>
          <a:off x="2260491" y="496813"/>
          <a:ext cx="1916101" cy="957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1"/>
              </a:solidFill>
              <a:latin typeface="Arial" panose="020B0604020202020204" pitchFamily="34" charset="0"/>
              <a:cs typeface="Arial" panose="020B0604020202020204" pitchFamily="34" charset="0"/>
            </a:rPr>
            <a:t>Average vote across countries and yearly trends of restaurant </a:t>
          </a:r>
          <a:endParaRPr lang="en-IN" sz="1700" kern="1200" dirty="0">
            <a:solidFill>
              <a:schemeClr val="tx1"/>
            </a:solidFill>
          </a:endParaRPr>
        </a:p>
      </dsp:txBody>
      <dsp:txXfrm>
        <a:off x="2260491" y="496813"/>
        <a:ext cx="1916101" cy="9579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A037F-57AC-4113-B2B2-AC25FDCD3EEA}">
      <dsp:nvSpPr>
        <dsp:cNvPr id="0" name=""/>
        <dsp:cNvSpPr/>
      </dsp:nvSpPr>
      <dsp:spPr>
        <a:xfrm>
          <a:off x="0" y="414395"/>
          <a:ext cx="4579316" cy="4580335"/>
        </a:xfrm>
        <a:prstGeom prst="circularArrow">
          <a:avLst>
            <a:gd name="adj1" fmla="val 10980"/>
            <a:gd name="adj2" fmla="val 1142322"/>
            <a:gd name="adj3" fmla="val 9000000"/>
            <a:gd name="adj4" fmla="val 10800000"/>
            <a:gd name="adj5" fmla="val 125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94A94C-C7D5-45F4-A64D-4C92FED35460}">
      <dsp:nvSpPr>
        <dsp:cNvPr id="0" name=""/>
        <dsp:cNvSpPr/>
      </dsp:nvSpPr>
      <dsp:spPr>
        <a:xfrm>
          <a:off x="4580049" y="1779793"/>
          <a:ext cx="2748029" cy="1832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14300" lvl="1" indent="-114300" algn="l" defTabSz="533400">
            <a:lnSpc>
              <a:spcPct val="90000"/>
            </a:lnSpc>
            <a:spcBef>
              <a:spcPct val="0"/>
            </a:spcBef>
            <a:spcAft>
              <a:spcPct val="15000"/>
            </a:spcAft>
            <a:buChar char="••"/>
          </a:pPr>
          <a:r>
            <a:rPr lang="en-US" sz="1200" kern="1200" smtClean="0">
              <a:latin typeface="Arial" panose="020B0604020202020204" pitchFamily="34" charset="0"/>
              <a:cs typeface="Arial" panose="020B0604020202020204" pitchFamily="34" charset="0"/>
            </a:rPr>
            <a:t>12% of the total restaurants across globe have an option for table booking</a:t>
          </a:r>
          <a:endParaRPr lang="en-IN" sz="1200" kern="1200" dirty="0"/>
        </a:p>
        <a:p>
          <a:pPr marL="228600" lvl="2" indent="-114300" algn="l" defTabSz="533400">
            <a:lnSpc>
              <a:spcPct val="90000"/>
            </a:lnSpc>
            <a:spcBef>
              <a:spcPct val="0"/>
            </a:spcBef>
            <a:spcAft>
              <a:spcPct val="15000"/>
            </a:spcAft>
            <a:buChar char="••"/>
          </a:pPr>
          <a:r>
            <a:rPr lang="en-US" sz="1200" kern="1200" smtClean="0">
              <a:latin typeface="Arial" panose="020B0604020202020204" pitchFamily="34" charset="0"/>
              <a:cs typeface="Arial" panose="020B0604020202020204" pitchFamily="34" charset="0"/>
            </a:rPr>
            <a:t>We see that average ratings is better </a:t>
          </a:r>
          <a:br>
            <a:rPr lang="en-US" sz="1200" kern="1200" smtClean="0">
              <a:latin typeface="Arial" panose="020B0604020202020204" pitchFamily="34" charset="0"/>
              <a:cs typeface="Arial" panose="020B0604020202020204" pitchFamily="34" charset="0"/>
            </a:rPr>
          </a:br>
          <a:r>
            <a:rPr lang="en-US" sz="1200" kern="1200" smtClean="0">
              <a:latin typeface="Arial" panose="020B0604020202020204" pitchFamily="34" charset="0"/>
              <a:cs typeface="Arial" panose="020B0604020202020204" pitchFamily="34" charset="0"/>
            </a:rPr>
            <a:t>when restaurant has table booking and online delivery services.</a:t>
          </a:r>
          <a:endParaRPr lang="en-US" sz="1200" kern="1200" dirty="0">
            <a:latin typeface="Arial" panose="020B0604020202020204" pitchFamily="34" charset="0"/>
            <a:cs typeface="Arial" panose="020B0604020202020204" pitchFamily="34" charset="0"/>
          </a:endParaRPr>
        </a:p>
        <a:p>
          <a:pPr marL="228600" lvl="2" indent="-114300" algn="l" defTabSz="533400">
            <a:lnSpc>
              <a:spcPct val="90000"/>
            </a:lnSpc>
            <a:spcBef>
              <a:spcPct val="0"/>
            </a:spcBef>
            <a:spcAft>
              <a:spcPct val="15000"/>
            </a:spcAft>
            <a:buChar char="••"/>
          </a:pPr>
          <a:r>
            <a:rPr lang="en-US" sz="1200" kern="1200" smtClean="0">
              <a:latin typeface="Arial" panose="020B0604020202020204" pitchFamily="34" charset="0"/>
              <a:cs typeface="Arial" panose="020B0604020202020204" pitchFamily="34" charset="0"/>
            </a:rPr>
            <a:t>So we can introduce these services in the newly opened restaurants in suggested countries</a:t>
          </a:r>
          <a:endParaRPr lang="en-IN" sz="1200" kern="1200" dirty="0"/>
        </a:p>
        <a:p>
          <a:pPr marL="114300" lvl="1" indent="-114300" algn="l" defTabSz="533400">
            <a:lnSpc>
              <a:spcPct val="9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25 % of total restaurants across globe have option for online delivery</a:t>
          </a:r>
          <a:endParaRPr lang="en-IN" sz="1200" kern="1200" dirty="0"/>
        </a:p>
      </dsp:txBody>
      <dsp:txXfrm>
        <a:off x="4580049" y="1779793"/>
        <a:ext cx="2748029" cy="1832592"/>
      </dsp:txXfrm>
    </dsp:sp>
    <dsp:sp modelId="{BD7419F4-DC90-4E0C-9D7C-32E6C11E16BD}">
      <dsp:nvSpPr>
        <dsp:cNvPr id="0" name=""/>
        <dsp:cNvSpPr/>
      </dsp:nvSpPr>
      <dsp:spPr>
        <a:xfrm>
          <a:off x="1011274" y="2072477"/>
          <a:ext cx="2555301" cy="127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smtClean="0">
              <a:latin typeface="Arial" panose="020B0604020202020204" pitchFamily="34" charset="0"/>
              <a:cs typeface="Arial" panose="020B0604020202020204" pitchFamily="34" charset="0"/>
            </a:rPr>
            <a:t>Rating insights from restaurant having table bookings and online delivery</a:t>
          </a:r>
          <a:endParaRPr lang="en-IN" sz="2200" kern="1200" dirty="0"/>
        </a:p>
      </dsp:txBody>
      <dsp:txXfrm>
        <a:off x="1011274" y="2072477"/>
        <a:ext cx="2555301" cy="127745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77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936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7264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5916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452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12524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7358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5415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711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7481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3381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203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3055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938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16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9741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799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11/8/2024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761726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chart" Target="../charts/chart3.xml"/><Relationship Id="rId7" Type="http://schemas.openxmlformats.org/officeDocument/2006/relationships/diagramColors" Target="../diagrams/colors3.xml"/><Relationship Id="rId2" Type="http://schemas.openxmlformats.org/officeDocument/2006/relationships/chart" Target="../charts/chart2.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chart" Target="../charts/chart5.xml"/><Relationship Id="rId7" Type="http://schemas.openxmlformats.org/officeDocument/2006/relationships/diagramColors" Target="../diagrams/colors4.xml"/><Relationship Id="rId2" Type="http://schemas.openxmlformats.org/officeDocument/2006/relationships/chart" Target="../charts/chart4.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01522" y="115910"/>
            <a:ext cx="10586434" cy="515155"/>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smtClean="0"/>
              <a:t>ZOMATO ANALYTICS DASHBOARD</a:t>
            </a:r>
            <a:endParaRPr lang="en-IN" sz="4000" b="1" dirty="0"/>
          </a:p>
        </p:txBody>
      </p:sp>
      <p:pic>
        <p:nvPicPr>
          <p:cNvPr id="1026" name="Picture 2" descr="Zomato Rolls Out Free Platform To Enable Restaurants Make Data-Driven Deci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22" y="877499"/>
            <a:ext cx="10554761" cy="59805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525813" y="5934670"/>
            <a:ext cx="2421228" cy="923330"/>
          </a:xfrm>
          <a:prstGeom prst="rect">
            <a:avLst/>
          </a:prstGeom>
          <a:noFill/>
        </p:spPr>
        <p:txBody>
          <a:bodyPr wrap="square" rtlCol="0">
            <a:spAutoFit/>
          </a:bodyPr>
          <a:lstStyle/>
          <a:p>
            <a:r>
              <a:rPr lang="en-US" dirty="0" smtClean="0"/>
              <a:t>KAVIN DURAISAMY</a:t>
            </a:r>
          </a:p>
          <a:p>
            <a:r>
              <a:rPr lang="en-US" dirty="0" smtClean="0"/>
              <a:t>08-11-2024</a:t>
            </a:r>
            <a:endParaRPr lang="en-US" dirty="0" smtClean="0"/>
          </a:p>
          <a:p>
            <a:endParaRPr lang="en-IN" dirty="0"/>
          </a:p>
        </p:txBody>
      </p:sp>
    </p:spTree>
    <p:extLst>
      <p:ext uri="{BB962C8B-B14F-4D97-AF65-F5344CB8AC3E}">
        <p14:creationId xmlns:p14="http://schemas.microsoft.com/office/powerpoint/2010/main" val="488271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511625061"/>
              </p:ext>
            </p:extLst>
          </p:nvPr>
        </p:nvGraphicFramePr>
        <p:xfrm>
          <a:off x="523136" y="1125974"/>
          <a:ext cx="7526159" cy="2538994"/>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4082603" y="180304"/>
            <a:ext cx="3657600" cy="425003"/>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TOP 10 CITY AVERAGE RATING</a:t>
            </a:r>
            <a:endParaRPr lang="en-IN" b="1" dirty="0"/>
          </a:p>
        </p:txBody>
      </p:sp>
      <p:sp>
        <p:nvSpPr>
          <p:cNvPr id="5" name="Rectangle 4"/>
          <p:cNvSpPr/>
          <p:nvPr/>
        </p:nvSpPr>
        <p:spPr>
          <a:xfrm>
            <a:off x="8435663" y="2395471"/>
            <a:ext cx="3116687" cy="850006"/>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Top 10 Suggested Cities by Average Rating</a:t>
            </a:r>
            <a:endParaRPr lang="en-IN" b="1" dirty="0"/>
          </a:p>
        </p:txBody>
      </p:sp>
      <p:sp>
        <p:nvSpPr>
          <p:cNvPr id="6" name="Rectangle 5"/>
          <p:cNvSpPr/>
          <p:nvPr/>
        </p:nvSpPr>
        <p:spPr>
          <a:xfrm>
            <a:off x="965914" y="4031087"/>
            <a:ext cx="10715223" cy="940158"/>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To identify cities with less competition, we can filter out those with more than 5% market occupancy. This approach will help us target locations with greater growth potential.</a:t>
            </a:r>
            <a:endParaRPr lang="en-IN" b="1" dirty="0"/>
          </a:p>
        </p:txBody>
      </p:sp>
      <p:sp>
        <p:nvSpPr>
          <p:cNvPr id="9" name="Rectangle 8"/>
          <p:cNvSpPr/>
          <p:nvPr/>
        </p:nvSpPr>
        <p:spPr>
          <a:xfrm>
            <a:off x="965914" y="5155096"/>
            <a:ext cx="10715223" cy="84813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The cities with the best ratings are Inner City, Quezon City, Makati City, Pasig City, and </a:t>
            </a:r>
            <a:r>
              <a:rPr lang="en-US" b="1" dirty="0" err="1"/>
              <a:t>Mandaluyong</a:t>
            </a:r>
            <a:r>
              <a:rPr lang="en-US" b="1" dirty="0"/>
              <a:t> City</a:t>
            </a:r>
            <a:r>
              <a:rPr lang="en-US" dirty="0"/>
              <a:t>.</a:t>
            </a:r>
            <a:endParaRPr lang="en-IN" dirty="0"/>
          </a:p>
        </p:txBody>
      </p:sp>
    </p:spTree>
    <p:extLst>
      <p:ext uri="{BB962C8B-B14F-4D97-AF65-F5344CB8AC3E}">
        <p14:creationId xmlns:p14="http://schemas.microsoft.com/office/powerpoint/2010/main" val="699583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0782" y="115908"/>
            <a:ext cx="5525037" cy="579551"/>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lnSpc>
                <a:spcPts val="4861"/>
              </a:lnSpc>
              <a:spcBef>
                <a:spcPct val="0"/>
              </a:spcBef>
            </a:pPr>
            <a:r>
              <a:rPr lang="en-US" b="1" spc="123" dirty="0">
                <a:solidFill>
                  <a:srgbClr val="010101"/>
                </a:solidFill>
                <a:latin typeface="Archivo Black"/>
                <a:ea typeface="Archivo Black"/>
                <a:cs typeface="Archivo Black"/>
                <a:sym typeface="Archivo Black"/>
              </a:rPr>
              <a:t>Strategic Recommendation</a:t>
            </a:r>
          </a:p>
        </p:txBody>
      </p:sp>
      <p:sp>
        <p:nvSpPr>
          <p:cNvPr id="5" name="Rectangle 4"/>
          <p:cNvSpPr/>
          <p:nvPr/>
        </p:nvSpPr>
        <p:spPr>
          <a:xfrm>
            <a:off x="1110117" y="1825039"/>
            <a:ext cx="2998244" cy="326884"/>
          </a:xfrm>
          <a:prstGeom prst="rect">
            <a:avLst/>
          </a:prstGeom>
        </p:spPr>
        <p:txBody>
          <a:bodyPr wrap="square">
            <a:spAutoFit/>
          </a:bodyPr>
          <a:lstStyle/>
          <a:p>
            <a:pPr marL="0" lvl="1">
              <a:lnSpc>
                <a:spcPts val="1995"/>
              </a:lnSpc>
              <a:spcBef>
                <a:spcPct val="0"/>
              </a:spcBef>
            </a:pPr>
            <a:r>
              <a:rPr lang="en-US" sz="1445" b="1" spc="141" dirty="0">
                <a:solidFill>
                  <a:srgbClr val="000000"/>
                </a:solidFill>
                <a:latin typeface="Montserrat Classic Bold"/>
                <a:ea typeface="Montserrat Classic Bold"/>
                <a:cs typeface="Montserrat Classic Bold"/>
                <a:sym typeface="Montserrat Classic Bold"/>
              </a:rPr>
              <a:t>High Average Rating</a:t>
            </a:r>
          </a:p>
        </p:txBody>
      </p:sp>
      <p:sp>
        <p:nvSpPr>
          <p:cNvPr id="6" name="Rectangle 5"/>
          <p:cNvSpPr/>
          <p:nvPr/>
        </p:nvSpPr>
        <p:spPr>
          <a:xfrm>
            <a:off x="2434108" y="2287924"/>
            <a:ext cx="8899300" cy="923330"/>
          </a:xfrm>
          <a:prstGeom prst="rect">
            <a:avLst/>
          </a:prstGeom>
        </p:spPr>
        <p:txBody>
          <a:bodyPr wrap="square">
            <a:spAutoFit/>
          </a:bodyPr>
          <a:lstStyle/>
          <a:p>
            <a:r>
              <a:rPr lang="en-US" dirty="0"/>
              <a:t>The data indicates that customers in the suggested countries are generally more satisfied with restaurants, highlighting a potential market opportunity for your specific cuisine or concept.</a:t>
            </a:r>
            <a:endParaRPr lang="en-IN" dirty="0"/>
          </a:p>
        </p:txBody>
      </p:sp>
      <p:sp>
        <p:nvSpPr>
          <p:cNvPr id="7" name="Rectangle 6"/>
          <p:cNvSpPr/>
          <p:nvPr/>
        </p:nvSpPr>
        <p:spPr>
          <a:xfrm>
            <a:off x="1110117" y="3211254"/>
            <a:ext cx="2688813" cy="326884"/>
          </a:xfrm>
          <a:prstGeom prst="rect">
            <a:avLst/>
          </a:prstGeom>
        </p:spPr>
        <p:txBody>
          <a:bodyPr wrap="none">
            <a:spAutoFit/>
          </a:bodyPr>
          <a:lstStyle/>
          <a:p>
            <a:pPr marL="0" lvl="1">
              <a:lnSpc>
                <a:spcPts val="1995"/>
              </a:lnSpc>
              <a:spcBef>
                <a:spcPct val="0"/>
              </a:spcBef>
            </a:pPr>
            <a:r>
              <a:rPr lang="en-US" sz="1445" b="1" spc="141" dirty="0">
                <a:solidFill>
                  <a:srgbClr val="000000"/>
                </a:solidFill>
                <a:latin typeface="Montserrat Classic Bold"/>
                <a:ea typeface="Montserrat Classic Bold"/>
                <a:cs typeface="Montserrat Classic Bold"/>
                <a:sym typeface="Montserrat Classic Bold"/>
              </a:rPr>
              <a:t>Low Restaurant Density</a:t>
            </a:r>
          </a:p>
        </p:txBody>
      </p:sp>
      <p:sp>
        <p:nvSpPr>
          <p:cNvPr id="8" name="Rectangle 7"/>
          <p:cNvSpPr/>
          <p:nvPr/>
        </p:nvSpPr>
        <p:spPr>
          <a:xfrm>
            <a:off x="2454523" y="3744388"/>
            <a:ext cx="8615965" cy="923330"/>
          </a:xfrm>
          <a:prstGeom prst="rect">
            <a:avLst/>
          </a:prstGeom>
        </p:spPr>
        <p:txBody>
          <a:bodyPr wrap="square">
            <a:spAutoFit/>
          </a:bodyPr>
          <a:lstStyle/>
          <a:p>
            <a:r>
              <a:rPr lang="en-US" dirty="0"/>
              <a:t>Identify countries with a lower number of restaurants compared to others, as this suggests less competition and potentially greater opportunities for market share.</a:t>
            </a:r>
            <a:endParaRPr lang="en-IN" dirty="0"/>
          </a:p>
        </p:txBody>
      </p:sp>
      <p:sp>
        <p:nvSpPr>
          <p:cNvPr id="9" name="Rectangle 8"/>
          <p:cNvSpPr/>
          <p:nvPr/>
        </p:nvSpPr>
        <p:spPr>
          <a:xfrm>
            <a:off x="1221457" y="4667718"/>
            <a:ext cx="1925848" cy="326884"/>
          </a:xfrm>
          <a:prstGeom prst="rect">
            <a:avLst/>
          </a:prstGeom>
        </p:spPr>
        <p:txBody>
          <a:bodyPr wrap="none">
            <a:spAutoFit/>
          </a:bodyPr>
          <a:lstStyle/>
          <a:p>
            <a:pPr marL="0" lvl="1">
              <a:lnSpc>
                <a:spcPts val="1995"/>
              </a:lnSpc>
              <a:spcBef>
                <a:spcPct val="0"/>
              </a:spcBef>
            </a:pPr>
            <a:r>
              <a:rPr lang="en-US" sz="1445" b="1" spc="141" dirty="0">
                <a:solidFill>
                  <a:srgbClr val="000000"/>
                </a:solidFill>
                <a:latin typeface="Montserrat Classic Bold"/>
                <a:ea typeface="Montserrat Classic Bold"/>
                <a:cs typeface="Montserrat Classic Bold"/>
                <a:sym typeface="Montserrat Classic Bold"/>
              </a:rPr>
              <a:t>Expected Impact</a:t>
            </a:r>
          </a:p>
        </p:txBody>
      </p:sp>
      <p:sp>
        <p:nvSpPr>
          <p:cNvPr id="10" name="Rectangle 9"/>
          <p:cNvSpPr/>
          <p:nvPr/>
        </p:nvSpPr>
        <p:spPr>
          <a:xfrm>
            <a:off x="2434108" y="4994602"/>
            <a:ext cx="8512934" cy="923330"/>
          </a:xfrm>
          <a:prstGeom prst="rect">
            <a:avLst/>
          </a:prstGeom>
        </p:spPr>
        <p:txBody>
          <a:bodyPr wrap="square">
            <a:spAutoFit/>
          </a:bodyPr>
          <a:lstStyle/>
          <a:p>
            <a:r>
              <a:rPr lang="en-US" dirty="0"/>
              <a:t>This targeted approach enhances the chances of discovering a receptive customer base, resulting in increased customer satisfaction and brand loyalty.</a:t>
            </a:r>
            <a:endParaRPr lang="en-IN" dirty="0"/>
          </a:p>
        </p:txBody>
      </p:sp>
      <p:sp>
        <p:nvSpPr>
          <p:cNvPr id="11" name="Right Arrow 10"/>
          <p:cNvSpPr/>
          <p:nvPr/>
        </p:nvSpPr>
        <p:spPr>
          <a:xfrm>
            <a:off x="1929796" y="5188593"/>
            <a:ext cx="504312" cy="180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1898695" y="2380445"/>
            <a:ext cx="504312" cy="180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1929796" y="3821219"/>
            <a:ext cx="504312" cy="235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5732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Tree>
    <p:extLst>
      <p:ext uri="{BB962C8B-B14F-4D97-AF65-F5344CB8AC3E}">
        <p14:creationId xmlns:p14="http://schemas.microsoft.com/office/powerpoint/2010/main" val="2416085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8199" y="1331100"/>
            <a:ext cx="8847784" cy="2862322"/>
          </a:xfrm>
          <a:prstGeom prst="rect">
            <a:avLst/>
          </a:prstGeom>
        </p:spPr>
        <p:txBody>
          <a:bodyPr wrap="square">
            <a:spAutoFit/>
          </a:bodyPr>
          <a:lstStyle/>
          <a:p>
            <a:endParaRPr lang="en-US" b="1" dirty="0"/>
          </a:p>
          <a:p>
            <a:r>
              <a:rPr lang="en-US" dirty="0"/>
              <a:t>Our comprehensive analysis of restaurant data has revealed significant opportunities for global expansion. By focusing on countries with high average ratings and lower restaurant density, we can strategically position ourselves in markets with less competition. Targeting cities in Indonesia and the Philippines is particularly promising, given their strong customer satisfaction levels.</a:t>
            </a:r>
          </a:p>
          <a:p>
            <a:r>
              <a:rPr lang="en-US" dirty="0"/>
              <a:t>This data-driven strategy allows us to make informed decisions that enhance our chances of success, ensuring effective restaurant placement and the potential for a thriving global presence. Moving forward, we are equipped to seize these opportunities and drive our growth in new markets</a:t>
            </a:r>
          </a:p>
        </p:txBody>
      </p:sp>
      <p:sp>
        <p:nvSpPr>
          <p:cNvPr id="4" name="TextBox 3"/>
          <p:cNvSpPr txBox="1"/>
          <p:nvPr/>
        </p:nvSpPr>
        <p:spPr>
          <a:xfrm>
            <a:off x="4533363" y="270456"/>
            <a:ext cx="2266682" cy="646331"/>
          </a:xfrm>
          <a:prstGeom prst="rect">
            <a:avLst/>
          </a:prstGeom>
          <a:noFill/>
        </p:spPr>
        <p:txBody>
          <a:bodyPr wrap="square" rtlCol="0">
            <a:spAutoFit/>
          </a:bodyPr>
          <a:lstStyle/>
          <a:p>
            <a:r>
              <a:rPr lang="en-US" b="1" dirty="0"/>
              <a:t>Conclusion</a:t>
            </a:r>
          </a:p>
          <a:p>
            <a:endParaRPr lang="en-IN" dirty="0"/>
          </a:p>
        </p:txBody>
      </p:sp>
      <p:sp>
        <p:nvSpPr>
          <p:cNvPr id="5" name="Right Arrow 4"/>
          <p:cNvSpPr/>
          <p:nvPr/>
        </p:nvSpPr>
        <p:spPr>
          <a:xfrm>
            <a:off x="1365160" y="1712890"/>
            <a:ext cx="824248"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1365160" y="3050146"/>
            <a:ext cx="824248"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57141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1244" y="2975020"/>
            <a:ext cx="6426558" cy="1323439"/>
          </a:xfrm>
          <a:prstGeom prst="rect">
            <a:avLst/>
          </a:prstGeom>
          <a:noFill/>
        </p:spPr>
        <p:txBody>
          <a:bodyPr wrap="square" rtlCol="0">
            <a:spAutoFit/>
          </a:bodyPr>
          <a:lstStyle/>
          <a:p>
            <a:r>
              <a:rPr lang="en-US" sz="4000" b="1" dirty="0" smtClean="0"/>
              <a:t>THANK YOU</a:t>
            </a:r>
          </a:p>
          <a:p>
            <a:endParaRPr lang="en-IN" sz="4000" b="1" dirty="0"/>
          </a:p>
        </p:txBody>
      </p:sp>
    </p:spTree>
    <p:extLst>
      <p:ext uri="{BB962C8B-B14F-4D97-AF65-F5344CB8AC3E}">
        <p14:creationId xmlns:p14="http://schemas.microsoft.com/office/powerpoint/2010/main" val="1218806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483" y="315576"/>
            <a:ext cx="8573057" cy="1088219"/>
          </a:xfrm>
        </p:spPr>
        <p:txBody>
          <a:bodyPr anchor="ctr">
            <a:normAutofit/>
          </a:bodyPr>
          <a:lstStyle/>
          <a:p>
            <a:pPr algn="ctr">
              <a:lnSpc>
                <a:spcPts val="4366"/>
              </a:lnSpc>
            </a:pPr>
            <a:r>
              <a:rPr lang="en-US" spc="25" dirty="0">
                <a:solidFill>
                  <a:schemeClr val="tx1"/>
                </a:solidFill>
                <a:latin typeface="Archivo Black"/>
                <a:ea typeface="Archivo Black"/>
                <a:cs typeface="Archivo Black"/>
                <a:sym typeface="Archivo Black"/>
              </a:rPr>
              <a:t>GOALS AND OBJECTIVES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195928339"/>
              </p:ext>
            </p:extLst>
          </p:nvPr>
        </p:nvGraphicFramePr>
        <p:xfrm>
          <a:off x="1494507" y="1545466"/>
          <a:ext cx="9555565" cy="4185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0588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22263" y="609817"/>
            <a:ext cx="1425040" cy="808511"/>
            <a:chOff x="1626919" y="3550723"/>
            <a:chExt cx="1425040" cy="808511"/>
          </a:xfrm>
          <a:solidFill>
            <a:schemeClr val="accent1"/>
          </a:solidFill>
        </p:grpSpPr>
        <p:sp>
          <p:nvSpPr>
            <p:cNvPr id="4" name="Rounded Rectangle 3"/>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a:latin typeface="Arial" panose="020B0604020202020204" pitchFamily="34" charset="0"/>
                <a:cs typeface="Arial" panose="020B0604020202020204" pitchFamily="34" charset="0"/>
              </a:endParaRPr>
            </a:p>
          </p:txBody>
        </p:sp>
        <p:sp>
          <p:nvSpPr>
            <p:cNvPr id="3" name="Rounded Rectangle 2"/>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a:latin typeface="Arial" panose="020B0604020202020204" pitchFamily="34" charset="0"/>
                <a:cs typeface="Arial" panose="020B0604020202020204" pitchFamily="34" charset="0"/>
              </a:endParaRPr>
            </a:p>
          </p:txBody>
        </p:sp>
        <p:sp>
          <p:nvSpPr>
            <p:cNvPr id="2" name="Rounded Rectangle 1"/>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150" dirty="0">
                  <a:latin typeface="Arial" panose="020B0604020202020204" pitchFamily="34" charset="0"/>
                  <a:cs typeface="Arial" panose="020B0604020202020204" pitchFamily="34" charset="0"/>
                </a:rPr>
                <a:t>01</a:t>
              </a:r>
            </a:p>
          </p:txBody>
        </p:sp>
      </p:grpSp>
      <p:grpSp>
        <p:nvGrpSpPr>
          <p:cNvPr id="7" name="Group 6"/>
          <p:cNvGrpSpPr/>
          <p:nvPr/>
        </p:nvGrpSpPr>
        <p:grpSpPr>
          <a:xfrm>
            <a:off x="3561182" y="592322"/>
            <a:ext cx="1425040" cy="808511"/>
            <a:chOff x="1626919" y="3550723"/>
            <a:chExt cx="1425040" cy="808511"/>
          </a:xfrm>
          <a:solidFill>
            <a:schemeClr val="accent3"/>
          </a:solidFill>
        </p:grpSpPr>
        <p:sp>
          <p:nvSpPr>
            <p:cNvPr id="8" name="Rounded Rectangle 7"/>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a:latin typeface="Arial" panose="020B0604020202020204" pitchFamily="34" charset="0"/>
                <a:cs typeface="Arial" panose="020B0604020202020204" pitchFamily="34" charset="0"/>
              </a:endParaRPr>
            </a:p>
          </p:txBody>
        </p:sp>
        <p:sp>
          <p:nvSpPr>
            <p:cNvPr id="9" name="Rounded Rectangle 8"/>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a:latin typeface="Arial" panose="020B0604020202020204" pitchFamily="34" charset="0"/>
                <a:cs typeface="Arial" panose="020B0604020202020204" pitchFamily="34" charset="0"/>
              </a:endParaRPr>
            </a:p>
          </p:txBody>
        </p:sp>
        <p:sp>
          <p:nvSpPr>
            <p:cNvPr id="10" name="Rounded Rectangle 9"/>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150" dirty="0">
                  <a:latin typeface="Arial" panose="020B0604020202020204" pitchFamily="34" charset="0"/>
                  <a:cs typeface="Arial" panose="020B0604020202020204" pitchFamily="34" charset="0"/>
                </a:rPr>
                <a:t>02</a:t>
              </a:r>
            </a:p>
          </p:txBody>
        </p:sp>
      </p:grpSp>
      <p:grpSp>
        <p:nvGrpSpPr>
          <p:cNvPr id="11" name="Group 10"/>
          <p:cNvGrpSpPr/>
          <p:nvPr/>
        </p:nvGrpSpPr>
        <p:grpSpPr>
          <a:xfrm>
            <a:off x="6367557" y="595154"/>
            <a:ext cx="1425040" cy="808511"/>
            <a:chOff x="1626919" y="3550723"/>
            <a:chExt cx="1425040" cy="808511"/>
          </a:xfrm>
          <a:solidFill>
            <a:schemeClr val="accent5"/>
          </a:solidFill>
        </p:grpSpPr>
        <p:sp>
          <p:nvSpPr>
            <p:cNvPr id="12" name="Rounded Rectangle 11"/>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a:latin typeface="Arial" panose="020B0604020202020204" pitchFamily="34" charset="0"/>
                <a:cs typeface="Arial" panose="020B0604020202020204" pitchFamily="34" charset="0"/>
              </a:endParaRPr>
            </a:p>
          </p:txBody>
        </p:sp>
        <p:sp>
          <p:nvSpPr>
            <p:cNvPr id="13" name="Rounded Rectangle 12"/>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a:latin typeface="Arial" panose="020B0604020202020204" pitchFamily="34" charset="0"/>
                <a:cs typeface="Arial" panose="020B0604020202020204" pitchFamily="34" charset="0"/>
              </a:endParaRPr>
            </a:p>
          </p:txBody>
        </p:sp>
        <p:sp>
          <p:nvSpPr>
            <p:cNvPr id="14" name="Rounded Rectangle 13"/>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150" dirty="0">
                  <a:latin typeface="Arial" panose="020B0604020202020204" pitchFamily="34" charset="0"/>
                  <a:cs typeface="Arial" panose="020B0604020202020204" pitchFamily="34" charset="0"/>
                </a:rPr>
                <a:t>03</a:t>
              </a:r>
            </a:p>
          </p:txBody>
        </p:sp>
      </p:grpSp>
      <p:grpSp>
        <p:nvGrpSpPr>
          <p:cNvPr id="15" name="Group 14"/>
          <p:cNvGrpSpPr/>
          <p:nvPr/>
        </p:nvGrpSpPr>
        <p:grpSpPr>
          <a:xfrm>
            <a:off x="9803325" y="594746"/>
            <a:ext cx="1425040" cy="808511"/>
            <a:chOff x="1626919" y="3550723"/>
            <a:chExt cx="1425040" cy="808511"/>
          </a:xfrm>
          <a:solidFill>
            <a:schemeClr val="accent4"/>
          </a:solidFill>
        </p:grpSpPr>
        <p:sp>
          <p:nvSpPr>
            <p:cNvPr id="16" name="Rounded Rectangle 15"/>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a:latin typeface="Arial" panose="020B0604020202020204" pitchFamily="34" charset="0"/>
                <a:cs typeface="Arial" panose="020B0604020202020204" pitchFamily="34" charset="0"/>
              </a:endParaRPr>
            </a:p>
          </p:txBody>
        </p:sp>
        <p:sp>
          <p:nvSpPr>
            <p:cNvPr id="17" name="Rounded Rectangle 16"/>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a:latin typeface="Arial" panose="020B0604020202020204" pitchFamily="34" charset="0"/>
                <a:cs typeface="Arial" panose="020B0604020202020204" pitchFamily="34" charset="0"/>
              </a:endParaRPr>
            </a:p>
          </p:txBody>
        </p:sp>
        <p:sp>
          <p:nvSpPr>
            <p:cNvPr id="18" name="Rounded Rectangle 17"/>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150" dirty="0">
                  <a:latin typeface="Arial" panose="020B0604020202020204" pitchFamily="34" charset="0"/>
                  <a:cs typeface="Arial" panose="020B0604020202020204" pitchFamily="34" charset="0"/>
                </a:rPr>
                <a:t>04</a:t>
              </a:r>
            </a:p>
          </p:txBody>
        </p:sp>
      </p:grpSp>
      <p:sp>
        <p:nvSpPr>
          <p:cNvPr id="19" name="Rectangle 18"/>
          <p:cNvSpPr/>
          <p:nvPr/>
        </p:nvSpPr>
        <p:spPr>
          <a:xfrm>
            <a:off x="0" y="1"/>
            <a:ext cx="12192000" cy="552912"/>
          </a:xfrm>
          <a:prstGeom prst="rect">
            <a:avLst/>
          </a:prstGeom>
          <a:blipFill dpi="0" rotWithShape="1">
            <a:blip r:embed="rId2" cstate="email">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t="-83552" b="-252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a:p>
            <a:pPr algn="ctr"/>
            <a:endParaRPr lang="en-US" sz="900"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p:txBody>
      </p:sp>
      <p:sp>
        <p:nvSpPr>
          <p:cNvPr id="20" name="TextBox 19"/>
          <p:cNvSpPr txBox="1"/>
          <p:nvPr/>
        </p:nvSpPr>
        <p:spPr>
          <a:xfrm>
            <a:off x="393555" y="1985872"/>
            <a:ext cx="2684647" cy="4985980"/>
          </a:xfrm>
          <a:prstGeom prst="rect">
            <a:avLst/>
          </a:prstGeom>
          <a:gradFill>
            <a:gsLst>
              <a:gs pos="0">
                <a:schemeClr val="bg1">
                  <a:lumMod val="95000"/>
                  <a:alpha val="6000"/>
                </a:schemeClr>
              </a:gs>
              <a:gs pos="100000">
                <a:srgbClr val="FFC9C9">
                  <a:alpha val="15000"/>
                </a:srgbClr>
              </a:gs>
            </a:gsLst>
            <a:lin ang="0" scaled="0"/>
          </a:gradFill>
        </p:spPr>
        <p:txBody>
          <a:bodyPr wrap="square" rtlCol="0">
            <a:spAutoFit/>
          </a:bodyPr>
          <a:lstStyle/>
          <a:p>
            <a:pPr marL="285750" indent="-285750">
              <a:buFont typeface="Arial" panose="020B0604020202020204" pitchFamily="34" charset="0"/>
              <a:buChar char="•"/>
            </a:pPr>
            <a:r>
              <a:rPr lang="en-US" sz="1500" dirty="0"/>
              <a:t>Total Records: </a:t>
            </a:r>
            <a:r>
              <a:rPr lang="en-US" sz="1500" b="1" dirty="0"/>
              <a:t>9551</a:t>
            </a:r>
            <a:r>
              <a:rPr lang="en-US" sz="1500" dirty="0"/>
              <a:t> </a:t>
            </a:r>
          </a:p>
          <a:p>
            <a:pPr marL="285750" indent="-285750">
              <a:buFont typeface="Arial" panose="020B0604020202020204" pitchFamily="34" charset="0"/>
              <a:buChar char="•"/>
            </a:pPr>
            <a:r>
              <a:rPr lang="en-US" sz="1500" b="1" dirty="0"/>
              <a:t>Attributes</a:t>
            </a:r>
            <a:r>
              <a:rPr lang="en-US" sz="1500" dirty="0"/>
              <a:t>: 20 (</a:t>
            </a:r>
            <a:r>
              <a:rPr lang="en-US" sz="1500" dirty="0" err="1"/>
              <a:t>RestaurantID</a:t>
            </a:r>
            <a:r>
              <a:rPr lang="en-US" sz="1500" dirty="0"/>
              <a:t>, </a:t>
            </a:r>
            <a:r>
              <a:rPr lang="en-US" sz="1500" dirty="0" err="1"/>
              <a:t>RestaurantName</a:t>
            </a:r>
            <a:r>
              <a:rPr lang="en-US" sz="1500" dirty="0"/>
              <a:t>, </a:t>
            </a:r>
            <a:r>
              <a:rPr lang="en-US" sz="1500" dirty="0" err="1"/>
              <a:t>CountryCode</a:t>
            </a:r>
            <a:r>
              <a:rPr lang="en-US" sz="1500" dirty="0"/>
              <a:t>, City, Address, Locality, </a:t>
            </a:r>
            <a:r>
              <a:rPr lang="en-US" sz="1500" dirty="0" err="1"/>
              <a:t>LocalityVerbose</a:t>
            </a:r>
            <a:r>
              <a:rPr lang="en-US" sz="1500" dirty="0"/>
              <a:t>, Longitude, Latitude, Cuisines, Currency, </a:t>
            </a:r>
            <a:r>
              <a:rPr lang="en-US" sz="1500" dirty="0" err="1"/>
              <a:t>Has_Table_booking</a:t>
            </a:r>
            <a:r>
              <a:rPr lang="en-US" sz="1500" dirty="0"/>
              <a:t>, </a:t>
            </a:r>
            <a:r>
              <a:rPr lang="en-US" sz="1500" dirty="0" err="1"/>
              <a:t>Has_Online_delivery</a:t>
            </a:r>
            <a:r>
              <a:rPr lang="en-US" sz="1500" dirty="0"/>
              <a:t>, </a:t>
            </a:r>
            <a:r>
              <a:rPr lang="en-US" sz="1500" dirty="0" err="1"/>
              <a:t>Is_delivering_now</a:t>
            </a:r>
            <a:r>
              <a:rPr lang="en-US" sz="1500" dirty="0"/>
              <a:t>, </a:t>
            </a:r>
            <a:r>
              <a:rPr lang="en-US" sz="1500" dirty="0" err="1"/>
              <a:t>Switch_to_order_menu</a:t>
            </a:r>
            <a:r>
              <a:rPr lang="en-US" sz="1500" dirty="0"/>
              <a:t>, </a:t>
            </a:r>
            <a:r>
              <a:rPr lang="en-US" sz="1500" dirty="0" err="1"/>
              <a:t>Price_range</a:t>
            </a:r>
            <a:r>
              <a:rPr lang="en-US" sz="1500" dirty="0"/>
              <a:t>, Votes, </a:t>
            </a:r>
            <a:r>
              <a:rPr lang="en-US" sz="1500" dirty="0" err="1"/>
              <a:t>Average_Cost_for_two</a:t>
            </a:r>
            <a:r>
              <a:rPr lang="en-US" sz="1500" dirty="0"/>
              <a:t>, Rating, </a:t>
            </a:r>
            <a:r>
              <a:rPr lang="en-US" sz="1500" dirty="0" err="1"/>
              <a:t>Datekey_Opening</a:t>
            </a:r>
            <a:r>
              <a:rPr lang="en-US" sz="1500" dirty="0" smtClean="0"/>
              <a:t>)</a:t>
            </a:r>
            <a:endParaRPr lang="en-US" sz="1500" dirty="0"/>
          </a:p>
          <a:p>
            <a:pPr marL="285750" indent="-285750">
              <a:buFont typeface="Arial" panose="020B0604020202020204" pitchFamily="34" charset="0"/>
              <a:buChar char="•"/>
            </a:pPr>
            <a:r>
              <a:rPr lang="en-US" sz="1500" b="1" dirty="0"/>
              <a:t>Country</a:t>
            </a:r>
            <a:r>
              <a:rPr lang="en-US" sz="1500" dirty="0"/>
              <a:t> Description: 2 (</a:t>
            </a:r>
            <a:r>
              <a:rPr lang="en-US" sz="1500" dirty="0" err="1"/>
              <a:t>CountryCode</a:t>
            </a:r>
            <a:r>
              <a:rPr lang="en-US" sz="1500" dirty="0"/>
              <a:t>, Country Name)</a:t>
            </a:r>
          </a:p>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TextBox 27">
            <a:extLst>
              <a:ext uri="{FF2B5EF4-FFF2-40B4-BE49-F238E27FC236}">
                <a16:creationId xmlns:a16="http://schemas.microsoft.com/office/drawing/2014/main" xmlns="" id="{CC63AD1A-05C4-8987-1172-2F73AE466B92}"/>
              </a:ext>
            </a:extLst>
          </p:cNvPr>
          <p:cNvSpPr txBox="1"/>
          <p:nvPr/>
        </p:nvSpPr>
        <p:spPr>
          <a:xfrm>
            <a:off x="1878278" y="-27001"/>
            <a:ext cx="8676705" cy="515590"/>
          </a:xfrm>
          <a:prstGeom prst="rect">
            <a:avLst/>
          </a:prstGeom>
        </p:spPr>
        <p:txBody>
          <a:bodyPr wrap="square" lIns="0" tIns="0" rIns="0" bIns="0" rtlCol="0" anchor="t">
            <a:spAutoFit/>
          </a:bodyPr>
          <a:lstStyle/>
          <a:p>
            <a:pPr algn="ctr">
              <a:lnSpc>
                <a:spcPts val="4366"/>
              </a:lnSpc>
              <a:spcBef>
                <a:spcPct val="0"/>
              </a:spcBef>
            </a:pPr>
            <a:r>
              <a:rPr lang="en-US" sz="3163" spc="25" dirty="0">
                <a:solidFill>
                  <a:srgbClr val="FFFFFF"/>
                </a:solidFill>
                <a:latin typeface="Archivo Black"/>
                <a:ea typeface="Archivo Black"/>
                <a:cs typeface="Archivo Black"/>
                <a:sym typeface="Archivo Black"/>
              </a:rPr>
              <a:t>Understanding our Restaurants Landscape</a:t>
            </a:r>
          </a:p>
        </p:txBody>
      </p:sp>
      <p:grpSp>
        <p:nvGrpSpPr>
          <p:cNvPr id="25" name="Group 9">
            <a:extLst>
              <a:ext uri="{FF2B5EF4-FFF2-40B4-BE49-F238E27FC236}">
                <a16:creationId xmlns:a16="http://schemas.microsoft.com/office/drawing/2014/main" xmlns="" id="{B45B7955-409A-DC2E-FF45-4088CD34CFC3}"/>
              </a:ext>
            </a:extLst>
          </p:cNvPr>
          <p:cNvGrpSpPr/>
          <p:nvPr/>
        </p:nvGrpSpPr>
        <p:grpSpPr>
          <a:xfrm>
            <a:off x="388708" y="1482892"/>
            <a:ext cx="2532934" cy="338416"/>
            <a:chOff x="0" y="0"/>
            <a:chExt cx="812800" cy="133695"/>
          </a:xfrm>
        </p:grpSpPr>
        <p:sp>
          <p:nvSpPr>
            <p:cNvPr id="26" name="Freeform 10">
              <a:extLst>
                <a:ext uri="{FF2B5EF4-FFF2-40B4-BE49-F238E27FC236}">
                  <a16:creationId xmlns:a16="http://schemas.microsoft.com/office/drawing/2014/main" xmlns="" id="{8AAFA636-167E-15B3-B6F6-E6F6ED8D3C43}"/>
                </a:ext>
              </a:extLst>
            </p:cNvPr>
            <p:cNvSpPr/>
            <p:nvPr/>
          </p:nvSpPr>
          <p:spPr>
            <a:xfrm>
              <a:off x="0" y="0"/>
              <a:ext cx="812800" cy="133695"/>
            </a:xfrm>
            <a:custGeom>
              <a:avLst/>
              <a:gdLst/>
              <a:ahLst/>
              <a:cxnLst/>
              <a:rect l="l" t="t" r="r" b="b"/>
              <a:pathLst>
                <a:path w="812800" h="133695">
                  <a:moveTo>
                    <a:pt x="0" y="0"/>
                  </a:moveTo>
                  <a:lnTo>
                    <a:pt x="812800" y="0"/>
                  </a:lnTo>
                  <a:lnTo>
                    <a:pt x="812800" y="133695"/>
                  </a:lnTo>
                  <a:lnTo>
                    <a:pt x="0" y="133695"/>
                  </a:lnTo>
                  <a:close/>
                </a:path>
              </a:pathLst>
            </a:custGeom>
            <a:solidFill>
              <a:srgbClr val="000000"/>
            </a:solidFill>
          </p:spPr>
        </p:sp>
        <p:sp>
          <p:nvSpPr>
            <p:cNvPr id="27" name="TextBox 11">
              <a:extLst>
                <a:ext uri="{FF2B5EF4-FFF2-40B4-BE49-F238E27FC236}">
                  <a16:creationId xmlns:a16="http://schemas.microsoft.com/office/drawing/2014/main" xmlns="" id="{57B6CD64-BCEF-07BB-BF91-20DF0D39642C}"/>
                </a:ext>
              </a:extLst>
            </p:cNvPr>
            <p:cNvSpPr txBox="1"/>
            <p:nvPr/>
          </p:nvSpPr>
          <p:spPr>
            <a:xfrm>
              <a:off x="0" y="-19050"/>
              <a:ext cx="812800" cy="152745"/>
            </a:xfrm>
            <a:prstGeom prst="rect">
              <a:avLst/>
            </a:prstGeom>
          </p:spPr>
          <p:txBody>
            <a:bodyPr lIns="33867" tIns="33867" rIns="33867" bIns="33867" rtlCol="0" anchor="ctr"/>
            <a:lstStyle/>
            <a:p>
              <a:pPr algn="ctr">
                <a:lnSpc>
                  <a:spcPts val="1906"/>
                </a:lnSpc>
              </a:pPr>
              <a:r>
                <a:rPr lang="en-US" sz="1466" dirty="0">
                  <a:solidFill>
                    <a:srgbClr val="FFFFFF"/>
                  </a:solidFill>
                  <a:latin typeface="Montserrat Classic"/>
                  <a:ea typeface="Montserrat Classic"/>
                  <a:cs typeface="Montserrat Classic"/>
                  <a:sym typeface="Montserrat Classic"/>
                </a:rPr>
                <a:t>Attributes</a:t>
              </a:r>
            </a:p>
          </p:txBody>
        </p:sp>
      </p:grpSp>
      <p:grpSp>
        <p:nvGrpSpPr>
          <p:cNvPr id="32" name="Group 9">
            <a:extLst>
              <a:ext uri="{FF2B5EF4-FFF2-40B4-BE49-F238E27FC236}">
                <a16:creationId xmlns:a16="http://schemas.microsoft.com/office/drawing/2014/main" xmlns="" id="{36176878-162E-A792-6DCF-B38AF189DA9C}"/>
              </a:ext>
            </a:extLst>
          </p:cNvPr>
          <p:cNvGrpSpPr/>
          <p:nvPr/>
        </p:nvGrpSpPr>
        <p:grpSpPr>
          <a:xfrm>
            <a:off x="3051868" y="1482892"/>
            <a:ext cx="2550645" cy="338416"/>
            <a:chOff x="0" y="0"/>
            <a:chExt cx="812800" cy="133695"/>
          </a:xfrm>
        </p:grpSpPr>
        <p:sp>
          <p:nvSpPr>
            <p:cNvPr id="33" name="Freeform 10">
              <a:extLst>
                <a:ext uri="{FF2B5EF4-FFF2-40B4-BE49-F238E27FC236}">
                  <a16:creationId xmlns:a16="http://schemas.microsoft.com/office/drawing/2014/main" xmlns="" id="{25D116C9-17D2-329D-1C29-A18E0959923B}"/>
                </a:ext>
              </a:extLst>
            </p:cNvPr>
            <p:cNvSpPr/>
            <p:nvPr/>
          </p:nvSpPr>
          <p:spPr>
            <a:xfrm>
              <a:off x="0" y="0"/>
              <a:ext cx="812800" cy="133695"/>
            </a:xfrm>
            <a:custGeom>
              <a:avLst/>
              <a:gdLst/>
              <a:ahLst/>
              <a:cxnLst/>
              <a:rect l="l" t="t" r="r" b="b"/>
              <a:pathLst>
                <a:path w="812800" h="133695">
                  <a:moveTo>
                    <a:pt x="0" y="0"/>
                  </a:moveTo>
                  <a:lnTo>
                    <a:pt x="812800" y="0"/>
                  </a:lnTo>
                  <a:lnTo>
                    <a:pt x="812800" y="133695"/>
                  </a:lnTo>
                  <a:lnTo>
                    <a:pt x="0" y="133695"/>
                  </a:lnTo>
                  <a:close/>
                </a:path>
              </a:pathLst>
            </a:custGeom>
            <a:solidFill>
              <a:srgbClr val="000000"/>
            </a:solidFill>
          </p:spPr>
        </p:sp>
        <p:sp>
          <p:nvSpPr>
            <p:cNvPr id="34" name="TextBox 11">
              <a:extLst>
                <a:ext uri="{FF2B5EF4-FFF2-40B4-BE49-F238E27FC236}">
                  <a16:creationId xmlns:a16="http://schemas.microsoft.com/office/drawing/2014/main" xmlns="" id="{ED67F0EA-232F-0099-F3C4-1DFDA531ADE6}"/>
                </a:ext>
              </a:extLst>
            </p:cNvPr>
            <p:cNvSpPr txBox="1"/>
            <p:nvPr/>
          </p:nvSpPr>
          <p:spPr>
            <a:xfrm>
              <a:off x="0" y="-19050"/>
              <a:ext cx="812800" cy="152745"/>
            </a:xfrm>
            <a:prstGeom prst="rect">
              <a:avLst/>
            </a:prstGeom>
          </p:spPr>
          <p:txBody>
            <a:bodyPr lIns="33867" tIns="33867" rIns="33867" bIns="33867" rtlCol="0" anchor="ctr"/>
            <a:lstStyle/>
            <a:p>
              <a:pPr algn="ctr">
                <a:lnSpc>
                  <a:spcPts val="1906"/>
                </a:lnSpc>
              </a:pPr>
              <a:r>
                <a:rPr lang="en-US" sz="1466" dirty="0">
                  <a:solidFill>
                    <a:srgbClr val="FFFFFF"/>
                  </a:solidFill>
                  <a:latin typeface="Montserrat Classic"/>
                  <a:ea typeface="Montserrat Classic"/>
                  <a:cs typeface="Montserrat Classic"/>
                  <a:sym typeface="Montserrat Classic"/>
                </a:rPr>
                <a:t>Data Importance</a:t>
              </a:r>
            </a:p>
          </p:txBody>
        </p:sp>
      </p:grpSp>
      <p:grpSp>
        <p:nvGrpSpPr>
          <p:cNvPr id="35" name="Group 9">
            <a:extLst>
              <a:ext uri="{FF2B5EF4-FFF2-40B4-BE49-F238E27FC236}">
                <a16:creationId xmlns:a16="http://schemas.microsoft.com/office/drawing/2014/main" xmlns="" id="{76A5AE1C-E331-E793-07D6-2C4955F925BC}"/>
              </a:ext>
            </a:extLst>
          </p:cNvPr>
          <p:cNvGrpSpPr/>
          <p:nvPr/>
        </p:nvGrpSpPr>
        <p:grpSpPr>
          <a:xfrm>
            <a:off x="5681424" y="1424105"/>
            <a:ext cx="3192834" cy="386636"/>
            <a:chOff x="0" y="-19050"/>
            <a:chExt cx="812800" cy="152745"/>
          </a:xfrm>
        </p:grpSpPr>
        <p:sp>
          <p:nvSpPr>
            <p:cNvPr id="36" name="Freeform 10">
              <a:extLst>
                <a:ext uri="{FF2B5EF4-FFF2-40B4-BE49-F238E27FC236}">
                  <a16:creationId xmlns:a16="http://schemas.microsoft.com/office/drawing/2014/main" xmlns="" id="{103CC66D-E7E3-E76A-02F9-9BFDE0712541}"/>
                </a:ext>
              </a:extLst>
            </p:cNvPr>
            <p:cNvSpPr/>
            <p:nvPr/>
          </p:nvSpPr>
          <p:spPr>
            <a:xfrm>
              <a:off x="0" y="0"/>
              <a:ext cx="812800" cy="133695"/>
            </a:xfrm>
            <a:custGeom>
              <a:avLst/>
              <a:gdLst/>
              <a:ahLst/>
              <a:cxnLst/>
              <a:rect l="l" t="t" r="r" b="b"/>
              <a:pathLst>
                <a:path w="812800" h="133695">
                  <a:moveTo>
                    <a:pt x="0" y="0"/>
                  </a:moveTo>
                  <a:lnTo>
                    <a:pt x="812800" y="0"/>
                  </a:lnTo>
                  <a:lnTo>
                    <a:pt x="812800" y="133695"/>
                  </a:lnTo>
                  <a:lnTo>
                    <a:pt x="0" y="133695"/>
                  </a:lnTo>
                  <a:close/>
                </a:path>
              </a:pathLst>
            </a:custGeom>
            <a:solidFill>
              <a:srgbClr val="000000"/>
            </a:solidFill>
          </p:spPr>
        </p:sp>
        <p:sp>
          <p:nvSpPr>
            <p:cNvPr id="37" name="TextBox 11">
              <a:extLst>
                <a:ext uri="{FF2B5EF4-FFF2-40B4-BE49-F238E27FC236}">
                  <a16:creationId xmlns:a16="http://schemas.microsoft.com/office/drawing/2014/main" xmlns="" id="{75752AA4-A3CA-D2B3-5ACB-4E3CDEB3B9FB}"/>
                </a:ext>
              </a:extLst>
            </p:cNvPr>
            <p:cNvSpPr txBox="1"/>
            <p:nvPr/>
          </p:nvSpPr>
          <p:spPr>
            <a:xfrm>
              <a:off x="0" y="-19050"/>
              <a:ext cx="812800" cy="152745"/>
            </a:xfrm>
            <a:prstGeom prst="rect">
              <a:avLst/>
            </a:prstGeom>
          </p:spPr>
          <p:txBody>
            <a:bodyPr lIns="33867" tIns="33867" rIns="33867" bIns="33867" rtlCol="0" anchor="ctr"/>
            <a:lstStyle/>
            <a:p>
              <a:pPr algn="ctr">
                <a:lnSpc>
                  <a:spcPts val="1906"/>
                </a:lnSpc>
              </a:pPr>
              <a:r>
                <a:rPr lang="en-US" sz="1466" dirty="0">
                  <a:solidFill>
                    <a:srgbClr val="FFFFFF"/>
                  </a:solidFill>
                  <a:latin typeface="Montserrat Classic"/>
                  <a:ea typeface="Montserrat Classic"/>
                  <a:cs typeface="Montserrat Classic"/>
                  <a:sym typeface="Montserrat Classic"/>
                </a:rPr>
                <a:t>Key Data Points </a:t>
              </a:r>
            </a:p>
          </p:txBody>
        </p:sp>
      </p:grpSp>
      <p:grpSp>
        <p:nvGrpSpPr>
          <p:cNvPr id="38" name="Group 9">
            <a:extLst>
              <a:ext uri="{FF2B5EF4-FFF2-40B4-BE49-F238E27FC236}">
                <a16:creationId xmlns:a16="http://schemas.microsoft.com/office/drawing/2014/main" xmlns="" id="{40181431-800E-CCAA-8D04-7863015A860E}"/>
              </a:ext>
            </a:extLst>
          </p:cNvPr>
          <p:cNvGrpSpPr/>
          <p:nvPr/>
        </p:nvGrpSpPr>
        <p:grpSpPr>
          <a:xfrm>
            <a:off x="8999234" y="1424105"/>
            <a:ext cx="3056315" cy="386636"/>
            <a:chOff x="0" y="-20132"/>
            <a:chExt cx="1207433" cy="152745"/>
          </a:xfrm>
        </p:grpSpPr>
        <p:sp>
          <p:nvSpPr>
            <p:cNvPr id="39" name="Freeform 10">
              <a:extLst>
                <a:ext uri="{FF2B5EF4-FFF2-40B4-BE49-F238E27FC236}">
                  <a16:creationId xmlns:a16="http://schemas.microsoft.com/office/drawing/2014/main" xmlns="" id="{B071E2D6-84B0-BD14-42CC-7F2B841134E0}"/>
                </a:ext>
              </a:extLst>
            </p:cNvPr>
            <p:cNvSpPr/>
            <p:nvPr/>
          </p:nvSpPr>
          <p:spPr>
            <a:xfrm>
              <a:off x="0" y="0"/>
              <a:ext cx="1205359" cy="132613"/>
            </a:xfrm>
            <a:custGeom>
              <a:avLst/>
              <a:gdLst/>
              <a:ahLst/>
              <a:cxnLst/>
              <a:rect l="l" t="t" r="r" b="b"/>
              <a:pathLst>
                <a:path w="812800" h="133695">
                  <a:moveTo>
                    <a:pt x="0" y="0"/>
                  </a:moveTo>
                  <a:lnTo>
                    <a:pt x="812800" y="0"/>
                  </a:lnTo>
                  <a:lnTo>
                    <a:pt x="812800" y="133695"/>
                  </a:lnTo>
                  <a:lnTo>
                    <a:pt x="0" y="133695"/>
                  </a:lnTo>
                  <a:close/>
                </a:path>
              </a:pathLst>
            </a:custGeom>
            <a:solidFill>
              <a:srgbClr val="000000"/>
            </a:solidFill>
          </p:spPr>
        </p:sp>
        <p:sp>
          <p:nvSpPr>
            <p:cNvPr id="40" name="TextBox 11">
              <a:extLst>
                <a:ext uri="{FF2B5EF4-FFF2-40B4-BE49-F238E27FC236}">
                  <a16:creationId xmlns:a16="http://schemas.microsoft.com/office/drawing/2014/main" xmlns="" id="{57C77931-49C8-0DA5-C6B4-D8DF1964F1DF}"/>
                </a:ext>
              </a:extLst>
            </p:cNvPr>
            <p:cNvSpPr txBox="1"/>
            <p:nvPr/>
          </p:nvSpPr>
          <p:spPr>
            <a:xfrm>
              <a:off x="0" y="-20132"/>
              <a:ext cx="1207433" cy="152745"/>
            </a:xfrm>
            <a:prstGeom prst="rect">
              <a:avLst/>
            </a:prstGeom>
          </p:spPr>
          <p:txBody>
            <a:bodyPr lIns="33867" tIns="33867" rIns="33867" bIns="33867" rtlCol="0" anchor="ctr"/>
            <a:lstStyle/>
            <a:p>
              <a:pPr algn="ctr">
                <a:lnSpc>
                  <a:spcPts val="1906"/>
                </a:lnSpc>
              </a:pPr>
              <a:r>
                <a:rPr lang="en-US" sz="1466" dirty="0">
                  <a:solidFill>
                    <a:srgbClr val="FFFFFF"/>
                  </a:solidFill>
                  <a:latin typeface="Montserrat Classic"/>
                  <a:ea typeface="Montserrat Classic"/>
                  <a:cs typeface="Montserrat Classic"/>
                  <a:sym typeface="Montserrat Classic"/>
                </a:rPr>
                <a:t>Data cleaning and preprocessing</a:t>
              </a:r>
            </a:p>
          </p:txBody>
        </p:sp>
      </p:grpSp>
      <p:sp>
        <p:nvSpPr>
          <p:cNvPr id="41" name="TextBox 40">
            <a:extLst>
              <a:ext uri="{FF2B5EF4-FFF2-40B4-BE49-F238E27FC236}">
                <a16:creationId xmlns:a16="http://schemas.microsoft.com/office/drawing/2014/main" xmlns="" id="{4E152EA2-5E02-91F1-3DB1-0594AABC560D}"/>
              </a:ext>
            </a:extLst>
          </p:cNvPr>
          <p:cNvSpPr txBox="1"/>
          <p:nvPr/>
        </p:nvSpPr>
        <p:spPr>
          <a:xfrm>
            <a:off x="3119995" y="2186889"/>
            <a:ext cx="2482519" cy="3785652"/>
          </a:xfrm>
          <a:prstGeom prst="rect">
            <a:avLst/>
          </a:prstGeom>
          <a:gradFill>
            <a:gsLst>
              <a:gs pos="0">
                <a:schemeClr val="bg1">
                  <a:lumMod val="95000"/>
                  <a:alpha val="6000"/>
                </a:schemeClr>
              </a:gs>
              <a:gs pos="100000">
                <a:srgbClr val="FFC9C9">
                  <a:alpha val="15000"/>
                </a:srgbClr>
              </a:gs>
            </a:gsLst>
            <a:lin ang="0" scaled="0"/>
          </a:gradFill>
        </p:spPr>
        <p:txBody>
          <a:bodyPr wrap="square" rtlCol="0">
            <a:spAutoFit/>
          </a:bodyPr>
          <a:lstStyle/>
          <a:p>
            <a:pPr marL="285750" indent="-285750">
              <a:buFont typeface="Arial" panose="020B0604020202020204" pitchFamily="34" charset="0"/>
              <a:buChar char="•"/>
            </a:pPr>
            <a:r>
              <a:rPr lang="en-US" sz="1500" dirty="0"/>
              <a:t>This data is critical for </a:t>
            </a:r>
            <a:r>
              <a:rPr lang="en-US" sz="1500" b="1" dirty="0"/>
              <a:t>analyzing trends </a:t>
            </a:r>
            <a:r>
              <a:rPr lang="en-US" sz="1500" dirty="0"/>
              <a:t>in the restaurant industry across different countries.</a:t>
            </a:r>
          </a:p>
          <a:p>
            <a:endParaRPr lang="en-US" sz="1500" dirty="0"/>
          </a:p>
          <a:p>
            <a:pPr marL="285750" indent="-285750">
              <a:buFont typeface="Arial" panose="020B0604020202020204" pitchFamily="34" charset="0"/>
              <a:buChar char="•"/>
            </a:pPr>
            <a:r>
              <a:rPr lang="en-US" sz="1500" dirty="0"/>
              <a:t>Examining factors like average rating, number of restaurants, price range, and online delivery options. </a:t>
            </a:r>
          </a:p>
          <a:p>
            <a:endParaRPr lang="en-US" sz="1500" dirty="0"/>
          </a:p>
          <a:p>
            <a:pPr marL="285750" indent="-285750">
              <a:buFont typeface="Arial" panose="020B0604020202020204" pitchFamily="34" charset="0"/>
              <a:buChar char="•"/>
            </a:pPr>
            <a:r>
              <a:rPr lang="en-US" sz="1500" dirty="0"/>
              <a:t>We can identify potential locations for opening new restaurants that are likely to be successful.</a:t>
            </a:r>
          </a:p>
          <a:p>
            <a:pPr algn="ctr"/>
            <a:endParaRPr lang="en-US" sz="15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xmlns="" id="{66E97101-4EAF-997A-2905-A73A42816FCF}"/>
              </a:ext>
            </a:extLst>
          </p:cNvPr>
          <p:cNvSpPr txBox="1"/>
          <p:nvPr/>
        </p:nvSpPr>
        <p:spPr>
          <a:xfrm>
            <a:off x="5804642" y="2136856"/>
            <a:ext cx="2938989" cy="4247317"/>
          </a:xfrm>
          <a:prstGeom prst="rect">
            <a:avLst/>
          </a:prstGeom>
          <a:gradFill>
            <a:gsLst>
              <a:gs pos="0">
                <a:schemeClr val="bg1">
                  <a:lumMod val="95000"/>
                  <a:alpha val="6000"/>
                </a:schemeClr>
              </a:gs>
              <a:gs pos="100000">
                <a:srgbClr val="FFC9C9">
                  <a:alpha val="15000"/>
                </a:srgbClr>
              </a:gs>
            </a:gsLst>
            <a:lin ang="0" scaled="0"/>
          </a:gradFill>
        </p:spPr>
        <p:txBody>
          <a:bodyPr wrap="square" rtlCol="0">
            <a:spAutoFit/>
          </a:bodyPr>
          <a:lstStyle/>
          <a:p>
            <a:pPr marL="285750" indent="-285750">
              <a:buFont typeface="Arial" panose="020B0604020202020204" pitchFamily="34" charset="0"/>
              <a:buChar char="•"/>
            </a:pPr>
            <a:r>
              <a:rPr lang="en-US" sz="1500" b="1" dirty="0"/>
              <a:t>Countries</a:t>
            </a:r>
            <a:r>
              <a:rPr lang="en-US" sz="1500" dirty="0"/>
              <a:t>: Data includes restaurants from various countries</a:t>
            </a:r>
            <a:r>
              <a:rPr lang="en-US" sz="1500" dirty="0" smtClean="0"/>
              <a:t>.</a:t>
            </a:r>
            <a:endParaRPr lang="en-US" sz="1500" dirty="0"/>
          </a:p>
          <a:p>
            <a:pPr marL="285750" indent="-285750">
              <a:buFont typeface="Arial" panose="020B0604020202020204" pitchFamily="34" charset="0"/>
              <a:buChar char="•"/>
            </a:pPr>
            <a:r>
              <a:rPr lang="en-US" sz="1500" b="1" dirty="0"/>
              <a:t>Ratings</a:t>
            </a:r>
            <a:r>
              <a:rPr lang="en-US" sz="1500" dirty="0"/>
              <a:t>: Average rating can help identify customer satisfaction levels</a:t>
            </a:r>
            <a:r>
              <a:rPr lang="en-US" sz="1500" dirty="0" smtClean="0"/>
              <a:t>.</a:t>
            </a:r>
            <a:endParaRPr lang="en-US" sz="1500" dirty="0"/>
          </a:p>
          <a:p>
            <a:pPr marL="285750" indent="-285750">
              <a:buFont typeface="Arial" panose="020B0604020202020204" pitchFamily="34" charset="0"/>
              <a:buChar char="•"/>
            </a:pPr>
            <a:r>
              <a:rPr lang="en-US" sz="1500" b="1" dirty="0"/>
              <a:t>Price Range</a:t>
            </a:r>
            <a:r>
              <a:rPr lang="en-US" sz="1500" dirty="0"/>
              <a:t>: Distribution of restaurants across price ranges helps understand market competition</a:t>
            </a:r>
            <a:r>
              <a:rPr lang="en-US" sz="1500" dirty="0" smtClean="0"/>
              <a:t>.</a:t>
            </a:r>
            <a:endParaRPr lang="en-US" sz="1500" dirty="0"/>
          </a:p>
          <a:p>
            <a:pPr marL="285750" indent="-285750">
              <a:buFont typeface="Arial" panose="020B0604020202020204" pitchFamily="34" charset="0"/>
              <a:buChar char="•"/>
            </a:pPr>
            <a:r>
              <a:rPr lang="en-US" sz="1500" b="1" dirty="0"/>
              <a:t>Online Delivery &amp; Booking</a:t>
            </a:r>
            <a:r>
              <a:rPr lang="en-US" sz="1500" dirty="0"/>
              <a:t>: Shows if these services impact customer ratings.</a:t>
            </a:r>
          </a:p>
          <a:p>
            <a:endParaRPr lang="en-US" sz="1500" dirty="0"/>
          </a:p>
          <a:p>
            <a:pPr marL="285750" indent="-285750">
              <a:buFont typeface="Arial" panose="020B0604020202020204" pitchFamily="34" charset="0"/>
              <a:buChar char="•"/>
            </a:pPr>
            <a:r>
              <a:rPr lang="en-US" sz="1500" b="1" dirty="0"/>
              <a:t>Votes</a:t>
            </a:r>
            <a:r>
              <a:rPr lang="en-US" sz="1500" dirty="0"/>
              <a:t>: Indicates customer review volume and market demand.</a:t>
            </a:r>
          </a:p>
        </p:txBody>
      </p:sp>
      <p:sp>
        <p:nvSpPr>
          <p:cNvPr id="43" name="TextBox 42">
            <a:extLst>
              <a:ext uri="{FF2B5EF4-FFF2-40B4-BE49-F238E27FC236}">
                <a16:creationId xmlns:a16="http://schemas.microsoft.com/office/drawing/2014/main" xmlns="" id="{018CFC83-AF2D-C45C-D899-894D8C362BDA}"/>
              </a:ext>
            </a:extLst>
          </p:cNvPr>
          <p:cNvSpPr txBox="1"/>
          <p:nvPr/>
        </p:nvSpPr>
        <p:spPr>
          <a:xfrm>
            <a:off x="8997477" y="2132688"/>
            <a:ext cx="2938989" cy="4247317"/>
          </a:xfrm>
          <a:prstGeom prst="rect">
            <a:avLst/>
          </a:prstGeom>
          <a:noFill/>
        </p:spPr>
        <p:txBody>
          <a:bodyPr wrap="square" rtlCol="0">
            <a:spAutoFit/>
          </a:bodyPr>
          <a:lstStyle/>
          <a:p>
            <a:pPr marL="285750" indent="-285750">
              <a:buFont typeface="Arial" panose="020B0604020202020204" pitchFamily="34" charset="0"/>
              <a:buChar char="•"/>
            </a:pPr>
            <a:r>
              <a:rPr lang="en-US" sz="1500" b="1" dirty="0"/>
              <a:t>Data Cleaning: </a:t>
            </a:r>
          </a:p>
          <a:p>
            <a:pPr marL="285750" indent="-285750">
              <a:buFont typeface="Arial" panose="020B0604020202020204" pitchFamily="34" charset="0"/>
              <a:buChar char="•"/>
            </a:pPr>
            <a:r>
              <a:rPr lang="en-US" sz="1500" dirty="0"/>
              <a:t>Removed duplicates (0 found)</a:t>
            </a:r>
          </a:p>
          <a:p>
            <a:pPr marL="285750" indent="-285750">
              <a:buFont typeface="Arial" panose="020B0604020202020204" pitchFamily="34" charset="0"/>
              <a:buChar char="•"/>
            </a:pPr>
            <a:r>
              <a:rPr lang="en-US" sz="1500" b="1" dirty="0"/>
              <a:t>Addressed missing values: </a:t>
            </a:r>
          </a:p>
          <a:p>
            <a:pPr marL="285750" indent="-285750">
              <a:buFont typeface="Arial" panose="020B0604020202020204" pitchFamily="34" charset="0"/>
              <a:buChar char="•"/>
            </a:pPr>
            <a:r>
              <a:rPr lang="en-US" sz="1500" b="1" dirty="0"/>
              <a:t>Replaced blank average </a:t>
            </a:r>
            <a:r>
              <a:rPr lang="en-US" sz="1500" dirty="0"/>
              <a:t>cost for two with average cost in that price range</a:t>
            </a:r>
          </a:p>
          <a:p>
            <a:pPr marL="285750" indent="-285750">
              <a:buFont typeface="Arial" panose="020B0604020202020204" pitchFamily="34" charset="0"/>
              <a:buChar char="•"/>
            </a:pPr>
            <a:r>
              <a:rPr lang="en-US" sz="1500" b="1" dirty="0"/>
              <a:t>Replaced blank/invalid Lat/Long </a:t>
            </a:r>
            <a:r>
              <a:rPr lang="en-US" sz="1500" dirty="0"/>
              <a:t>with values from non-duplicate Locality Verbose entries using VLOOKUP</a:t>
            </a:r>
          </a:p>
          <a:p>
            <a:pPr marL="285750" indent="-285750">
              <a:buFont typeface="Arial" panose="020B0604020202020204" pitchFamily="34" charset="0"/>
              <a:buChar char="•"/>
            </a:pPr>
            <a:r>
              <a:rPr lang="en-US" sz="1500" b="1" dirty="0"/>
              <a:t>Fixed date format </a:t>
            </a:r>
            <a:r>
              <a:rPr lang="en-US" sz="1500" dirty="0"/>
              <a:t>inconsistencies in </a:t>
            </a:r>
            <a:r>
              <a:rPr lang="en-US" sz="1500" dirty="0" err="1"/>
              <a:t>Datekey_Opening</a:t>
            </a:r>
            <a:r>
              <a:rPr lang="en-US" sz="1500" dirty="0"/>
              <a:t> column</a:t>
            </a:r>
          </a:p>
          <a:p>
            <a:pPr marL="285750" indent="-285750">
              <a:buFont typeface="Arial" panose="020B0604020202020204" pitchFamily="34" charset="0"/>
              <a:buChar char="•"/>
            </a:pPr>
            <a:r>
              <a:rPr lang="en-US" sz="1500" b="1" dirty="0"/>
              <a:t>Preprocessing</a:t>
            </a:r>
            <a:r>
              <a:rPr lang="en-US" sz="1500" dirty="0"/>
              <a:t>: </a:t>
            </a:r>
          </a:p>
          <a:p>
            <a:pPr marL="285750" indent="-285750">
              <a:buFont typeface="Arial" panose="020B0604020202020204" pitchFamily="34" charset="0"/>
              <a:buChar char="•"/>
            </a:pPr>
            <a:r>
              <a:rPr lang="en-US" sz="1500" dirty="0"/>
              <a:t>Created a new "Price Category" column combining currency symbol and average cost</a:t>
            </a:r>
          </a:p>
          <a:p>
            <a:pPr algn="ctr"/>
            <a:endParaRPr lang="en-US" sz="15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xmlns="" id="{5E7F14C4-7D8B-605C-A2C3-B78AA6C478C6}"/>
              </a:ext>
            </a:extLst>
          </p:cNvPr>
          <p:cNvSpPr/>
          <p:nvPr/>
        </p:nvSpPr>
        <p:spPr>
          <a:xfrm>
            <a:off x="435348" y="2009792"/>
            <a:ext cx="2532935" cy="45859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92B7C6EF-6C33-0A15-16D8-0B2F8F209823}"/>
              </a:ext>
            </a:extLst>
          </p:cNvPr>
          <p:cNvSpPr/>
          <p:nvPr/>
        </p:nvSpPr>
        <p:spPr>
          <a:xfrm>
            <a:off x="3051880" y="2009792"/>
            <a:ext cx="2532935" cy="45859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A57ABC19-AA4B-7785-7616-38BADD0E88D2}"/>
              </a:ext>
            </a:extLst>
          </p:cNvPr>
          <p:cNvSpPr/>
          <p:nvPr/>
        </p:nvSpPr>
        <p:spPr>
          <a:xfrm>
            <a:off x="5644307" y="1983911"/>
            <a:ext cx="3192834" cy="45859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FB366E49-B3DC-AF17-F66D-5D086D4BD22F}"/>
              </a:ext>
            </a:extLst>
          </p:cNvPr>
          <p:cNvSpPr/>
          <p:nvPr/>
        </p:nvSpPr>
        <p:spPr>
          <a:xfrm>
            <a:off x="8978904" y="1983911"/>
            <a:ext cx="3062208" cy="4874089"/>
          </a:xfrm>
          <a:prstGeom prst="rect">
            <a:avLst/>
          </a:prstGeom>
          <a:gradFill>
            <a:gsLst>
              <a:gs pos="0">
                <a:schemeClr val="bg1">
                  <a:lumMod val="95000"/>
                  <a:alpha val="6000"/>
                </a:schemeClr>
              </a:gs>
              <a:gs pos="100000">
                <a:srgbClr val="FFC9C9">
                  <a:alpha val="15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97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91626"/>
            <a:ext cx="7069015" cy="8675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p:cNvSpPr/>
          <p:nvPr/>
        </p:nvSpPr>
        <p:spPr>
          <a:xfrm>
            <a:off x="4489938" y="2857718"/>
            <a:ext cx="2989385" cy="8557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02444" y="4112088"/>
            <a:ext cx="2989385" cy="8557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275384" y="5360597"/>
            <a:ext cx="3423139" cy="8557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p:cNvSpPr/>
          <p:nvPr/>
        </p:nvSpPr>
        <p:spPr>
          <a:xfrm>
            <a:off x="4489938" y="2447410"/>
            <a:ext cx="2579077" cy="410308"/>
          </a:xfrm>
          <a:prstGeom prst="parallelogram">
            <a:avLst>
              <a:gd name="adj" fmla="val 22214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p:cNvSpPr/>
          <p:nvPr/>
        </p:nvSpPr>
        <p:spPr>
          <a:xfrm>
            <a:off x="4900246" y="3701780"/>
            <a:ext cx="2579077" cy="410308"/>
          </a:xfrm>
          <a:prstGeom prst="parallelogram">
            <a:avLst>
              <a:gd name="adj" fmla="val 22214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p:cNvSpPr/>
          <p:nvPr/>
        </p:nvSpPr>
        <p:spPr>
          <a:xfrm>
            <a:off x="5312752" y="4956150"/>
            <a:ext cx="2579077" cy="410308"/>
          </a:xfrm>
          <a:prstGeom prst="parallelogram">
            <a:avLst>
              <a:gd name="adj" fmla="val 22214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967661" y="5235441"/>
            <a:ext cx="2590800" cy="1446550"/>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tx1">
                    <a:lumMod val="65000"/>
                    <a:lumOff val="35000"/>
                  </a:schemeClr>
                </a:solidFill>
                <a:latin typeface="Arial" panose="020B0604020202020204" pitchFamily="34" charset="0"/>
                <a:cs typeface="Arial" panose="020B0604020202020204" pitchFamily="34" charset="0"/>
              </a:rPr>
              <a:t>Used bar, column charts for restaurants distribution across countries</a:t>
            </a:r>
          </a:p>
          <a:p>
            <a:pPr marL="171450" indent="-171450">
              <a:buFont typeface="Arial" panose="020B0604020202020204" pitchFamily="34" charset="0"/>
              <a:buChar char="•"/>
            </a:pPr>
            <a:r>
              <a:rPr lang="en-US" sz="1100" dirty="0">
                <a:solidFill>
                  <a:schemeClr val="tx1">
                    <a:lumMod val="65000"/>
                    <a:lumOff val="35000"/>
                  </a:schemeClr>
                </a:solidFill>
                <a:latin typeface="Arial" panose="020B0604020202020204" pitchFamily="34" charset="0"/>
                <a:cs typeface="Arial" panose="020B0604020202020204" pitchFamily="34" charset="0"/>
              </a:rPr>
              <a:t>Segmented data by sort / filter pivoted data to across cuisines, countries, cities &amp; price ranges.</a:t>
            </a:r>
          </a:p>
          <a:p>
            <a:pPr marL="171450" indent="-171450">
              <a:buFont typeface="Arial" panose="020B0604020202020204" pitchFamily="34" charset="0"/>
              <a:buChar char="•"/>
            </a:pPr>
            <a:r>
              <a:rPr lang="en-US" sz="1100" dirty="0">
                <a:solidFill>
                  <a:schemeClr val="tx1">
                    <a:lumMod val="65000"/>
                    <a:lumOff val="35000"/>
                  </a:schemeClr>
                </a:solidFill>
                <a:latin typeface="Arial" panose="020B0604020202020204" pitchFamily="34" charset="0"/>
                <a:cs typeface="Arial" panose="020B0604020202020204" pitchFamily="34" charset="0"/>
              </a:rPr>
              <a:t>Slicers for dynamic filtering</a:t>
            </a:r>
          </a:p>
          <a:p>
            <a:pPr marL="171450" indent="-171450">
              <a:buFont typeface="Arial" panose="020B0604020202020204" pitchFamily="34" charset="0"/>
              <a:buChar char="•"/>
            </a:pPr>
            <a:endParaRPr lang="en-US" sz="11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6" name="TextBox 15"/>
          <p:cNvSpPr txBox="1"/>
          <p:nvPr/>
        </p:nvSpPr>
        <p:spPr>
          <a:xfrm>
            <a:off x="8378856" y="4112088"/>
            <a:ext cx="2590800" cy="815608"/>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tx1">
                    <a:lumMod val="65000"/>
                    <a:lumOff val="35000"/>
                  </a:schemeClr>
                </a:solidFill>
                <a:latin typeface="Arial" panose="020B0604020202020204" pitchFamily="34" charset="0"/>
                <a:cs typeface="Arial" panose="020B0604020202020204" pitchFamily="34" charset="0"/>
              </a:rPr>
              <a:t>Pivot tables Average Rating, average votes</a:t>
            </a:r>
          </a:p>
          <a:p>
            <a:pPr marL="171450" indent="-171450">
              <a:buFont typeface="Arial" panose="020B0604020202020204" pitchFamily="34" charset="0"/>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Restaurants</a:t>
            </a:r>
            <a:r>
              <a:rPr lang="en-US" sz="1100" dirty="0">
                <a:solidFill>
                  <a:schemeClr val="tx1">
                    <a:lumMod val="65000"/>
                    <a:lumOff val="35000"/>
                  </a:schemeClr>
                </a:solidFill>
                <a:latin typeface="Arial" panose="020B0604020202020204" pitchFamily="34" charset="0"/>
                <a:cs typeface="Arial" panose="020B0604020202020204" pitchFamily="34" charset="0"/>
              </a:rPr>
              <a:t> per country</a:t>
            </a:r>
          </a:p>
          <a:p>
            <a:pPr marL="171450" indent="-171450">
              <a:buFont typeface="Arial" panose="020B0604020202020204" pitchFamily="34" charset="0"/>
              <a:buChar char="•"/>
            </a:pPr>
            <a:r>
              <a:rPr lang="en-US" sz="1100" dirty="0">
                <a:solidFill>
                  <a:schemeClr val="tx1">
                    <a:lumMod val="65000"/>
                    <a:lumOff val="35000"/>
                  </a:schemeClr>
                </a:solidFill>
                <a:latin typeface="Arial" panose="020B0604020202020204" pitchFamily="34" charset="0"/>
                <a:cs typeface="Arial" panose="020B0604020202020204" pitchFamily="34" charset="0"/>
              </a:rPr>
              <a:t>Average cost for two</a:t>
            </a:r>
          </a:p>
        </p:txBody>
      </p:sp>
      <p:sp>
        <p:nvSpPr>
          <p:cNvPr id="17" name="TextBox 16"/>
          <p:cNvSpPr txBox="1"/>
          <p:nvPr/>
        </p:nvSpPr>
        <p:spPr>
          <a:xfrm>
            <a:off x="7747514" y="2877443"/>
            <a:ext cx="2590800" cy="815608"/>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tx1">
                    <a:lumMod val="65000"/>
                    <a:lumOff val="35000"/>
                  </a:schemeClr>
                </a:solidFill>
                <a:latin typeface="Arial" panose="020B0604020202020204" pitchFamily="34" charset="0"/>
                <a:cs typeface="Arial" panose="020B0604020202020204" pitchFamily="34" charset="0"/>
              </a:rPr>
              <a:t>New field - Price concatenating with currency symbol.</a:t>
            </a:r>
          </a:p>
          <a:p>
            <a:pPr marL="171450" indent="-171450">
              <a:buFont typeface="Arial" panose="020B0604020202020204" pitchFamily="34" charset="0"/>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Country</a:t>
            </a:r>
            <a:r>
              <a:rPr lang="en-US" sz="1100" dirty="0">
                <a:solidFill>
                  <a:schemeClr val="tx1">
                    <a:lumMod val="65000"/>
                    <a:lumOff val="35000"/>
                  </a:schemeClr>
                </a:solidFill>
                <a:latin typeface="Arial" panose="020B0604020202020204" pitchFamily="34" charset="0"/>
                <a:cs typeface="Arial" panose="020B0604020202020204" pitchFamily="34" charset="0"/>
              </a:rPr>
              <a:t> field using VLOOKUP</a:t>
            </a:r>
          </a:p>
          <a:p>
            <a:pPr marL="171450" indent="-171450">
              <a:buFont typeface="Arial" panose="020B0604020202020204" pitchFamily="34" charset="0"/>
              <a:buChar char="•"/>
            </a:pPr>
            <a:r>
              <a:rPr lang="en-US" sz="1100" dirty="0">
                <a:solidFill>
                  <a:schemeClr val="tx1">
                    <a:lumMod val="65000"/>
                    <a:lumOff val="35000"/>
                  </a:schemeClr>
                </a:solidFill>
                <a:latin typeface="Arial" panose="020B0604020202020204" pitchFamily="34" charset="0"/>
                <a:cs typeface="Arial" panose="020B0604020202020204" pitchFamily="34" charset="0"/>
              </a:rPr>
              <a:t>Extracting year </a:t>
            </a:r>
          </a:p>
        </p:txBody>
      </p:sp>
      <p:sp>
        <p:nvSpPr>
          <p:cNvPr id="18" name="TextBox 17"/>
          <p:cNvSpPr txBox="1"/>
          <p:nvPr/>
        </p:nvSpPr>
        <p:spPr>
          <a:xfrm>
            <a:off x="7313746" y="1581970"/>
            <a:ext cx="3298446" cy="738664"/>
          </a:xfrm>
          <a:prstGeom prst="rect">
            <a:avLst/>
          </a:prstGeom>
          <a:noFill/>
        </p:spPr>
        <p:txBody>
          <a:bodyPr wrap="square" rtlCol="0">
            <a:spAutoFit/>
          </a:bodyPr>
          <a:lstStyle/>
          <a:p>
            <a:pPr marL="171450" indent="-171450">
              <a:buFont typeface="Arial" panose="020B0604020202020204" pitchFamily="34" charset="0"/>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Duplicate removal (none in this data)</a:t>
            </a:r>
          </a:p>
          <a:p>
            <a:pPr marL="171450" indent="-171450">
              <a:buFont typeface="Arial" panose="020B0604020202020204" pitchFamily="34" charset="0"/>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Missing/ Zero values Handling </a:t>
            </a:r>
          </a:p>
          <a:p>
            <a:pPr marL="171450" indent="-171450">
              <a:buFont typeface="Arial" panose="020B0604020202020204" pitchFamily="34" charset="0"/>
              <a:buChar char="•"/>
            </a:pPr>
            <a:r>
              <a:rPr lang="en-US" sz="1400" dirty="0">
                <a:solidFill>
                  <a:schemeClr val="tx1">
                    <a:lumMod val="65000"/>
                    <a:lumOff val="35000"/>
                  </a:schemeClr>
                </a:solidFill>
                <a:latin typeface="Arial" panose="020B0604020202020204" pitchFamily="34" charset="0"/>
                <a:cs typeface="Arial" panose="020B0604020202020204" pitchFamily="34" charset="0"/>
              </a:rPr>
              <a:t>Removing inconsistency</a:t>
            </a:r>
          </a:p>
        </p:txBody>
      </p:sp>
      <p:sp>
        <p:nvSpPr>
          <p:cNvPr id="20" name="Oval 19"/>
          <p:cNvSpPr/>
          <p:nvPr/>
        </p:nvSpPr>
        <p:spPr>
          <a:xfrm>
            <a:off x="4277207" y="1751059"/>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659560" y="3005429"/>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041913" y="4259799"/>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424267" y="5514169"/>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957507" y="1702214"/>
            <a:ext cx="1678894" cy="369332"/>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Data cleaning</a:t>
            </a:r>
          </a:p>
        </p:txBody>
      </p:sp>
      <p:sp>
        <p:nvSpPr>
          <p:cNvPr id="25" name="Rectangle 24"/>
          <p:cNvSpPr/>
          <p:nvPr/>
        </p:nvSpPr>
        <p:spPr>
          <a:xfrm>
            <a:off x="5275384" y="2962445"/>
            <a:ext cx="2404946" cy="369332"/>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Data preprocessing</a:t>
            </a:r>
          </a:p>
        </p:txBody>
      </p:sp>
      <p:sp>
        <p:nvSpPr>
          <p:cNvPr id="26" name="Rectangle 25"/>
          <p:cNvSpPr/>
          <p:nvPr/>
        </p:nvSpPr>
        <p:spPr>
          <a:xfrm>
            <a:off x="5603600" y="4216815"/>
            <a:ext cx="2294527" cy="369332"/>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Descriptive Statistics</a:t>
            </a:r>
          </a:p>
        </p:txBody>
      </p:sp>
      <p:sp>
        <p:nvSpPr>
          <p:cNvPr id="27" name="Rectangle 26"/>
          <p:cNvSpPr/>
          <p:nvPr/>
        </p:nvSpPr>
        <p:spPr>
          <a:xfrm>
            <a:off x="6126403" y="5465324"/>
            <a:ext cx="2493813" cy="646331"/>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Visualization and Data segmentation</a:t>
            </a:r>
          </a:p>
        </p:txBody>
      </p:sp>
      <p:grpSp>
        <p:nvGrpSpPr>
          <p:cNvPr id="8" name="Group 3">
            <a:extLst>
              <a:ext uri="{FF2B5EF4-FFF2-40B4-BE49-F238E27FC236}">
                <a16:creationId xmlns:a16="http://schemas.microsoft.com/office/drawing/2014/main" xmlns="" id="{491C0BF7-33D2-9B79-8E8A-1C7E24AFC3A5}"/>
              </a:ext>
            </a:extLst>
          </p:cNvPr>
          <p:cNvGrpSpPr/>
          <p:nvPr/>
        </p:nvGrpSpPr>
        <p:grpSpPr>
          <a:xfrm>
            <a:off x="70951" y="77448"/>
            <a:ext cx="9237785" cy="857123"/>
            <a:chOff x="0" y="0"/>
            <a:chExt cx="1876002" cy="218865"/>
          </a:xfrm>
        </p:grpSpPr>
        <p:sp>
          <p:nvSpPr>
            <p:cNvPr id="9" name="Freeform 4">
              <a:extLst>
                <a:ext uri="{FF2B5EF4-FFF2-40B4-BE49-F238E27FC236}">
                  <a16:creationId xmlns:a16="http://schemas.microsoft.com/office/drawing/2014/main" xmlns="" id="{B197A86E-BA2C-6FA6-18CD-C09C72F2E63D}"/>
                </a:ext>
              </a:extLst>
            </p:cNvPr>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gradFill>
              <a:gsLst>
                <a:gs pos="0">
                  <a:schemeClr val="tx1">
                    <a:lumMod val="95000"/>
                    <a:lumOff val="5000"/>
                  </a:schemeClr>
                </a:gs>
                <a:gs pos="100000">
                  <a:schemeClr val="bg1">
                    <a:lumMod val="50000"/>
                  </a:schemeClr>
                </a:gs>
              </a:gsLst>
              <a:lin ang="0" scaled="0"/>
            </a:gradFill>
            <a:ln cap="sq">
              <a:noFill/>
              <a:prstDash val="solid"/>
              <a:miter/>
            </a:ln>
          </p:spPr>
        </p:sp>
        <p:sp>
          <p:nvSpPr>
            <p:cNvPr id="11" name="TextBox 5">
              <a:extLst>
                <a:ext uri="{FF2B5EF4-FFF2-40B4-BE49-F238E27FC236}">
                  <a16:creationId xmlns:a16="http://schemas.microsoft.com/office/drawing/2014/main" xmlns="" id="{511AED3B-9835-1DDE-DB37-86D7F9534FF8}"/>
                </a:ext>
              </a:extLst>
            </p:cNvPr>
            <p:cNvSpPr txBox="1"/>
            <p:nvPr/>
          </p:nvSpPr>
          <p:spPr>
            <a:xfrm>
              <a:off x="101600" y="-19050"/>
              <a:ext cx="1672802" cy="237915"/>
            </a:xfrm>
            <a:prstGeom prst="rect">
              <a:avLst/>
            </a:prstGeom>
          </p:spPr>
          <p:txBody>
            <a:bodyPr lIns="33867" tIns="33867" rIns="33867" bIns="33867" rtlCol="0" anchor="ctr"/>
            <a:lstStyle/>
            <a:p>
              <a:pPr algn="ctr">
                <a:lnSpc>
                  <a:spcPts val="1906"/>
                </a:lnSpc>
                <a:spcBef>
                  <a:spcPct val="0"/>
                </a:spcBef>
              </a:pPr>
              <a:endParaRPr sz="1200"/>
            </a:p>
          </p:txBody>
        </p:sp>
      </p:grpSp>
      <p:sp>
        <p:nvSpPr>
          <p:cNvPr id="28" name="TextBox 27">
            <a:extLst>
              <a:ext uri="{FF2B5EF4-FFF2-40B4-BE49-F238E27FC236}">
                <a16:creationId xmlns:a16="http://schemas.microsoft.com/office/drawing/2014/main" xmlns="" id="{B319C6AC-CF88-3DA2-21E5-5CD75354FFD6}"/>
              </a:ext>
            </a:extLst>
          </p:cNvPr>
          <p:cNvSpPr txBox="1"/>
          <p:nvPr/>
        </p:nvSpPr>
        <p:spPr>
          <a:xfrm>
            <a:off x="973976" y="240916"/>
            <a:ext cx="6205553" cy="515590"/>
          </a:xfrm>
          <a:prstGeom prst="rect">
            <a:avLst/>
          </a:prstGeom>
        </p:spPr>
        <p:txBody>
          <a:bodyPr lIns="0" tIns="0" rIns="0" bIns="0" rtlCol="0" anchor="t">
            <a:spAutoFit/>
          </a:bodyPr>
          <a:lstStyle/>
          <a:p>
            <a:pPr algn="ctr">
              <a:lnSpc>
                <a:spcPts val="4366"/>
              </a:lnSpc>
              <a:spcBef>
                <a:spcPct val="0"/>
              </a:spcBef>
            </a:pPr>
            <a:r>
              <a:rPr lang="en-US" sz="3163" spc="25" dirty="0">
                <a:solidFill>
                  <a:srgbClr val="FFFFFF"/>
                </a:solidFill>
                <a:latin typeface="Archivo Black"/>
                <a:ea typeface="Archivo Black"/>
                <a:cs typeface="Archivo Black"/>
                <a:sym typeface="Archivo Black"/>
              </a:rPr>
              <a:t>Analytical approach</a:t>
            </a:r>
          </a:p>
        </p:txBody>
      </p:sp>
      <p:grpSp>
        <p:nvGrpSpPr>
          <p:cNvPr id="30" name="Group 28">
            <a:extLst>
              <a:ext uri="{FF2B5EF4-FFF2-40B4-BE49-F238E27FC236}">
                <a16:creationId xmlns:a16="http://schemas.microsoft.com/office/drawing/2014/main" xmlns="" id="{4534BFDD-A9A0-A283-E8DF-8DCA216A9721}"/>
              </a:ext>
            </a:extLst>
          </p:cNvPr>
          <p:cNvGrpSpPr/>
          <p:nvPr/>
        </p:nvGrpSpPr>
        <p:grpSpPr>
          <a:xfrm>
            <a:off x="675862" y="1029423"/>
            <a:ext cx="3792736" cy="183659"/>
            <a:chOff x="0" y="0"/>
            <a:chExt cx="4519796" cy="218865"/>
          </a:xfrm>
        </p:grpSpPr>
        <p:sp>
          <p:nvSpPr>
            <p:cNvPr id="31" name="Freeform 29">
              <a:extLst>
                <a:ext uri="{FF2B5EF4-FFF2-40B4-BE49-F238E27FC236}">
                  <a16:creationId xmlns:a16="http://schemas.microsoft.com/office/drawing/2014/main" xmlns="" id="{F8A9FE21-2C6C-5F48-66D8-FA4E1A4FCAEF}"/>
                </a:ext>
              </a:extLst>
            </p:cNvPr>
            <p:cNvSpPr/>
            <p:nvPr/>
          </p:nvSpPr>
          <p:spPr>
            <a:xfrm>
              <a:off x="0" y="0"/>
              <a:ext cx="4519796" cy="218865"/>
            </a:xfrm>
            <a:custGeom>
              <a:avLst/>
              <a:gdLst/>
              <a:ahLst/>
              <a:cxnLst/>
              <a:rect l="l" t="t" r="r" b="b"/>
              <a:pathLst>
                <a:path w="4519796" h="218865">
                  <a:moveTo>
                    <a:pt x="4316596" y="0"/>
                  </a:moveTo>
                  <a:lnTo>
                    <a:pt x="0" y="0"/>
                  </a:lnTo>
                  <a:lnTo>
                    <a:pt x="203200" y="218865"/>
                  </a:lnTo>
                  <a:lnTo>
                    <a:pt x="4519796" y="218865"/>
                  </a:lnTo>
                  <a:lnTo>
                    <a:pt x="4316596" y="0"/>
                  </a:lnTo>
                  <a:close/>
                </a:path>
              </a:pathLst>
            </a:custGeom>
            <a:solidFill>
              <a:srgbClr val="727070"/>
            </a:solidFill>
            <a:ln cap="sq">
              <a:noFill/>
              <a:prstDash val="solid"/>
              <a:miter/>
            </a:ln>
          </p:spPr>
        </p:sp>
        <p:sp>
          <p:nvSpPr>
            <p:cNvPr id="38" name="TextBox 30">
              <a:extLst>
                <a:ext uri="{FF2B5EF4-FFF2-40B4-BE49-F238E27FC236}">
                  <a16:creationId xmlns:a16="http://schemas.microsoft.com/office/drawing/2014/main" xmlns="" id="{6A0A55E6-225D-03CA-DDFC-D9C43871B0C8}"/>
                </a:ext>
              </a:extLst>
            </p:cNvPr>
            <p:cNvSpPr txBox="1"/>
            <p:nvPr/>
          </p:nvSpPr>
          <p:spPr>
            <a:xfrm>
              <a:off x="101600" y="-19050"/>
              <a:ext cx="4316596" cy="237915"/>
            </a:xfrm>
            <a:prstGeom prst="rect">
              <a:avLst/>
            </a:prstGeom>
          </p:spPr>
          <p:txBody>
            <a:bodyPr lIns="33867" tIns="33867" rIns="33867" bIns="33867" rtlCol="0" anchor="ctr"/>
            <a:lstStyle/>
            <a:p>
              <a:pPr algn="ctr">
                <a:lnSpc>
                  <a:spcPts val="1906"/>
                </a:lnSpc>
                <a:spcBef>
                  <a:spcPct val="0"/>
                </a:spcBef>
              </a:pPr>
              <a:endParaRPr sz="1200"/>
            </a:p>
          </p:txBody>
        </p:sp>
      </p:grpSp>
      <p:sp>
        <p:nvSpPr>
          <p:cNvPr id="39" name="Freeform 38">
            <a:extLst>
              <a:ext uri="{FF2B5EF4-FFF2-40B4-BE49-F238E27FC236}">
                <a16:creationId xmlns:a16="http://schemas.microsoft.com/office/drawing/2014/main" xmlns="" id="{3FA4EEA0-1E4E-C246-16A7-0F324411B3EC}"/>
              </a:ext>
            </a:extLst>
          </p:cNvPr>
          <p:cNvSpPr/>
          <p:nvPr/>
        </p:nvSpPr>
        <p:spPr>
          <a:xfrm>
            <a:off x="5525212" y="5613184"/>
            <a:ext cx="315253" cy="345532"/>
          </a:xfrm>
          <a:custGeom>
            <a:avLst/>
            <a:gdLst/>
            <a:ahLst/>
            <a:cxnLst/>
            <a:rect l="l" t="t" r="r" b="b"/>
            <a:pathLst>
              <a:path w="811663" h="811663">
                <a:moveTo>
                  <a:pt x="0" y="0"/>
                </a:moveTo>
                <a:lnTo>
                  <a:pt x="811663" y="0"/>
                </a:lnTo>
                <a:lnTo>
                  <a:pt x="811663" y="811663"/>
                </a:lnTo>
                <a:lnTo>
                  <a:pt x="0" y="81166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0" name="Freeform 48">
            <a:extLst>
              <a:ext uri="{FF2B5EF4-FFF2-40B4-BE49-F238E27FC236}">
                <a16:creationId xmlns:a16="http://schemas.microsoft.com/office/drawing/2014/main" xmlns="" id="{C815346E-4193-F1AF-5CE8-2ECFB047528E}"/>
              </a:ext>
            </a:extLst>
          </p:cNvPr>
          <p:cNvSpPr/>
          <p:nvPr/>
        </p:nvSpPr>
        <p:spPr>
          <a:xfrm>
            <a:off x="4298809" y="1794390"/>
            <a:ext cx="452168" cy="410308"/>
          </a:xfrm>
          <a:custGeom>
            <a:avLst/>
            <a:gdLst/>
            <a:ahLst/>
            <a:cxnLst/>
            <a:rect l="l" t="t" r="r" b="b"/>
            <a:pathLst>
              <a:path w="964077" h="978307">
                <a:moveTo>
                  <a:pt x="0" y="0"/>
                </a:moveTo>
                <a:lnTo>
                  <a:pt x="964077" y="0"/>
                </a:lnTo>
                <a:lnTo>
                  <a:pt x="964077" y="978307"/>
                </a:lnTo>
                <a:lnTo>
                  <a:pt x="0" y="97830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1" name="Freeform 11">
            <a:extLst>
              <a:ext uri="{FF2B5EF4-FFF2-40B4-BE49-F238E27FC236}">
                <a16:creationId xmlns:a16="http://schemas.microsoft.com/office/drawing/2014/main" xmlns="" id="{2C1830B9-A907-EFD5-15F2-F1498A8A8285}"/>
              </a:ext>
            </a:extLst>
          </p:cNvPr>
          <p:cNvSpPr/>
          <p:nvPr/>
        </p:nvSpPr>
        <p:spPr>
          <a:xfrm>
            <a:off x="4809453" y="3154771"/>
            <a:ext cx="296107" cy="261678"/>
          </a:xfrm>
          <a:custGeom>
            <a:avLst/>
            <a:gdLst/>
            <a:ahLst/>
            <a:cxnLst/>
            <a:rect l="l" t="t" r="r" b="b"/>
            <a:pathLst>
              <a:path w="698242" h="672851">
                <a:moveTo>
                  <a:pt x="0" y="0"/>
                </a:moveTo>
                <a:lnTo>
                  <a:pt x="698242" y="0"/>
                </a:lnTo>
                <a:lnTo>
                  <a:pt x="698242" y="672851"/>
                </a:lnTo>
                <a:lnTo>
                  <a:pt x="0" y="672851"/>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48" name="Freeform 22">
            <a:extLst>
              <a:ext uri="{FF2B5EF4-FFF2-40B4-BE49-F238E27FC236}">
                <a16:creationId xmlns:a16="http://schemas.microsoft.com/office/drawing/2014/main" xmlns="" id="{85703A85-FDC5-790D-3E47-5DEB3288C41D}"/>
              </a:ext>
            </a:extLst>
          </p:cNvPr>
          <p:cNvSpPr/>
          <p:nvPr/>
        </p:nvSpPr>
        <p:spPr>
          <a:xfrm>
            <a:off x="5105560" y="4357281"/>
            <a:ext cx="500298" cy="410308"/>
          </a:xfrm>
          <a:custGeom>
            <a:avLst/>
            <a:gdLst/>
            <a:ahLst/>
            <a:cxnLst/>
            <a:rect l="l" t="t" r="r" b="b"/>
            <a:pathLst>
              <a:path w="897806" h="767216">
                <a:moveTo>
                  <a:pt x="0" y="0"/>
                </a:moveTo>
                <a:lnTo>
                  <a:pt x="897806" y="0"/>
                </a:lnTo>
                <a:lnTo>
                  <a:pt x="897806" y="767216"/>
                </a:lnTo>
                <a:lnTo>
                  <a:pt x="0" y="76721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49" name="Freeform 10">
            <a:extLst>
              <a:ext uri="{FF2B5EF4-FFF2-40B4-BE49-F238E27FC236}">
                <a16:creationId xmlns:a16="http://schemas.microsoft.com/office/drawing/2014/main" xmlns="" id="{803471C9-0228-0229-03AA-4BFF273DAA6D}"/>
              </a:ext>
            </a:extLst>
          </p:cNvPr>
          <p:cNvSpPr/>
          <p:nvPr/>
        </p:nvSpPr>
        <p:spPr>
          <a:xfrm>
            <a:off x="586148" y="3419227"/>
            <a:ext cx="3650772" cy="2669627"/>
          </a:xfrm>
          <a:custGeom>
            <a:avLst/>
            <a:gdLst/>
            <a:ahLst/>
            <a:cxnLst/>
            <a:rect l="l" t="t" r="r" b="b"/>
            <a:pathLst>
              <a:path w="3650772" h="2669627">
                <a:moveTo>
                  <a:pt x="0" y="0"/>
                </a:moveTo>
                <a:lnTo>
                  <a:pt x="3650772" y="0"/>
                </a:lnTo>
                <a:lnTo>
                  <a:pt x="3650772" y="2669627"/>
                </a:lnTo>
                <a:lnTo>
                  <a:pt x="0" y="2669627"/>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Tree>
    <p:extLst>
      <p:ext uri="{BB962C8B-B14F-4D97-AF65-F5344CB8AC3E}">
        <p14:creationId xmlns:p14="http://schemas.microsoft.com/office/powerpoint/2010/main" val="209062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7442" y="0"/>
            <a:ext cx="6493831" cy="585545"/>
          </a:xfrm>
          <a:prstGeom prst="rect">
            <a:avLst/>
          </a:prstGeom>
        </p:spPr>
        <p:txBody>
          <a:bodyPr wrap="square">
            <a:spAutoFit/>
          </a:bodyPr>
          <a:lstStyle/>
          <a:p>
            <a:pPr algn="ctr">
              <a:lnSpc>
                <a:spcPts val="4366"/>
              </a:lnSpc>
              <a:spcBef>
                <a:spcPct val="0"/>
              </a:spcBef>
            </a:pPr>
            <a:r>
              <a:rPr lang="en-US" sz="2400" b="1" spc="25" dirty="0">
                <a:solidFill>
                  <a:schemeClr val="tx1">
                    <a:lumMod val="85000"/>
                    <a:lumOff val="15000"/>
                  </a:schemeClr>
                </a:solidFill>
                <a:latin typeface="Archivo Black"/>
                <a:ea typeface="Archivo Black"/>
                <a:cs typeface="Archivo Black"/>
                <a:sym typeface="Archivo Black"/>
              </a:rPr>
              <a:t>Country and city wise analysis</a:t>
            </a:r>
          </a:p>
        </p:txBody>
      </p:sp>
      <p:graphicFrame>
        <p:nvGraphicFramePr>
          <p:cNvPr id="6" name="Table 5"/>
          <p:cNvGraphicFramePr>
            <a:graphicFrameLocks noGrp="1"/>
          </p:cNvGraphicFramePr>
          <p:nvPr>
            <p:extLst>
              <p:ext uri="{D42A27DB-BD31-4B8C-83A1-F6EECF244321}">
                <p14:modId xmlns:p14="http://schemas.microsoft.com/office/powerpoint/2010/main" val="677257123"/>
              </p:ext>
            </p:extLst>
          </p:nvPr>
        </p:nvGraphicFramePr>
        <p:xfrm>
          <a:off x="427596" y="4376589"/>
          <a:ext cx="4579692" cy="2082165"/>
        </p:xfrm>
        <a:graphic>
          <a:graphicData uri="http://schemas.openxmlformats.org/drawingml/2006/table">
            <a:tbl>
              <a:tblPr>
                <a:tableStyleId>{5C22544A-7EE6-4342-B048-85BDC9FD1C3A}</a:tableStyleId>
              </a:tblPr>
              <a:tblGrid>
                <a:gridCol w="1152607"/>
                <a:gridCol w="1967116"/>
                <a:gridCol w="1459969"/>
              </a:tblGrid>
              <a:tr h="190500">
                <a:tc>
                  <a:txBody>
                    <a:bodyPr/>
                    <a:lstStyle/>
                    <a:p>
                      <a:pPr algn="l" fontAlgn="b"/>
                      <a:r>
                        <a:rPr lang="en-IN" sz="1100" u="none" strike="noStrike" dirty="0">
                          <a:effectLst/>
                        </a:rPr>
                        <a:t>city</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Count of </a:t>
                      </a:r>
                      <a:r>
                        <a:rPr lang="en-IN" sz="1100" u="none" strike="noStrike" dirty="0" err="1">
                          <a:effectLst/>
                        </a:rPr>
                        <a:t>RestaurantName</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market percentage</a:t>
                      </a:r>
                      <a:endParaRPr lang="en-IN" sz="1100" b="1" i="0" u="none" strike="noStrike">
                        <a:solidFill>
                          <a:srgbClr val="000000"/>
                        </a:solidFill>
                        <a:effectLst/>
                        <a:latin typeface="Calibri" panose="020F0502020204030204" pitchFamily="34" charset="0"/>
                      </a:endParaRPr>
                    </a:p>
                  </a:txBody>
                  <a:tcPr marL="9525" marR="9525" marT="9525" marB="0" anchor="b"/>
                </a:tc>
              </a:tr>
              <a:tr h="106496">
                <a:tc>
                  <a:txBody>
                    <a:bodyPr/>
                    <a:lstStyle/>
                    <a:p>
                      <a:pPr algn="l" fontAlgn="b"/>
                      <a:r>
                        <a:rPr lang="en-IN" sz="1100" u="none" strike="noStrike">
                          <a:effectLst/>
                        </a:rPr>
                        <a:t>Ahmedabad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0.26%</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Amritsar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0.26%</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Bhubaneshwar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0.26%</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Faridabad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251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3.12%</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Ghaziabad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0.31%</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Gurgaon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1118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13.88%</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Guwahati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0.26%</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Lucknow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21</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0.26%</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New Delhi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5473</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67.97%</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Noida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1080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13.41%</a:t>
                      </a:r>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23756776"/>
              </p:ext>
            </p:extLst>
          </p:nvPr>
        </p:nvGraphicFramePr>
        <p:xfrm>
          <a:off x="526692" y="1029796"/>
          <a:ext cx="4381499" cy="3169920"/>
        </p:xfrm>
        <a:graphic>
          <a:graphicData uri="http://schemas.openxmlformats.org/drawingml/2006/table">
            <a:tbl>
              <a:tblPr>
                <a:tableStyleId>{5C22544A-7EE6-4342-B048-85BDC9FD1C3A}</a:tableStyleId>
              </a:tblPr>
              <a:tblGrid>
                <a:gridCol w="1550328"/>
                <a:gridCol w="1623247"/>
                <a:gridCol w="1207924"/>
              </a:tblGrid>
              <a:tr h="300368">
                <a:tc>
                  <a:txBody>
                    <a:bodyPr/>
                    <a:lstStyle/>
                    <a:p>
                      <a:pPr algn="l" fontAlgn="b"/>
                      <a:r>
                        <a:rPr lang="en-IN" sz="1100" u="none" strike="noStrike" dirty="0">
                          <a:effectLst/>
                        </a:rPr>
                        <a:t>country</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Count of RestaurantName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Market precentage</a:t>
                      </a:r>
                      <a:endParaRPr lang="en-IN" sz="1100" b="1" i="0" u="none" strike="noStrike">
                        <a:solidFill>
                          <a:srgbClr val="000000"/>
                        </a:solidFill>
                        <a:effectLst/>
                        <a:latin typeface="Calibri" panose="020F0502020204030204" pitchFamily="34" charset="0"/>
                      </a:endParaRPr>
                    </a:p>
                  </a:txBody>
                  <a:tcPr marL="9525" marR="9525" marT="9525" marB="0" anchor="b"/>
                </a:tc>
              </a:tr>
              <a:tr h="165949">
                <a:tc>
                  <a:txBody>
                    <a:bodyPr/>
                    <a:lstStyle/>
                    <a:p>
                      <a:pPr algn="l" fontAlgn="b"/>
                      <a:r>
                        <a:rPr lang="en-IN" sz="1100" u="none" strike="noStrike">
                          <a:effectLst/>
                        </a:rPr>
                        <a:t>Australia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0.25%</a:t>
                      </a:r>
                      <a:endParaRPr lang="en-IN" sz="1100" b="0" i="0" u="none" strike="noStrike">
                        <a:solidFill>
                          <a:srgbClr val="000000"/>
                        </a:solidFill>
                        <a:effectLst/>
                        <a:latin typeface="Calibri" panose="020F0502020204030204" pitchFamily="34" charset="0"/>
                      </a:endParaRPr>
                    </a:p>
                  </a:txBody>
                  <a:tcPr marL="9525" marR="9525" marT="9525" marB="0" anchor="b"/>
                </a:tc>
              </a:tr>
              <a:tr h="165949">
                <a:tc>
                  <a:txBody>
                    <a:bodyPr/>
                    <a:lstStyle/>
                    <a:p>
                      <a:pPr algn="l" fontAlgn="b"/>
                      <a:r>
                        <a:rPr lang="en-IN" sz="1100" u="none" strike="noStrike">
                          <a:effectLst/>
                        </a:rPr>
                        <a:t>Brazil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0.63%</a:t>
                      </a:r>
                      <a:endParaRPr lang="en-IN" sz="1100" b="0" i="0" u="none" strike="noStrike">
                        <a:solidFill>
                          <a:srgbClr val="000000"/>
                        </a:solidFill>
                        <a:effectLst/>
                        <a:latin typeface="Calibri" panose="020F0502020204030204" pitchFamily="34" charset="0"/>
                      </a:endParaRPr>
                    </a:p>
                  </a:txBody>
                  <a:tcPr marL="9525" marR="9525" marT="9525" marB="0" anchor="b"/>
                </a:tc>
              </a:tr>
              <a:tr h="165949">
                <a:tc>
                  <a:txBody>
                    <a:bodyPr/>
                    <a:lstStyle/>
                    <a:p>
                      <a:pPr algn="l" fontAlgn="b"/>
                      <a:r>
                        <a:rPr lang="en-IN" sz="1100" u="none" strike="noStrike">
                          <a:effectLst/>
                        </a:rPr>
                        <a:t>Canada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0.04%</a:t>
                      </a:r>
                      <a:endParaRPr lang="en-IN" sz="1100" b="0" i="0" u="none" strike="noStrike">
                        <a:solidFill>
                          <a:srgbClr val="000000"/>
                        </a:solidFill>
                        <a:effectLst/>
                        <a:latin typeface="Calibri" panose="020F0502020204030204" pitchFamily="34" charset="0"/>
                      </a:endParaRPr>
                    </a:p>
                  </a:txBody>
                  <a:tcPr marL="9525" marR="9525" marT="9525" marB="0" anchor="b"/>
                </a:tc>
              </a:tr>
              <a:tr h="165949">
                <a:tc>
                  <a:txBody>
                    <a:bodyPr/>
                    <a:lstStyle/>
                    <a:p>
                      <a:pPr algn="l" fontAlgn="b"/>
                      <a:r>
                        <a:rPr lang="en-IN" sz="1100" u="none" strike="noStrike">
                          <a:effectLst/>
                        </a:rPr>
                        <a:t>India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8652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90.59%</a:t>
                      </a:r>
                      <a:endParaRPr lang="en-IN" sz="1100" b="0" i="0" u="none" strike="noStrike">
                        <a:solidFill>
                          <a:srgbClr val="000000"/>
                        </a:solidFill>
                        <a:effectLst/>
                        <a:latin typeface="Calibri" panose="020F0502020204030204" pitchFamily="34" charset="0"/>
                      </a:endParaRPr>
                    </a:p>
                  </a:txBody>
                  <a:tcPr marL="9525" marR="9525" marT="9525" marB="0" anchor="b"/>
                </a:tc>
              </a:tr>
              <a:tr h="165949">
                <a:tc>
                  <a:txBody>
                    <a:bodyPr/>
                    <a:lstStyle/>
                    <a:p>
                      <a:pPr algn="l" fontAlgn="b"/>
                      <a:r>
                        <a:rPr lang="en-IN" sz="1100" u="none" strike="noStrike">
                          <a:effectLst/>
                        </a:rPr>
                        <a:t>Indonesia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0.22%</a:t>
                      </a:r>
                      <a:endParaRPr lang="en-IN" sz="1100" b="0" i="0" u="none" strike="noStrike">
                        <a:solidFill>
                          <a:srgbClr val="000000"/>
                        </a:solidFill>
                        <a:effectLst/>
                        <a:latin typeface="Calibri" panose="020F0502020204030204" pitchFamily="34" charset="0"/>
                      </a:endParaRPr>
                    </a:p>
                  </a:txBody>
                  <a:tcPr marL="9525" marR="9525" marT="9525" marB="0" anchor="b"/>
                </a:tc>
              </a:tr>
              <a:tr h="165949">
                <a:tc>
                  <a:txBody>
                    <a:bodyPr/>
                    <a:lstStyle/>
                    <a:p>
                      <a:pPr algn="l" fontAlgn="b"/>
                      <a:r>
                        <a:rPr lang="en-IN" sz="1100" u="none" strike="noStrike">
                          <a:effectLst/>
                        </a:rPr>
                        <a:t>New Zealand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0.42%</a:t>
                      </a:r>
                      <a:endParaRPr lang="en-IN" sz="1100" b="0" i="0" u="none" strike="noStrike">
                        <a:solidFill>
                          <a:srgbClr val="000000"/>
                        </a:solidFill>
                        <a:effectLst/>
                        <a:latin typeface="Calibri" panose="020F0502020204030204" pitchFamily="34" charset="0"/>
                      </a:endParaRPr>
                    </a:p>
                  </a:txBody>
                  <a:tcPr marL="9525" marR="9525" marT="9525" marB="0" anchor="b"/>
                </a:tc>
              </a:tr>
              <a:tr h="165949">
                <a:tc>
                  <a:txBody>
                    <a:bodyPr/>
                    <a:lstStyle/>
                    <a:p>
                      <a:pPr algn="l" fontAlgn="b"/>
                      <a:r>
                        <a:rPr lang="en-IN" sz="1100" u="none" strike="noStrike">
                          <a:effectLst/>
                        </a:rPr>
                        <a:t>Philippines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0.23%</a:t>
                      </a:r>
                      <a:endParaRPr lang="en-IN" sz="1100" b="0" i="0" u="none" strike="noStrike">
                        <a:solidFill>
                          <a:srgbClr val="000000"/>
                        </a:solidFill>
                        <a:effectLst/>
                        <a:latin typeface="Calibri" panose="020F0502020204030204" pitchFamily="34" charset="0"/>
                      </a:endParaRPr>
                    </a:p>
                  </a:txBody>
                  <a:tcPr marL="9525" marR="9525" marT="9525" marB="0" anchor="b"/>
                </a:tc>
              </a:tr>
              <a:tr h="165949">
                <a:tc>
                  <a:txBody>
                    <a:bodyPr/>
                    <a:lstStyle/>
                    <a:p>
                      <a:pPr algn="l" fontAlgn="b"/>
                      <a:r>
                        <a:rPr lang="en-IN" sz="1100" u="none" strike="noStrike">
                          <a:effectLst/>
                        </a:rPr>
                        <a:t>Qatar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0.21%</a:t>
                      </a:r>
                      <a:endParaRPr lang="en-IN" sz="1100" b="0" i="0" u="none" strike="noStrike">
                        <a:solidFill>
                          <a:srgbClr val="000000"/>
                        </a:solidFill>
                        <a:effectLst/>
                        <a:latin typeface="Calibri" panose="020F0502020204030204" pitchFamily="34" charset="0"/>
                      </a:endParaRPr>
                    </a:p>
                  </a:txBody>
                  <a:tcPr marL="9525" marR="9525" marT="9525" marB="0" anchor="b"/>
                </a:tc>
              </a:tr>
              <a:tr h="165949">
                <a:tc>
                  <a:txBody>
                    <a:bodyPr/>
                    <a:lstStyle/>
                    <a:p>
                      <a:pPr algn="l" fontAlgn="b"/>
                      <a:r>
                        <a:rPr lang="en-IN" sz="1100" u="none" strike="noStrike">
                          <a:effectLst/>
                        </a:rPr>
                        <a:t>Singapore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0.21%</a:t>
                      </a:r>
                      <a:endParaRPr lang="en-IN" sz="1100" b="0" i="0" u="none" strike="noStrike">
                        <a:solidFill>
                          <a:srgbClr val="000000"/>
                        </a:solidFill>
                        <a:effectLst/>
                        <a:latin typeface="Calibri" panose="020F0502020204030204" pitchFamily="34" charset="0"/>
                      </a:endParaRPr>
                    </a:p>
                  </a:txBody>
                  <a:tcPr marL="9525" marR="9525" marT="9525" marB="0" anchor="b"/>
                </a:tc>
              </a:tr>
              <a:tr h="165949">
                <a:tc>
                  <a:txBody>
                    <a:bodyPr/>
                    <a:lstStyle/>
                    <a:p>
                      <a:pPr algn="l" fontAlgn="b"/>
                      <a:r>
                        <a:rPr lang="en-IN" sz="1100" u="none" strike="noStrike">
                          <a:effectLst/>
                        </a:rPr>
                        <a:t>South Africa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0.63%</a:t>
                      </a:r>
                      <a:endParaRPr lang="en-IN" sz="1100" b="0" i="0" u="none" strike="noStrike">
                        <a:solidFill>
                          <a:srgbClr val="000000"/>
                        </a:solidFill>
                        <a:effectLst/>
                        <a:latin typeface="Calibri" panose="020F0502020204030204" pitchFamily="34" charset="0"/>
                      </a:endParaRPr>
                    </a:p>
                  </a:txBody>
                  <a:tcPr marL="9525" marR="9525" marT="9525" marB="0" anchor="b"/>
                </a:tc>
              </a:tr>
              <a:tr h="165949">
                <a:tc>
                  <a:txBody>
                    <a:bodyPr/>
                    <a:lstStyle/>
                    <a:p>
                      <a:pPr algn="l" fontAlgn="b"/>
                      <a:r>
                        <a:rPr lang="en-IN" sz="1100" u="none" strike="noStrike">
                          <a:effectLst/>
                        </a:rPr>
                        <a:t>Sri Lanka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0.21%</a:t>
                      </a:r>
                      <a:endParaRPr lang="en-IN" sz="1100" b="0" i="0" u="none" strike="noStrike">
                        <a:solidFill>
                          <a:srgbClr val="000000"/>
                        </a:solidFill>
                        <a:effectLst/>
                        <a:latin typeface="Calibri" panose="020F0502020204030204" pitchFamily="34" charset="0"/>
                      </a:endParaRPr>
                    </a:p>
                  </a:txBody>
                  <a:tcPr marL="9525" marR="9525" marT="9525" marB="0" anchor="b"/>
                </a:tc>
              </a:tr>
              <a:tr h="165949">
                <a:tc>
                  <a:txBody>
                    <a:bodyPr/>
                    <a:lstStyle/>
                    <a:p>
                      <a:pPr algn="l" fontAlgn="b"/>
                      <a:r>
                        <a:rPr lang="en-IN" sz="1100" u="none" strike="noStrike">
                          <a:effectLst/>
                        </a:rPr>
                        <a:t>Turkey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34</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0.36%</a:t>
                      </a:r>
                      <a:endParaRPr lang="en-IN" sz="1100" b="0" i="0" u="none" strike="noStrike">
                        <a:solidFill>
                          <a:srgbClr val="000000"/>
                        </a:solidFill>
                        <a:effectLst/>
                        <a:latin typeface="Calibri" panose="020F0502020204030204" pitchFamily="34" charset="0"/>
                      </a:endParaRPr>
                    </a:p>
                  </a:txBody>
                  <a:tcPr marL="9525" marR="9525" marT="9525" marB="0" anchor="b"/>
                </a:tc>
              </a:tr>
              <a:tr h="165949">
                <a:tc>
                  <a:txBody>
                    <a:bodyPr/>
                    <a:lstStyle/>
                    <a:p>
                      <a:pPr algn="l" fontAlgn="b"/>
                      <a:r>
                        <a:rPr lang="en-IN" sz="1100" u="none" strike="noStrike">
                          <a:effectLst/>
                        </a:rPr>
                        <a:t>United Arab Emirates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0.63%</a:t>
                      </a:r>
                      <a:endParaRPr lang="en-IN" sz="1100" b="0" i="0" u="none" strike="noStrike">
                        <a:solidFill>
                          <a:srgbClr val="000000"/>
                        </a:solidFill>
                        <a:effectLst/>
                        <a:latin typeface="Calibri" panose="020F0502020204030204" pitchFamily="34" charset="0"/>
                      </a:endParaRPr>
                    </a:p>
                  </a:txBody>
                  <a:tcPr marL="9525" marR="9525" marT="9525" marB="0" anchor="b"/>
                </a:tc>
              </a:tr>
              <a:tr h="165949">
                <a:tc>
                  <a:txBody>
                    <a:bodyPr/>
                    <a:lstStyle/>
                    <a:p>
                      <a:pPr algn="l" fontAlgn="b"/>
                      <a:r>
                        <a:rPr lang="en-IN" sz="1100" u="none" strike="noStrike">
                          <a:effectLst/>
                        </a:rPr>
                        <a:t>United Kingdom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0.84%</a:t>
                      </a:r>
                      <a:endParaRPr lang="en-IN" sz="1100" b="0" i="0" u="none" strike="noStrike">
                        <a:solidFill>
                          <a:srgbClr val="000000"/>
                        </a:solidFill>
                        <a:effectLst/>
                        <a:latin typeface="Calibri" panose="020F0502020204030204" pitchFamily="34" charset="0"/>
                      </a:endParaRPr>
                    </a:p>
                  </a:txBody>
                  <a:tcPr marL="9525" marR="9525" marT="9525" marB="0" anchor="b"/>
                </a:tc>
              </a:tr>
              <a:tr h="300368">
                <a:tc>
                  <a:txBody>
                    <a:bodyPr/>
                    <a:lstStyle/>
                    <a:p>
                      <a:pPr algn="l" fontAlgn="b"/>
                      <a:r>
                        <a:rPr lang="en-IN" sz="1100" u="none" strike="noStrike">
                          <a:effectLst/>
                        </a:rPr>
                        <a:t>United States of America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434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4.54%</a:t>
                      </a:r>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11" name="TextBox 10"/>
          <p:cNvSpPr txBox="1"/>
          <p:nvPr/>
        </p:nvSpPr>
        <p:spPr>
          <a:xfrm>
            <a:off x="6519588" y="3032458"/>
            <a:ext cx="4997003" cy="646331"/>
          </a:xfrm>
          <a:prstGeom prst="rect">
            <a:avLst/>
          </a:prstGeom>
          <a:noFill/>
        </p:spPr>
        <p:txBody>
          <a:bodyPr wrap="square" rtlCol="0">
            <a:spAutoFit/>
          </a:bodyPr>
          <a:lstStyle/>
          <a:p>
            <a:endParaRPr lang="en-US" dirty="0">
              <a:solidFill>
                <a:schemeClr val="tx1">
                  <a:lumMod val="95000"/>
                  <a:lumOff val="5000"/>
                </a:schemeClr>
              </a:solidFill>
            </a:endParaRPr>
          </a:p>
          <a:p>
            <a:endParaRPr lang="en-IN" dirty="0"/>
          </a:p>
        </p:txBody>
      </p:sp>
      <p:graphicFrame>
        <p:nvGraphicFramePr>
          <p:cNvPr id="5" name="Diagram 4"/>
          <p:cNvGraphicFramePr/>
          <p:nvPr>
            <p:extLst>
              <p:ext uri="{D42A27DB-BD31-4B8C-83A1-F6EECF244321}">
                <p14:modId xmlns:p14="http://schemas.microsoft.com/office/powerpoint/2010/main" val="3250698603"/>
              </p:ext>
            </p:extLst>
          </p:nvPr>
        </p:nvGraphicFramePr>
        <p:xfrm>
          <a:off x="5074276" y="940158"/>
          <a:ext cx="7117723" cy="5666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1930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3053" y="0"/>
            <a:ext cx="5152112" cy="585545"/>
          </a:xfrm>
          <a:prstGeom prst="rect">
            <a:avLst/>
          </a:prstGeom>
        </p:spPr>
        <p:txBody>
          <a:bodyPr wrap="square">
            <a:spAutoFit/>
          </a:bodyPr>
          <a:lstStyle/>
          <a:p>
            <a:pPr algn="ctr">
              <a:lnSpc>
                <a:spcPts val="4366"/>
              </a:lnSpc>
              <a:spcBef>
                <a:spcPct val="0"/>
              </a:spcBef>
            </a:pPr>
            <a:r>
              <a:rPr lang="en-US" sz="2400" b="1" spc="25" dirty="0">
                <a:solidFill>
                  <a:schemeClr val="tx1">
                    <a:lumMod val="95000"/>
                    <a:lumOff val="5000"/>
                  </a:schemeClr>
                </a:solidFill>
                <a:latin typeface="Archivo Black"/>
                <a:ea typeface="Archivo Black"/>
                <a:cs typeface="Archivo Black"/>
                <a:sym typeface="Archivo Black"/>
              </a:rPr>
              <a:t>Analysis as per the average price</a:t>
            </a:r>
          </a:p>
        </p:txBody>
      </p:sp>
      <p:sp>
        <p:nvSpPr>
          <p:cNvPr id="11" name="Rectangle 10"/>
          <p:cNvSpPr/>
          <p:nvPr/>
        </p:nvSpPr>
        <p:spPr>
          <a:xfrm>
            <a:off x="7006106" y="1352282"/>
            <a:ext cx="4893971" cy="3693319"/>
          </a:xfrm>
          <a:prstGeom prst="rect">
            <a:avLst/>
          </a:prstGeom>
        </p:spPr>
        <p:txBody>
          <a:bodyPr wrap="square">
            <a:spAutoFit/>
          </a:bodyPr>
          <a:lstStyle/>
          <a:p>
            <a:pPr>
              <a:buFont typeface="Arial" panose="020B0604020202020204" pitchFamily="34" charset="0"/>
              <a:buChar char="•"/>
            </a:pPr>
            <a:endParaRPr lang="en-US" dirty="0"/>
          </a:p>
          <a:p>
            <a:pPr marL="742950" lvl="1" indent="-285750">
              <a:buFont typeface="Arial" panose="020B0604020202020204" pitchFamily="34" charset="0"/>
              <a:buChar char="•"/>
            </a:pPr>
            <a:r>
              <a:rPr lang="en-US" b="1" dirty="0" smtClean="0"/>
              <a:t>High Competition</a:t>
            </a:r>
            <a:r>
              <a:rPr lang="en-US" dirty="0" smtClean="0"/>
              <a:t>:</a:t>
            </a:r>
          </a:p>
          <a:p>
            <a:pPr marL="1143000" lvl="2" indent="-228600">
              <a:buFont typeface="Arial" panose="020B0604020202020204" pitchFamily="34" charset="0"/>
              <a:buChar char="•"/>
            </a:pPr>
            <a:r>
              <a:rPr lang="en-US" dirty="0" smtClean="0"/>
              <a:t>New Delhi: 5,473 restaurants with a Average price range of 1.63.</a:t>
            </a:r>
          </a:p>
          <a:p>
            <a:pPr marL="1143000" lvl="2" indent="-228600">
              <a:buFont typeface="Arial" panose="020B0604020202020204" pitchFamily="34" charset="0"/>
              <a:buChar char="•"/>
            </a:pPr>
            <a:r>
              <a:rPr lang="en-US" dirty="0" smtClean="0"/>
              <a:t>Gurgaon: 1,118 restaurants with a Average price range </a:t>
            </a:r>
            <a:r>
              <a:rPr lang="en-US" dirty="0"/>
              <a:t>of 1.85.</a:t>
            </a:r>
            <a:endParaRPr lang="en-US" dirty="0" smtClean="0"/>
          </a:p>
          <a:p>
            <a:pPr marL="742950" lvl="1" indent="-285750">
              <a:buFont typeface="Arial" panose="020B0604020202020204" pitchFamily="34" charset="0"/>
              <a:buChar char="•"/>
            </a:pPr>
            <a:r>
              <a:rPr lang="en-US" b="1" dirty="0" smtClean="0"/>
              <a:t>Lower Competition</a:t>
            </a:r>
            <a:r>
              <a:rPr lang="en-US" dirty="0" smtClean="0"/>
              <a:t>:</a:t>
            </a:r>
          </a:p>
          <a:p>
            <a:pPr marL="1143000" lvl="2" indent="-228600">
              <a:buFont typeface="Arial" panose="020B0604020202020204" pitchFamily="34" charset="0"/>
              <a:buChar char="•"/>
            </a:pPr>
            <a:r>
              <a:rPr lang="en-US" dirty="0" smtClean="0"/>
              <a:t>Dehradun: Only 20 restaurants with a modest average cost of 741.26.</a:t>
            </a:r>
          </a:p>
          <a:p>
            <a:pPr marL="1143000" lvl="2" indent="-228600">
              <a:buFont typeface="Arial" panose="020B0604020202020204" pitchFamily="34" charset="0"/>
              <a:buChar char="•"/>
            </a:pPr>
            <a:r>
              <a:rPr lang="en-US" dirty="0" smtClean="0"/>
              <a:t>Goa: 20 restaurants with a higher average cost of 1,175.</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70734394"/>
              </p:ext>
            </p:extLst>
          </p:nvPr>
        </p:nvGraphicFramePr>
        <p:xfrm>
          <a:off x="922806" y="4141631"/>
          <a:ext cx="6083300" cy="2440305"/>
        </p:xfrm>
        <a:graphic>
          <a:graphicData uri="http://schemas.openxmlformats.org/drawingml/2006/table">
            <a:tbl>
              <a:tblPr>
                <a:tableStyleId>{5C22544A-7EE6-4342-B048-85BDC9FD1C3A}</a:tableStyleId>
              </a:tblPr>
              <a:tblGrid>
                <a:gridCol w="875843"/>
                <a:gridCol w="1459738"/>
                <a:gridCol w="2122967"/>
                <a:gridCol w="1624752"/>
              </a:tblGrid>
              <a:tr h="190500">
                <a:tc>
                  <a:txBody>
                    <a:bodyPr/>
                    <a:lstStyle/>
                    <a:p>
                      <a:pPr algn="l" fontAlgn="b"/>
                      <a:r>
                        <a:rPr lang="en-IN" sz="1100" u="none" strike="noStrike" dirty="0">
                          <a:effectLst/>
                        </a:rPr>
                        <a:t>city</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Average of Price_range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Average of Average_Cost_for_two</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Count of RestaurantName</a:t>
                      </a:r>
                      <a:endParaRPr lang="en-IN" sz="11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Dehradun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741.259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Goa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3.65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1175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Hyderabad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2.888888889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1361.111111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Indore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2.75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960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Jaipur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1310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Kolkata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1272.5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Mumbai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2.75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1072.5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Nashik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662.5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20</a:t>
                      </a:r>
                      <a:endParaRPr lang="en-IN"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Panchkula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Puducherry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842.5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IN" sz="1100" u="none" strike="noStrike">
                          <a:effectLst/>
                        </a:rPr>
                        <a:t>Pune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1337.5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20</a:t>
                      </a:r>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70071531"/>
              </p:ext>
            </p:extLst>
          </p:nvPr>
        </p:nvGraphicFramePr>
        <p:xfrm>
          <a:off x="180305" y="740091"/>
          <a:ext cx="7817475" cy="33553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6169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2147" y="77273"/>
            <a:ext cx="6619739" cy="369332"/>
          </a:xfrm>
          <a:prstGeom prst="rect">
            <a:avLst/>
          </a:prstGeom>
          <a:noFill/>
        </p:spPr>
        <p:txBody>
          <a:bodyPr wrap="square" rtlCol="0">
            <a:spAutoFit/>
          </a:bodyPr>
          <a:lstStyle/>
          <a:p>
            <a:r>
              <a:rPr lang="en-US" b="1" spc="25" dirty="0">
                <a:solidFill>
                  <a:schemeClr val="tx1">
                    <a:lumMod val="95000"/>
                    <a:lumOff val="5000"/>
                  </a:schemeClr>
                </a:solidFill>
                <a:latin typeface="Archivo Black"/>
                <a:ea typeface="Archivo Black"/>
                <a:cs typeface="Archivo Black"/>
                <a:sym typeface="Archivo Black"/>
              </a:rPr>
              <a:t>Analysis based on popularity</a:t>
            </a:r>
            <a:endParaRPr lang="en-IN" b="1" dirty="0">
              <a:solidFill>
                <a:schemeClr val="tx1">
                  <a:lumMod val="95000"/>
                  <a:lumOff val="5000"/>
                </a:schemeClr>
              </a:solidFill>
            </a:endParaRPr>
          </a:p>
        </p:txBody>
      </p:sp>
      <p:graphicFrame>
        <p:nvGraphicFramePr>
          <p:cNvPr id="4" name="Chart 3"/>
          <p:cNvGraphicFramePr>
            <a:graphicFrameLocks/>
          </p:cNvGraphicFramePr>
          <p:nvPr>
            <p:extLst>
              <p:ext uri="{D42A27DB-BD31-4B8C-83A1-F6EECF244321}">
                <p14:modId xmlns:p14="http://schemas.microsoft.com/office/powerpoint/2010/main" val="2084810855"/>
              </p:ext>
            </p:extLst>
          </p:nvPr>
        </p:nvGraphicFramePr>
        <p:xfrm>
          <a:off x="193183" y="446605"/>
          <a:ext cx="7469747" cy="37132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10325017"/>
              </p:ext>
            </p:extLst>
          </p:nvPr>
        </p:nvGraphicFramePr>
        <p:xfrm>
          <a:off x="270456" y="4491508"/>
          <a:ext cx="7328079" cy="20638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Diagram 14"/>
          <p:cNvGraphicFramePr/>
          <p:nvPr>
            <p:extLst>
              <p:ext uri="{D42A27DB-BD31-4B8C-83A1-F6EECF244321}">
                <p14:modId xmlns:p14="http://schemas.microsoft.com/office/powerpoint/2010/main" val="3069747590"/>
              </p:ext>
            </p:extLst>
          </p:nvPr>
        </p:nvGraphicFramePr>
        <p:xfrm>
          <a:off x="6697014" y="1017431"/>
          <a:ext cx="5494986" cy="55765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65647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93207" y="0"/>
            <a:ext cx="4703790" cy="656590"/>
          </a:xfrm>
          <a:prstGeom prst="rect">
            <a:avLst/>
          </a:prstGeom>
        </p:spPr>
        <p:txBody>
          <a:bodyPr wrap="square">
            <a:spAutoFit/>
          </a:bodyPr>
          <a:lstStyle/>
          <a:p>
            <a:pPr algn="ctr">
              <a:lnSpc>
                <a:spcPts val="4366"/>
              </a:lnSpc>
              <a:spcBef>
                <a:spcPct val="0"/>
              </a:spcBef>
            </a:pPr>
            <a:r>
              <a:rPr lang="en-US" b="1" spc="25" dirty="0">
                <a:solidFill>
                  <a:schemeClr val="tx1">
                    <a:lumMod val="95000"/>
                    <a:lumOff val="5000"/>
                  </a:schemeClr>
                </a:solidFill>
                <a:latin typeface="Archivo Black"/>
                <a:ea typeface="Archivo Black"/>
                <a:cs typeface="Archivo Black"/>
                <a:sym typeface="Archivo Black"/>
              </a:rPr>
              <a:t>Extra services and ratings relation</a:t>
            </a:r>
          </a:p>
        </p:txBody>
      </p:sp>
      <p:graphicFrame>
        <p:nvGraphicFramePr>
          <p:cNvPr id="4" name="Chart 3"/>
          <p:cNvGraphicFramePr>
            <a:graphicFrameLocks/>
          </p:cNvGraphicFramePr>
          <p:nvPr>
            <p:extLst>
              <p:ext uri="{D42A27DB-BD31-4B8C-83A1-F6EECF244321}">
                <p14:modId xmlns:p14="http://schemas.microsoft.com/office/powerpoint/2010/main" val="4163356413"/>
              </p:ext>
            </p:extLst>
          </p:nvPr>
        </p:nvGraphicFramePr>
        <p:xfrm>
          <a:off x="456508" y="3846702"/>
          <a:ext cx="3932684" cy="26908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683620256"/>
              </p:ext>
            </p:extLst>
          </p:nvPr>
        </p:nvGraphicFramePr>
        <p:xfrm>
          <a:off x="412626" y="981875"/>
          <a:ext cx="3952875" cy="25300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Diagram 13"/>
          <p:cNvGraphicFramePr/>
          <p:nvPr>
            <p:extLst>
              <p:ext uri="{D42A27DB-BD31-4B8C-83A1-F6EECF244321}">
                <p14:modId xmlns:p14="http://schemas.microsoft.com/office/powerpoint/2010/main" val="3022895816"/>
              </p:ext>
            </p:extLst>
          </p:nvPr>
        </p:nvGraphicFramePr>
        <p:xfrm>
          <a:off x="4752304" y="1146219"/>
          <a:ext cx="7328079" cy="54091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4362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80328" y="269314"/>
            <a:ext cx="4481848" cy="369332"/>
          </a:xfrm>
          <a:prstGeom prst="rect">
            <a:avLst/>
          </a:prstGeom>
        </p:spPr>
        <p:txBody>
          <a:bodyPr wrap="square">
            <a:spAutoFit/>
          </a:bodyPr>
          <a:lstStyle/>
          <a:p>
            <a:pPr algn="ctr"/>
            <a:r>
              <a:rPr lang="en-US" spc="25" dirty="0">
                <a:solidFill>
                  <a:schemeClr val="tx1">
                    <a:lumMod val="95000"/>
                    <a:lumOff val="5000"/>
                  </a:schemeClr>
                </a:solidFill>
                <a:latin typeface="Archivo Black"/>
                <a:ea typeface="Archivo Black"/>
                <a:cs typeface="Archivo Black"/>
                <a:sym typeface="Archivo Black"/>
              </a:rPr>
              <a:t>Top </a:t>
            </a:r>
            <a:r>
              <a:rPr lang="en-US" spc="25" dirty="0" smtClean="0">
                <a:solidFill>
                  <a:schemeClr val="tx1">
                    <a:lumMod val="95000"/>
                    <a:lumOff val="5000"/>
                  </a:schemeClr>
                </a:solidFill>
                <a:latin typeface="Archivo Black"/>
                <a:ea typeface="Archivo Black"/>
                <a:cs typeface="Archivo Black"/>
                <a:sym typeface="Archivo Black"/>
              </a:rPr>
              <a:t>10 most </a:t>
            </a:r>
            <a:r>
              <a:rPr lang="en-US" spc="25" dirty="0">
                <a:solidFill>
                  <a:schemeClr val="tx1">
                    <a:lumMod val="95000"/>
                    <a:lumOff val="5000"/>
                  </a:schemeClr>
                </a:solidFill>
                <a:latin typeface="Archivo Black"/>
                <a:ea typeface="Archivo Black"/>
                <a:cs typeface="Archivo Black"/>
                <a:sym typeface="Archivo Black"/>
              </a:rPr>
              <a:t>cuisines </a:t>
            </a:r>
            <a:endParaRPr lang="en-IN" dirty="0">
              <a:solidFill>
                <a:schemeClr val="tx1">
                  <a:lumMod val="95000"/>
                  <a:lumOff val="5000"/>
                </a:schemeClr>
              </a:solidFill>
            </a:endParaRPr>
          </a:p>
        </p:txBody>
      </p:sp>
      <p:graphicFrame>
        <p:nvGraphicFramePr>
          <p:cNvPr id="4" name="Chart 3"/>
          <p:cNvGraphicFramePr>
            <a:graphicFrameLocks/>
          </p:cNvGraphicFramePr>
          <p:nvPr>
            <p:extLst>
              <p:ext uri="{D42A27DB-BD31-4B8C-83A1-F6EECF244321}">
                <p14:modId xmlns:p14="http://schemas.microsoft.com/office/powerpoint/2010/main" val="2459262010"/>
              </p:ext>
            </p:extLst>
          </p:nvPr>
        </p:nvGraphicFramePr>
        <p:xfrm>
          <a:off x="1493949" y="1336183"/>
          <a:ext cx="5976687" cy="357066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7611414" y="1236374"/>
            <a:ext cx="3799268" cy="669699"/>
          </a:xfrm>
          <a:prstGeom prst="rect">
            <a:avLst/>
          </a:prstGeom>
          <a:noFill/>
          <a:ln>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Top </a:t>
            </a:r>
            <a:r>
              <a:rPr lang="en-US" dirty="0" smtClean="0">
                <a:solidFill>
                  <a:schemeClr val="tx1">
                    <a:lumMod val="95000"/>
                    <a:lumOff val="5000"/>
                  </a:schemeClr>
                </a:solidFill>
                <a:latin typeface="Arial" panose="020B0604020202020204" pitchFamily="34" charset="0"/>
                <a:cs typeface="Arial" panose="020B0604020202020204" pitchFamily="34" charset="0"/>
              </a:rPr>
              <a:t>10</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smtClean="0">
                <a:solidFill>
                  <a:schemeClr val="tx1">
                    <a:lumMod val="95000"/>
                    <a:lumOff val="5000"/>
                  </a:schemeClr>
                </a:solidFill>
                <a:latin typeface="Arial" panose="020B0604020202020204" pitchFamily="34" charset="0"/>
                <a:cs typeface="Arial" panose="020B0604020202020204" pitchFamily="34" charset="0"/>
              </a:rPr>
              <a:t>vote by cuisines</a:t>
            </a:r>
            <a:endParaRPr lang="en-US" dirty="0">
              <a:solidFill>
                <a:schemeClr val="tx1">
                  <a:lumMod val="95000"/>
                  <a:lumOff val="5000"/>
                </a:schemeClr>
              </a:solidFill>
              <a:latin typeface="Arial" panose="020B0604020202020204" pitchFamily="34" charset="0"/>
              <a:cs typeface="Arial" panose="020B0604020202020204" pitchFamily="34" charset="0"/>
            </a:endParaRPr>
          </a:p>
        </p:txBody>
      </p:sp>
      <p:sp>
        <p:nvSpPr>
          <p:cNvPr id="6" name="Rectangle 5"/>
          <p:cNvSpPr/>
          <p:nvPr/>
        </p:nvSpPr>
        <p:spPr>
          <a:xfrm>
            <a:off x="7611414" y="2503801"/>
            <a:ext cx="4095482" cy="1223492"/>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Dominant Cuisine: North Indian cuisine has the highest popularity score and a market saturation value of </a:t>
            </a:r>
            <a:r>
              <a:rPr lang="en-US" b="1" dirty="0" smtClean="0"/>
              <a:t>53747</a:t>
            </a:r>
            <a:endParaRPr lang="en-IN" b="1" dirty="0"/>
          </a:p>
        </p:txBody>
      </p:sp>
      <p:sp>
        <p:nvSpPr>
          <p:cNvPr id="7" name="Rectangle 6"/>
          <p:cNvSpPr/>
          <p:nvPr/>
        </p:nvSpPr>
        <p:spPr>
          <a:xfrm>
            <a:off x="1764406" y="4842457"/>
            <a:ext cx="8963696" cy="1571223"/>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These insights would be even more impactful with slicers, allowing for deeper analysis and filtering of the data based on various criteria. This would enable us to dynamically explore popular cuisines, market saturation, and customer preferences across different dimensions.</a:t>
            </a:r>
            <a:endParaRPr lang="en-IN" b="1" dirty="0"/>
          </a:p>
        </p:txBody>
      </p:sp>
    </p:spTree>
    <p:extLst>
      <p:ext uri="{BB962C8B-B14F-4D97-AF65-F5344CB8AC3E}">
        <p14:creationId xmlns:p14="http://schemas.microsoft.com/office/powerpoint/2010/main" val="3211858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547</TotalTime>
  <Words>1195</Words>
  <Application>Microsoft Office PowerPoint</Application>
  <PresentationFormat>Widescreen</PresentationFormat>
  <Paragraphs>240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Archivo Black</vt:lpstr>
      <vt:lpstr>Arial</vt:lpstr>
      <vt:lpstr>Calibri</vt:lpstr>
      <vt:lpstr>Century Gothic</vt:lpstr>
      <vt:lpstr>Montserrat Classic</vt:lpstr>
      <vt:lpstr>Montserrat Classic Bold</vt:lpstr>
      <vt:lpstr>Wingdings 3</vt:lpstr>
      <vt:lpstr>Slice</vt:lpstr>
      <vt:lpstr>PowerPoint Presentation</vt:lpstr>
      <vt:lpstr>GOALS AND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47</cp:revision>
  <dcterms:created xsi:type="dcterms:W3CDTF">2024-10-20T12:36:22Z</dcterms:created>
  <dcterms:modified xsi:type="dcterms:W3CDTF">2024-11-08T18:05:25Z</dcterms:modified>
</cp:coreProperties>
</file>