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5" r:id="rId5"/>
    <p:sldId id="269" r:id="rId6"/>
    <p:sldId id="261" r:id="rId7"/>
    <p:sldId id="271" r:id="rId8"/>
    <p:sldId id="263" r:id="rId9"/>
    <p:sldId id="266"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p:scale>
          <a:sx n="60" d="100"/>
          <a:sy n="60" d="100"/>
        </p:scale>
        <p:origin x="114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F2CC-7542-6C03-53DC-687971AE4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56F951-FA7D-08BA-5660-44CEA6B81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9F144D-7454-54EF-60E7-D084E1CB89DD}"/>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5" name="Footer Placeholder 4">
            <a:extLst>
              <a:ext uri="{FF2B5EF4-FFF2-40B4-BE49-F238E27FC236}">
                <a16:creationId xmlns:a16="http://schemas.microsoft.com/office/drawing/2014/main" id="{8FE553CD-D0BC-A2E5-B0CA-612507413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07C3F7-718C-865B-C164-BD3382E90C5B}"/>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253634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8FCB-2BE1-049B-D1B2-703E2FF4D8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6B86A9-BD2C-6C8A-9FCF-6B28539E21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CDE60C-5F3D-636A-AB38-CCED3A48FDE0}"/>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5" name="Footer Placeholder 4">
            <a:extLst>
              <a:ext uri="{FF2B5EF4-FFF2-40B4-BE49-F238E27FC236}">
                <a16:creationId xmlns:a16="http://schemas.microsoft.com/office/drawing/2014/main" id="{36A35A8F-E160-6B35-FB5E-709BDF8CDE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5C0C39-78FB-B538-0A67-96920375F7B3}"/>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143929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56098-62E7-9EE3-1FBF-BDD67E0FE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44DD5-8566-E5DB-A319-AFC2A5654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838-FE32-FAB3-802E-EDDD4E388B30}"/>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5" name="Footer Placeholder 4">
            <a:extLst>
              <a:ext uri="{FF2B5EF4-FFF2-40B4-BE49-F238E27FC236}">
                <a16:creationId xmlns:a16="http://schemas.microsoft.com/office/drawing/2014/main" id="{991EBFC3-24E8-D3FD-D415-8F2BAC95A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DAFF8-0507-5B0E-2B1F-D3BCE9CAEEA6}"/>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235774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AC3B-54C4-649D-4C26-9630BB70B4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67BD4-C898-CC80-EC76-4EC08DF09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34DFD3-5849-15D7-E564-77BA95970227}"/>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5" name="Footer Placeholder 4">
            <a:extLst>
              <a:ext uri="{FF2B5EF4-FFF2-40B4-BE49-F238E27FC236}">
                <a16:creationId xmlns:a16="http://schemas.microsoft.com/office/drawing/2014/main" id="{5F9C3AF1-F0DE-9840-8552-FE6D8F6A6D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222C9B-5390-A94C-DBC9-9119D92B1E09}"/>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60999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E21E-8E9F-4186-04DA-48FD2B7057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16AF3B-1B67-653E-31FC-5964440B3F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34C93-2014-6A95-82E3-6CB074177C02}"/>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5" name="Footer Placeholder 4">
            <a:extLst>
              <a:ext uri="{FF2B5EF4-FFF2-40B4-BE49-F238E27FC236}">
                <a16:creationId xmlns:a16="http://schemas.microsoft.com/office/drawing/2014/main" id="{33F1BEDE-E6FF-DEF7-A625-4543800DCA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5D04A-508A-F2DB-1F04-084279183E17}"/>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371916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E4CF-1F8F-088F-86CC-55ACFF0F71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6D9226-B5C3-DFE5-2AF1-6EF191858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22143F-CA39-A61F-221B-71AFC2CBF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9E0F2D-70DF-3299-FB28-FE8F857DEE6F}"/>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6" name="Footer Placeholder 5">
            <a:extLst>
              <a:ext uri="{FF2B5EF4-FFF2-40B4-BE49-F238E27FC236}">
                <a16:creationId xmlns:a16="http://schemas.microsoft.com/office/drawing/2014/main" id="{12233464-D5F4-2F91-20CF-50342F316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BEAD5-E10B-1655-E61E-BB1822E97A1B}"/>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355004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5113-FC33-672E-32A9-B95F1741E7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94D933-F118-6D14-1E92-720147CAA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1FE6AB-5FD7-521E-4123-0398FD8E6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E95B9B-6C38-164C-6D02-8EFA0E1E2F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A83EAB-6D4B-2801-0ED4-D8442052D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098694-078A-6D8F-0836-2C4782C3F7C8}"/>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8" name="Footer Placeholder 7">
            <a:extLst>
              <a:ext uri="{FF2B5EF4-FFF2-40B4-BE49-F238E27FC236}">
                <a16:creationId xmlns:a16="http://schemas.microsoft.com/office/drawing/2014/main" id="{923C8D49-5E3F-CB60-23D4-D97AE846F0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055FB7-FE9C-718E-51BB-5664AAADF470}"/>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39356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41E9-A569-63D9-FFCC-687ED7B3F3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254A88-197A-B628-2D0E-40858CF66184}"/>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4" name="Footer Placeholder 3">
            <a:extLst>
              <a:ext uri="{FF2B5EF4-FFF2-40B4-BE49-F238E27FC236}">
                <a16:creationId xmlns:a16="http://schemas.microsoft.com/office/drawing/2014/main" id="{565D1D0C-0F22-EE4F-A539-4E4ECE78DB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06096F-1BED-8BD4-7CCF-3B691EB42750}"/>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121041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C16F4-6D87-C294-3DEC-4061A80510F4}"/>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3" name="Footer Placeholder 2">
            <a:extLst>
              <a:ext uri="{FF2B5EF4-FFF2-40B4-BE49-F238E27FC236}">
                <a16:creationId xmlns:a16="http://schemas.microsoft.com/office/drawing/2014/main" id="{6F3CB409-95CA-D536-DC37-5371D861A1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ADD830-E47C-ECD2-4610-87D718F7D934}"/>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123742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30A9-2FAC-3EF4-0A97-A38818634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AD133C-5096-D82C-DEB1-B66474E6A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FD5BAD-11CC-C0A3-2943-20B81650A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F78DB-C4E8-AB04-F610-F2513A8E718D}"/>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6" name="Footer Placeholder 5">
            <a:extLst>
              <a:ext uri="{FF2B5EF4-FFF2-40B4-BE49-F238E27FC236}">
                <a16:creationId xmlns:a16="http://schemas.microsoft.com/office/drawing/2014/main" id="{A5AA0070-AFAB-EA52-BD7E-C3A7D43F7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53F15-4713-38AE-11B2-40D04869F3FB}"/>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5079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B506-B2BE-74EB-7C31-8D29984AF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488AA5-C7E6-DEE7-A023-B951D633D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8FD448-25F0-4BC3-57FA-FB19CF397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7D7DA-4AFB-5058-DC92-D1CDB50C03FF}"/>
              </a:ext>
            </a:extLst>
          </p:cNvPr>
          <p:cNvSpPr>
            <a:spLocks noGrp="1"/>
          </p:cNvSpPr>
          <p:nvPr>
            <p:ph type="dt" sz="half" idx="10"/>
          </p:nvPr>
        </p:nvSpPr>
        <p:spPr/>
        <p:txBody>
          <a:bodyPr/>
          <a:lstStyle/>
          <a:p>
            <a:fld id="{C55AE2F2-0E3F-4F80-B942-E1676BC1D38E}" type="datetimeFigureOut">
              <a:rPr lang="en-IN" smtClean="0"/>
              <a:t>08-11-2024</a:t>
            </a:fld>
            <a:endParaRPr lang="en-IN"/>
          </a:p>
        </p:txBody>
      </p:sp>
      <p:sp>
        <p:nvSpPr>
          <p:cNvPr id="6" name="Footer Placeholder 5">
            <a:extLst>
              <a:ext uri="{FF2B5EF4-FFF2-40B4-BE49-F238E27FC236}">
                <a16:creationId xmlns:a16="http://schemas.microsoft.com/office/drawing/2014/main" id="{0E72F5D8-E095-5BAC-6272-ED5D28DC9B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E407F-3A21-99B9-3BE4-923EA1D0B128}"/>
              </a:ext>
            </a:extLst>
          </p:cNvPr>
          <p:cNvSpPr>
            <a:spLocks noGrp="1"/>
          </p:cNvSpPr>
          <p:nvPr>
            <p:ph type="sldNum" sz="quarter" idx="12"/>
          </p:nvPr>
        </p:nvSpPr>
        <p:spPr/>
        <p:txBody>
          <a:bodyPr/>
          <a:lstStyle/>
          <a:p>
            <a:fld id="{2DA5300C-3506-420A-9567-5F60AB719C42}" type="slidenum">
              <a:rPr lang="en-IN" smtClean="0"/>
              <a:t>‹#›</a:t>
            </a:fld>
            <a:endParaRPr lang="en-IN"/>
          </a:p>
        </p:txBody>
      </p:sp>
    </p:spTree>
    <p:extLst>
      <p:ext uri="{BB962C8B-B14F-4D97-AF65-F5344CB8AC3E}">
        <p14:creationId xmlns:p14="http://schemas.microsoft.com/office/powerpoint/2010/main" val="387067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17D77-7246-87FE-43CC-8566BDEC8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D912A-09BB-0BA8-5FF8-84C5E961B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0CD9F-4BE6-3800-82CD-FCF6B8F3D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AE2F2-0E3F-4F80-B942-E1676BC1D38E}" type="datetimeFigureOut">
              <a:rPr lang="en-IN" smtClean="0"/>
              <a:t>08-11-2024</a:t>
            </a:fld>
            <a:endParaRPr lang="en-IN"/>
          </a:p>
        </p:txBody>
      </p:sp>
      <p:sp>
        <p:nvSpPr>
          <p:cNvPr id="5" name="Footer Placeholder 4">
            <a:extLst>
              <a:ext uri="{FF2B5EF4-FFF2-40B4-BE49-F238E27FC236}">
                <a16:creationId xmlns:a16="http://schemas.microsoft.com/office/drawing/2014/main" id="{526C7B3D-0C5B-B880-B69F-26C294464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4648AE-A464-DB41-2550-46E189208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5300C-3506-420A-9567-5F60AB719C42}" type="slidenum">
              <a:rPr lang="en-IN" smtClean="0"/>
              <a:t>‹#›</a:t>
            </a:fld>
            <a:endParaRPr lang="en-IN"/>
          </a:p>
        </p:txBody>
      </p:sp>
    </p:spTree>
    <p:extLst>
      <p:ext uri="{BB962C8B-B14F-4D97-AF65-F5344CB8AC3E}">
        <p14:creationId xmlns:p14="http://schemas.microsoft.com/office/powerpoint/2010/main" val="340984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31C19-5FBD-8C26-356A-5AF035970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0"/>
            <a:ext cx="9959925" cy="6858000"/>
          </a:xfrm>
          <a:prstGeom prst="rect">
            <a:avLst/>
          </a:prstGeom>
        </p:spPr>
      </p:pic>
    </p:spTree>
    <p:extLst>
      <p:ext uri="{BB962C8B-B14F-4D97-AF65-F5344CB8AC3E}">
        <p14:creationId xmlns:p14="http://schemas.microsoft.com/office/powerpoint/2010/main" val="328129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5B9D-33AF-8542-CA86-F76BB6FA002C}"/>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96895115-45AB-C355-979B-7571595643F6}"/>
              </a:ext>
            </a:extLst>
          </p:cNvPr>
          <p:cNvSpPr>
            <a:spLocks noGrp="1"/>
          </p:cNvSpPr>
          <p:nvPr>
            <p:ph idx="1"/>
          </p:nvPr>
        </p:nvSpPr>
        <p:spPr/>
        <p:txBody>
          <a:bodyPr/>
          <a:lstStyle/>
          <a:p>
            <a:r>
              <a:rPr lang="en-US" dirty="0"/>
              <a:t>This dashboard provides a clear view of global population dynamics, allowing for further research and policy planning.</a:t>
            </a:r>
          </a:p>
          <a:p>
            <a:endParaRPr lang="en-US" dirty="0"/>
          </a:p>
          <a:p>
            <a:pPr marL="0" indent="0" algn="ctr">
              <a:buNone/>
            </a:pPr>
            <a:r>
              <a:rPr lang="en-US" dirty="0"/>
              <a:t>Thank you for your attention.</a:t>
            </a:r>
          </a:p>
          <a:p>
            <a:pPr marL="0" indent="0" algn="ctr">
              <a:buNone/>
            </a:pPr>
            <a:endParaRPr lang="en-US" dirty="0"/>
          </a:p>
          <a:p>
            <a:pPr marL="0" indent="0" algn="ctr">
              <a:buNone/>
            </a:pPr>
            <a:endParaRPr lang="en-US" dirty="0"/>
          </a:p>
          <a:p>
            <a:pPr marL="0" indent="0" algn="ctr">
              <a:buNone/>
            </a:pPr>
            <a:r>
              <a:rPr lang="en-US" dirty="0"/>
              <a:t>		    Name: Kavin Kumar N</a:t>
            </a:r>
          </a:p>
          <a:p>
            <a:pPr marL="0" indent="0" algn="ctr">
              <a:buNone/>
            </a:pPr>
            <a:r>
              <a:rPr lang="en-US" dirty="0"/>
              <a:t>					Email ID: kavinkumar5412@gmail.com</a:t>
            </a:r>
            <a:endParaRPr lang="en-IN" dirty="0"/>
          </a:p>
        </p:txBody>
      </p:sp>
    </p:spTree>
    <p:extLst>
      <p:ext uri="{BB962C8B-B14F-4D97-AF65-F5344CB8AC3E}">
        <p14:creationId xmlns:p14="http://schemas.microsoft.com/office/powerpoint/2010/main" val="83348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C3AD-DA87-4A65-7EAE-2C5FF044066D}"/>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4247CE61-774A-6A1F-0174-F4283236D683}"/>
              </a:ext>
            </a:extLst>
          </p:cNvPr>
          <p:cNvSpPr>
            <a:spLocks noGrp="1"/>
          </p:cNvSpPr>
          <p:nvPr>
            <p:ph idx="1"/>
          </p:nvPr>
        </p:nvSpPr>
        <p:spPr/>
        <p:txBody>
          <a:bodyPr/>
          <a:lstStyle/>
          <a:p>
            <a:r>
              <a:rPr lang="en-US" dirty="0"/>
              <a:t>Briefly introduce the purpose of the dashboard:</a:t>
            </a:r>
          </a:p>
          <a:p>
            <a:r>
              <a:rPr lang="en-US" dirty="0"/>
              <a:t>         This dashboard provides an interactive view of global population statistics, land area, growth rate, and world population percentage by country. It allows users to explore trends over time and compare metrics between countries.</a:t>
            </a:r>
          </a:p>
          <a:p>
            <a:endParaRPr lang="en-IN" dirty="0"/>
          </a:p>
        </p:txBody>
      </p:sp>
    </p:spTree>
    <p:extLst>
      <p:ext uri="{BB962C8B-B14F-4D97-AF65-F5344CB8AC3E}">
        <p14:creationId xmlns:p14="http://schemas.microsoft.com/office/powerpoint/2010/main" val="359804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79BB1-ACB7-E049-ABE0-3D3827F91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7265"/>
            <a:ext cx="12192000" cy="6300735"/>
          </a:xfrm>
          <a:prstGeom prst="rect">
            <a:avLst/>
          </a:prstGeom>
        </p:spPr>
      </p:pic>
      <p:sp>
        <p:nvSpPr>
          <p:cNvPr id="4" name="TextBox 3">
            <a:extLst>
              <a:ext uri="{FF2B5EF4-FFF2-40B4-BE49-F238E27FC236}">
                <a16:creationId xmlns:a16="http://schemas.microsoft.com/office/drawing/2014/main" id="{B515DD13-1E90-F429-4B9A-CECC551AAD90}"/>
              </a:ext>
            </a:extLst>
          </p:cNvPr>
          <p:cNvSpPr txBox="1"/>
          <p:nvPr/>
        </p:nvSpPr>
        <p:spPr>
          <a:xfrm>
            <a:off x="1" y="80211"/>
            <a:ext cx="12192000" cy="477054"/>
          </a:xfrm>
          <a:prstGeom prst="rect">
            <a:avLst/>
          </a:prstGeom>
          <a:noFill/>
        </p:spPr>
        <p:txBody>
          <a:bodyPr wrap="square" rtlCol="0">
            <a:spAutoFit/>
          </a:bodyPr>
          <a:lstStyle/>
          <a:p>
            <a:pPr algn="ctr"/>
            <a:r>
              <a:rPr lang="en-US" sz="2500" dirty="0"/>
              <a:t>Global Population Dashboard  Sample</a:t>
            </a:r>
            <a:endParaRPr lang="en-IN" sz="2500" dirty="0"/>
          </a:p>
        </p:txBody>
      </p:sp>
    </p:spTree>
    <p:extLst>
      <p:ext uri="{BB962C8B-B14F-4D97-AF65-F5344CB8AC3E}">
        <p14:creationId xmlns:p14="http://schemas.microsoft.com/office/powerpoint/2010/main" val="277727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B027-96DF-441F-3B16-2D1E54B4C1A8}"/>
              </a:ext>
            </a:extLst>
          </p:cNvPr>
          <p:cNvSpPr>
            <a:spLocks noGrp="1"/>
          </p:cNvSpPr>
          <p:nvPr>
            <p:ph type="title"/>
          </p:nvPr>
        </p:nvSpPr>
        <p:spPr/>
        <p:txBody>
          <a:bodyPr/>
          <a:lstStyle/>
          <a:p>
            <a:r>
              <a:rPr lang="en-IN" dirty="0"/>
              <a:t>Dashboard Overview</a:t>
            </a:r>
          </a:p>
        </p:txBody>
      </p:sp>
      <p:sp>
        <p:nvSpPr>
          <p:cNvPr id="3" name="Content Placeholder 2">
            <a:extLst>
              <a:ext uri="{FF2B5EF4-FFF2-40B4-BE49-F238E27FC236}">
                <a16:creationId xmlns:a16="http://schemas.microsoft.com/office/drawing/2014/main" id="{6F8EE840-1816-D12B-2E84-19C060FEACD1}"/>
              </a:ext>
            </a:extLst>
          </p:cNvPr>
          <p:cNvSpPr>
            <a:spLocks noGrp="1"/>
          </p:cNvSpPr>
          <p:nvPr>
            <p:ph idx="1"/>
          </p:nvPr>
        </p:nvSpPr>
        <p:spPr/>
        <p:txBody>
          <a:bodyPr/>
          <a:lstStyle/>
          <a:p>
            <a:pPr>
              <a:buFont typeface="Arial" panose="020B0604020202020204" pitchFamily="34" charset="0"/>
              <a:buChar char="•"/>
            </a:pPr>
            <a:r>
              <a:rPr lang="en-US" dirty="0"/>
              <a:t>This is a snapshot of the entire Global Population Dashboard:</a:t>
            </a:r>
          </a:p>
          <a:p>
            <a:pPr>
              <a:buFont typeface="Arial" panose="020B0604020202020204" pitchFamily="34" charset="0"/>
              <a:buChar char="•"/>
            </a:pPr>
            <a:r>
              <a:rPr lang="en-US" b="1" dirty="0"/>
              <a:t>Map</a:t>
            </a:r>
            <a:r>
              <a:rPr lang="en-US" dirty="0"/>
              <a:t>: Shows the geographic distribution of countries, allowing for easy location of each nation’s statistics.</a:t>
            </a:r>
          </a:p>
          <a:p>
            <a:pPr>
              <a:buFont typeface="Arial" panose="020B0604020202020204" pitchFamily="34" charset="0"/>
              <a:buChar char="•"/>
            </a:pPr>
            <a:r>
              <a:rPr lang="en-US" b="1" dirty="0"/>
              <a:t>Key Metrics</a:t>
            </a:r>
            <a:r>
              <a:rPr lang="en-US" dirty="0"/>
              <a:t>: Total land area and rank by population are shown at the top.</a:t>
            </a:r>
          </a:p>
          <a:p>
            <a:pPr>
              <a:buFont typeface="Arial" panose="020B0604020202020204" pitchFamily="34" charset="0"/>
              <a:buChar char="•"/>
            </a:pPr>
            <a:r>
              <a:rPr lang="en-US" b="1" dirty="0"/>
              <a:t>Population by Year</a:t>
            </a:r>
            <a:r>
              <a:rPr lang="en-US" dirty="0"/>
              <a:t>: The trend line at the bottom provides an interactive timeline of population growth for each selected country.</a:t>
            </a:r>
          </a:p>
        </p:txBody>
      </p:sp>
    </p:spTree>
    <p:extLst>
      <p:ext uri="{BB962C8B-B14F-4D97-AF65-F5344CB8AC3E}">
        <p14:creationId xmlns:p14="http://schemas.microsoft.com/office/powerpoint/2010/main" val="141476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7F2F8-16FF-9D95-E05F-E30321A9C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F4957-B031-DAF6-01C8-BBB8E3B17D24}"/>
              </a:ext>
            </a:extLst>
          </p:cNvPr>
          <p:cNvSpPr>
            <a:spLocks noGrp="1"/>
          </p:cNvSpPr>
          <p:nvPr>
            <p:ph type="title"/>
          </p:nvPr>
        </p:nvSpPr>
        <p:spPr>
          <a:xfrm>
            <a:off x="838200" y="1"/>
            <a:ext cx="10515600" cy="802104"/>
          </a:xfrm>
        </p:spPr>
        <p:txBody>
          <a:bodyPr/>
          <a:lstStyle/>
          <a:p>
            <a:pPr algn="ctr"/>
            <a:r>
              <a:rPr lang="en-IN" dirty="0"/>
              <a:t>Population Distribution by Country</a:t>
            </a:r>
          </a:p>
        </p:txBody>
      </p:sp>
      <p:pic>
        <p:nvPicPr>
          <p:cNvPr id="4" name="Content Placeholder 3">
            <a:extLst>
              <a:ext uri="{FF2B5EF4-FFF2-40B4-BE49-F238E27FC236}">
                <a16:creationId xmlns:a16="http://schemas.microsoft.com/office/drawing/2014/main" id="{04E3E5A9-A332-2198-45F7-68E62FFC61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02106"/>
            <a:ext cx="12191999" cy="6055894"/>
          </a:xfrm>
          <a:prstGeom prst="rect">
            <a:avLst/>
          </a:prstGeom>
        </p:spPr>
      </p:pic>
    </p:spTree>
    <p:extLst>
      <p:ext uri="{BB962C8B-B14F-4D97-AF65-F5344CB8AC3E}">
        <p14:creationId xmlns:p14="http://schemas.microsoft.com/office/powerpoint/2010/main" val="19673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2A50-BC0E-7BC8-110B-60DC4DF67C97}"/>
              </a:ext>
            </a:extLst>
          </p:cNvPr>
          <p:cNvSpPr>
            <a:spLocks noGrp="1"/>
          </p:cNvSpPr>
          <p:nvPr>
            <p:ph type="title"/>
          </p:nvPr>
        </p:nvSpPr>
        <p:spPr>
          <a:xfrm>
            <a:off x="838200" y="365126"/>
            <a:ext cx="10515600" cy="1046579"/>
          </a:xfrm>
        </p:spPr>
        <p:txBody>
          <a:bodyPr/>
          <a:lstStyle/>
          <a:p>
            <a:r>
              <a:rPr lang="en-IN"/>
              <a:t>Distribution by Country</a:t>
            </a:r>
            <a:endParaRPr lang="en-IN" dirty="0"/>
          </a:p>
        </p:txBody>
      </p:sp>
      <p:sp>
        <p:nvSpPr>
          <p:cNvPr id="3" name="Content Placeholder 2">
            <a:extLst>
              <a:ext uri="{FF2B5EF4-FFF2-40B4-BE49-F238E27FC236}">
                <a16:creationId xmlns:a16="http://schemas.microsoft.com/office/drawing/2014/main" id="{A9680F2F-6B50-3855-72ED-BDBF59D9D7F7}"/>
              </a:ext>
            </a:extLst>
          </p:cNvPr>
          <p:cNvSpPr>
            <a:spLocks noGrp="1"/>
          </p:cNvSpPr>
          <p:nvPr>
            <p:ph idx="1"/>
          </p:nvPr>
        </p:nvSpPr>
        <p:spPr/>
        <p:txBody>
          <a:bodyPr/>
          <a:lstStyle/>
          <a:p>
            <a:pPr>
              <a:buFont typeface="Arial" panose="020B0604020202020204" pitchFamily="34" charset="0"/>
              <a:buChar char="•"/>
            </a:pPr>
            <a:r>
              <a:rPr lang="en-US" dirty="0"/>
              <a:t>The charts depict the distribution of key metrics by Country:</a:t>
            </a:r>
          </a:p>
          <a:p>
            <a:pPr>
              <a:buFont typeface="Arial" panose="020B0604020202020204" pitchFamily="34" charset="0"/>
              <a:buChar char="•"/>
            </a:pPr>
            <a:r>
              <a:rPr lang="en-US" b="1" dirty="0"/>
              <a:t>Population</a:t>
            </a:r>
            <a:r>
              <a:rPr lang="en-US" dirty="0"/>
              <a:t>: China and India lead with 17.47% and 17.43% of the global population, respectively.</a:t>
            </a:r>
          </a:p>
          <a:p>
            <a:pPr>
              <a:buFont typeface="Arial" panose="020B0604020202020204" pitchFamily="34" charset="0"/>
              <a:buChar char="•"/>
            </a:pPr>
            <a:r>
              <a:rPr lang="en-US" b="1" dirty="0"/>
              <a:t>Land Area</a:t>
            </a:r>
            <a:r>
              <a:rPr lang="en-US" dirty="0"/>
              <a:t>: Russia has the largest land area, covering 12.56% of global land.</a:t>
            </a:r>
          </a:p>
          <a:p>
            <a:pPr>
              <a:buFont typeface="Arial" panose="020B0604020202020204" pitchFamily="34" charset="0"/>
              <a:buChar char="•"/>
            </a:pPr>
            <a:r>
              <a:rPr lang="en-US" b="1" dirty="0"/>
              <a:t>Growth Rate</a:t>
            </a:r>
            <a:r>
              <a:rPr lang="en-US" dirty="0"/>
              <a:t>: Chad, Oman, and Syria show high growth rates, while many other countries have much lower rates.</a:t>
            </a:r>
          </a:p>
          <a:p>
            <a:pPr>
              <a:buFont typeface="Arial" panose="020B0604020202020204" pitchFamily="34" charset="0"/>
              <a:buChar char="•"/>
            </a:pPr>
            <a:r>
              <a:rPr lang="en-US" b="1" dirty="0"/>
              <a:t>World Population Percentage</a:t>
            </a:r>
            <a:r>
              <a:rPr lang="en-US" dirty="0"/>
              <a:t>: India and China account for over 34% of the world’s population.</a:t>
            </a:r>
          </a:p>
          <a:p>
            <a:endParaRPr lang="en-IN" dirty="0"/>
          </a:p>
        </p:txBody>
      </p:sp>
    </p:spTree>
    <p:extLst>
      <p:ext uri="{BB962C8B-B14F-4D97-AF65-F5344CB8AC3E}">
        <p14:creationId xmlns:p14="http://schemas.microsoft.com/office/powerpoint/2010/main" val="206461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E013-59FD-E2BD-82B2-4B799DD63A54}"/>
              </a:ext>
            </a:extLst>
          </p:cNvPr>
          <p:cNvSpPr>
            <a:spLocks noGrp="1"/>
          </p:cNvSpPr>
          <p:nvPr>
            <p:ph type="title"/>
          </p:nvPr>
        </p:nvSpPr>
        <p:spPr>
          <a:xfrm>
            <a:off x="838200" y="1"/>
            <a:ext cx="10515600" cy="946483"/>
          </a:xfrm>
        </p:spPr>
        <p:txBody>
          <a:bodyPr>
            <a:normAutofit/>
          </a:bodyPr>
          <a:lstStyle/>
          <a:p>
            <a:pPr algn="ctr"/>
            <a:r>
              <a:rPr lang="en-IN" sz="4000" dirty="0"/>
              <a:t>Population Trends Over Time</a:t>
            </a:r>
          </a:p>
        </p:txBody>
      </p:sp>
      <p:pic>
        <p:nvPicPr>
          <p:cNvPr id="4" name="Content Placeholder 3">
            <a:extLst>
              <a:ext uri="{FF2B5EF4-FFF2-40B4-BE49-F238E27FC236}">
                <a16:creationId xmlns:a16="http://schemas.microsoft.com/office/drawing/2014/main" id="{B64E9A1B-D1C7-6330-1949-A375A7FEDD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2" y="946485"/>
            <a:ext cx="11839074" cy="5694948"/>
          </a:xfrm>
          <a:prstGeom prst="rect">
            <a:avLst/>
          </a:prstGeom>
        </p:spPr>
      </p:pic>
    </p:spTree>
    <p:extLst>
      <p:ext uri="{BB962C8B-B14F-4D97-AF65-F5344CB8AC3E}">
        <p14:creationId xmlns:p14="http://schemas.microsoft.com/office/powerpoint/2010/main" val="363875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F417-FE0A-7721-9813-9A5AFFA37DDB}"/>
              </a:ext>
            </a:extLst>
          </p:cNvPr>
          <p:cNvSpPr>
            <a:spLocks noGrp="1"/>
          </p:cNvSpPr>
          <p:nvPr>
            <p:ph type="title"/>
          </p:nvPr>
        </p:nvSpPr>
        <p:spPr/>
        <p:txBody>
          <a:bodyPr/>
          <a:lstStyle/>
          <a:p>
            <a:r>
              <a:rPr lang="en-IN" dirty="0"/>
              <a:t>Population Trends Over Time</a:t>
            </a:r>
          </a:p>
        </p:txBody>
      </p:sp>
      <p:sp>
        <p:nvSpPr>
          <p:cNvPr id="3" name="Content Placeholder 2">
            <a:extLst>
              <a:ext uri="{FF2B5EF4-FFF2-40B4-BE49-F238E27FC236}">
                <a16:creationId xmlns:a16="http://schemas.microsoft.com/office/drawing/2014/main" id="{B37DC39E-EAA1-B778-8E28-F1A35CEE3A50}"/>
              </a:ext>
            </a:extLst>
          </p:cNvPr>
          <p:cNvSpPr>
            <a:spLocks noGrp="1"/>
          </p:cNvSpPr>
          <p:nvPr>
            <p:ph idx="1"/>
          </p:nvPr>
        </p:nvSpPr>
        <p:spPr/>
        <p:txBody>
          <a:bodyPr/>
          <a:lstStyle/>
          <a:p>
            <a:pPr>
              <a:buFont typeface="Arial" panose="020B0604020202020204" pitchFamily="34" charset="0"/>
              <a:buChar char="•"/>
            </a:pPr>
            <a:r>
              <a:rPr lang="en-US" dirty="0"/>
              <a:t>The line graph illustrates the population growth trends for selected countries from 1980 to 2050.</a:t>
            </a:r>
          </a:p>
          <a:p>
            <a:pPr>
              <a:buFont typeface="Arial" panose="020B0604020202020204" pitchFamily="34" charset="0"/>
              <a:buChar char="•"/>
            </a:pPr>
            <a:r>
              <a:rPr lang="en-US" dirty="0"/>
              <a:t>India’s population has grown steadily, with projections indicating continued growth through 2050.</a:t>
            </a:r>
          </a:p>
          <a:p>
            <a:pPr>
              <a:buFont typeface="Arial" panose="020B0604020202020204" pitchFamily="34" charset="0"/>
              <a:buChar char="•"/>
            </a:pPr>
            <a:r>
              <a:rPr lang="en-US" dirty="0"/>
              <a:t>Other countries display varying growth trajectories, with some stabilizing over time.</a:t>
            </a:r>
          </a:p>
          <a:p>
            <a:pPr>
              <a:buFont typeface="Arial" panose="020B0604020202020204" pitchFamily="34" charset="0"/>
              <a:buChar char="•"/>
            </a:pPr>
            <a:r>
              <a:rPr lang="en-US" b="1" dirty="0"/>
              <a:t>Key Milestones</a:t>
            </a:r>
            <a:r>
              <a:rPr lang="en-US" dirty="0"/>
              <a:t>: India’s population reaches 1.45 billion in 2024 and is projected to reach 1.68 billion by 2050.</a:t>
            </a:r>
          </a:p>
          <a:p>
            <a:endParaRPr lang="en-IN" dirty="0"/>
          </a:p>
        </p:txBody>
      </p:sp>
    </p:spTree>
    <p:extLst>
      <p:ext uri="{BB962C8B-B14F-4D97-AF65-F5344CB8AC3E}">
        <p14:creationId xmlns:p14="http://schemas.microsoft.com/office/powerpoint/2010/main" val="146416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EA2E-A7E9-9EB8-1FBA-B175B7EF0761}"/>
              </a:ext>
            </a:extLst>
          </p:cNvPr>
          <p:cNvSpPr>
            <a:spLocks noGrp="1"/>
          </p:cNvSpPr>
          <p:nvPr>
            <p:ph type="title"/>
          </p:nvPr>
        </p:nvSpPr>
        <p:spPr/>
        <p:txBody>
          <a:bodyPr/>
          <a:lstStyle/>
          <a:p>
            <a:r>
              <a:rPr lang="en-IN" dirty="0"/>
              <a:t>Key Insights and Takeaways</a:t>
            </a:r>
          </a:p>
        </p:txBody>
      </p:sp>
      <p:sp>
        <p:nvSpPr>
          <p:cNvPr id="3" name="Content Placeholder 2">
            <a:extLst>
              <a:ext uri="{FF2B5EF4-FFF2-40B4-BE49-F238E27FC236}">
                <a16:creationId xmlns:a16="http://schemas.microsoft.com/office/drawing/2014/main" id="{2A5D1077-14CC-88F4-69E6-06331A24A4EF}"/>
              </a:ext>
            </a:extLst>
          </p:cNvPr>
          <p:cNvSpPr>
            <a:spLocks noGrp="1"/>
          </p:cNvSpPr>
          <p:nvPr>
            <p:ph idx="1"/>
          </p:nvPr>
        </p:nvSpPr>
        <p:spPr/>
        <p:txBody>
          <a:bodyPr/>
          <a:lstStyle/>
          <a:p>
            <a:pPr>
              <a:buFont typeface="Arial" panose="020B0604020202020204" pitchFamily="34" charset="0"/>
              <a:buChar char="•"/>
            </a:pPr>
            <a:r>
              <a:rPr lang="en-US" dirty="0"/>
              <a:t>Summarize the main findings:</a:t>
            </a:r>
          </a:p>
          <a:p>
            <a:pPr>
              <a:buFont typeface="Arial" panose="020B0604020202020204" pitchFamily="34" charset="0"/>
              <a:buChar char="•"/>
            </a:pPr>
            <a:r>
              <a:rPr lang="en-US" dirty="0"/>
              <a:t>China and India are the most populous countries, accounting for over one-third of the world’s population.</a:t>
            </a:r>
          </a:p>
          <a:p>
            <a:pPr>
              <a:buFont typeface="Arial" panose="020B0604020202020204" pitchFamily="34" charset="0"/>
              <a:buChar char="•"/>
            </a:pPr>
            <a:r>
              <a:rPr lang="en-US" dirty="0"/>
              <a:t>Countries like Chad and Oman exhibit higher population growth rates, suggesting rapid changes in demographic composition.</a:t>
            </a:r>
          </a:p>
          <a:p>
            <a:pPr>
              <a:buFont typeface="Arial" panose="020B0604020202020204" pitchFamily="34" charset="0"/>
              <a:buChar char="•"/>
            </a:pPr>
            <a:r>
              <a:rPr lang="en-US" dirty="0"/>
              <a:t>Russia’s large land area contrasts sharply with its lower population, highlighting geographic and demographic variances across regions.</a:t>
            </a:r>
          </a:p>
        </p:txBody>
      </p:sp>
    </p:spTree>
    <p:extLst>
      <p:ext uri="{BB962C8B-B14F-4D97-AF65-F5344CB8AC3E}">
        <p14:creationId xmlns:p14="http://schemas.microsoft.com/office/powerpoint/2010/main" val="320562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399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Project Overview</vt:lpstr>
      <vt:lpstr>PowerPoint Presentation</vt:lpstr>
      <vt:lpstr>Dashboard Overview</vt:lpstr>
      <vt:lpstr>Population Distribution by Country</vt:lpstr>
      <vt:lpstr>Distribution by Country</vt:lpstr>
      <vt:lpstr>Population Trends Over Time</vt:lpstr>
      <vt:lpstr>Population Trends Over Time</vt:lpstr>
      <vt:lpstr>Key Insights and Takeaways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Kavin kumar</dc:creator>
  <cp:lastModifiedBy>Kavin kumar</cp:lastModifiedBy>
  <cp:revision>2</cp:revision>
  <dcterms:created xsi:type="dcterms:W3CDTF">2024-11-08T11:15:22Z</dcterms:created>
  <dcterms:modified xsi:type="dcterms:W3CDTF">2024-11-08T15:39:14Z</dcterms:modified>
</cp:coreProperties>
</file>