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60f6ed9fd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60f6ed9fd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60f6ed9fd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60f6ed9fd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60f6ed9fd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60f6ed9fd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60f6ed9fd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60f6ed9fd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60f6ed9fd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60f6ed9fd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60f6ed9fd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60f6ed9fd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60f6ed9fd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60f6ed9fd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60f6ed9fd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60f6ed9fd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60f6ed9fd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60f6ed9fd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60f6ed9fd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60f6ed9fd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60f6ed9fd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60f6ed9fd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60f6ed9fd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60f6ed9fd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60f6edc2a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60f6edc2a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iopscience.iop.org/article/10.1088/1757-899X/1055/1/012115" TargetMode="External"/><Relationship Id="rId4" Type="http://schemas.openxmlformats.org/officeDocument/2006/relationships/hyperlink" Target="https://www.hindawi.com/journals/jhe/2022/2693621/" TargetMode="External"/><Relationship Id="rId5" Type="http://schemas.openxmlformats.org/officeDocument/2006/relationships/hyperlink" Target="https://arxiv.org/abs/2101.00216" TargetMode="External"/><Relationship Id="rId6" Type="http://schemas.openxmlformats.org/officeDocument/2006/relationships/hyperlink" Target="https://papers.ssrn.com/sol3/papers.cfm?abstract_id=3867216" TargetMode="External"/><Relationship Id="rId7" Type="http://schemas.openxmlformats.org/officeDocument/2006/relationships/hyperlink" Target="https://www.sciencedirect.com/science/article/pii/S1877050920306542" TargetMode="External"/><Relationship Id="rId8" Type="http://schemas.openxmlformats.org/officeDocument/2006/relationships/hyperlink" Target="https://www.frontiersin.org/articles/10.3389/fncom.2019.00083/ful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navoneel/brain-mri-images-for-brain-tumor-detection" TargetMode="External"/><Relationship Id="rId4" Type="http://schemas.openxmlformats.org/officeDocument/2006/relationships/hyperlink" Target="https://www.kaggle.com/navoneel/brain-mri-images-for-brain-tumor-detec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ctr">
              <a:lnSpc>
                <a:spcPct val="150000"/>
              </a:lnSpc>
              <a:spcBef>
                <a:spcPts val="1200"/>
              </a:spcBef>
              <a:spcAft>
                <a:spcPts val="0"/>
              </a:spcAft>
              <a:buNone/>
            </a:pPr>
            <a:r>
              <a:rPr lang="en" sz="2400">
                <a:solidFill>
                  <a:srgbClr val="000000"/>
                </a:solidFill>
                <a:latin typeface="Times New Roman"/>
                <a:ea typeface="Times New Roman"/>
                <a:cs typeface="Times New Roman"/>
                <a:sym typeface="Times New Roman"/>
              </a:rPr>
              <a:t>BUSINESS INTELLIGENCE</a:t>
            </a:r>
            <a:endParaRPr sz="2400">
              <a:solidFill>
                <a:srgbClr val="000000"/>
              </a:solidFill>
              <a:latin typeface="Times New Roman"/>
              <a:ea typeface="Times New Roman"/>
              <a:cs typeface="Times New Roman"/>
              <a:sym typeface="Times New Roman"/>
            </a:endParaRPr>
          </a:p>
          <a:p>
            <a:pPr indent="0" lvl="0" marL="0" rtl="0" algn="ctr">
              <a:lnSpc>
                <a:spcPct val="150000"/>
              </a:lnSpc>
              <a:spcBef>
                <a:spcPts val="1200"/>
              </a:spcBef>
              <a:spcAft>
                <a:spcPts val="1200"/>
              </a:spcAft>
              <a:buNone/>
            </a:pPr>
            <a:r>
              <a:rPr lang="en" sz="2400">
                <a:solidFill>
                  <a:srgbClr val="000000"/>
                </a:solidFill>
                <a:latin typeface="Times New Roman"/>
                <a:ea typeface="Times New Roman"/>
                <a:cs typeface="Times New Roman"/>
                <a:sym typeface="Times New Roman"/>
              </a:rPr>
              <a:t>Review -3</a:t>
            </a:r>
            <a:endParaRPr sz="2400">
              <a:solidFill>
                <a:srgbClr val="000000"/>
              </a:solidFill>
              <a:latin typeface="Times New Roman"/>
              <a:ea typeface="Times New Roman"/>
              <a:cs typeface="Times New Roman"/>
              <a:sym typeface="Times New Roman"/>
            </a:endParaRPr>
          </a:p>
        </p:txBody>
      </p:sp>
      <p:sp>
        <p:nvSpPr>
          <p:cNvPr id="87" name="Google Shape;87;p13"/>
          <p:cNvSpPr txBox="1"/>
          <p:nvPr>
            <p:ph idx="1" type="subTitle"/>
          </p:nvPr>
        </p:nvSpPr>
        <p:spPr>
          <a:xfrm>
            <a:off x="729625" y="3172900"/>
            <a:ext cx="7688100" cy="1298100"/>
          </a:xfrm>
          <a:prstGeom prst="rect">
            <a:avLst/>
          </a:prstGeom>
        </p:spPr>
        <p:txBody>
          <a:bodyPr anchorCtr="0" anchor="t" bIns="91425" lIns="91425" spcFirstLastPara="1" rIns="91425" wrap="square" tIns="91425">
            <a:noAutofit/>
          </a:bodyPr>
          <a:lstStyle/>
          <a:p>
            <a:pPr indent="0" lvl="0" marL="0" rtl="0" algn="r">
              <a:lnSpc>
                <a:spcPct val="130000"/>
              </a:lnSpc>
              <a:spcBef>
                <a:spcPts val="1200"/>
              </a:spcBef>
              <a:spcAft>
                <a:spcPts val="0"/>
              </a:spcAft>
              <a:buSzPts val="275"/>
              <a:buNone/>
            </a:pPr>
            <a:r>
              <a:rPr b="1" lang="en" sz="1400">
                <a:solidFill>
                  <a:srgbClr val="000000"/>
                </a:solidFill>
                <a:latin typeface="Times New Roman"/>
                <a:ea typeface="Times New Roman"/>
                <a:cs typeface="Times New Roman"/>
                <a:sym typeface="Times New Roman"/>
              </a:rPr>
              <a:t>Kavin AK | 19BAI1102</a:t>
            </a:r>
            <a:endParaRPr b="1" sz="1400">
              <a:solidFill>
                <a:srgbClr val="000000"/>
              </a:solidFill>
              <a:latin typeface="Times New Roman"/>
              <a:ea typeface="Times New Roman"/>
              <a:cs typeface="Times New Roman"/>
              <a:sym typeface="Times New Roman"/>
            </a:endParaRPr>
          </a:p>
          <a:p>
            <a:pPr indent="0" lvl="0" marL="0" rtl="0" algn="r">
              <a:lnSpc>
                <a:spcPct val="130000"/>
              </a:lnSpc>
              <a:spcBef>
                <a:spcPts val="1200"/>
              </a:spcBef>
              <a:spcAft>
                <a:spcPts val="0"/>
              </a:spcAft>
              <a:buSzPts val="275"/>
              <a:buNone/>
            </a:pPr>
            <a:r>
              <a:rPr b="1" lang="en" sz="1400">
                <a:solidFill>
                  <a:srgbClr val="000000"/>
                </a:solidFill>
                <a:latin typeface="Times New Roman"/>
                <a:ea typeface="Times New Roman"/>
                <a:cs typeface="Times New Roman"/>
                <a:sym typeface="Times New Roman"/>
              </a:rPr>
              <a:t>Dhaxina Kumar | 19BAI1058</a:t>
            </a:r>
            <a:endParaRPr b="1" sz="1400">
              <a:solidFill>
                <a:srgbClr val="000000"/>
              </a:solidFill>
              <a:latin typeface="Times New Roman"/>
              <a:ea typeface="Times New Roman"/>
              <a:cs typeface="Times New Roman"/>
              <a:sym typeface="Times New Roman"/>
            </a:endParaRPr>
          </a:p>
          <a:p>
            <a:pPr indent="0" lvl="0" marL="0" rtl="0" algn="r">
              <a:lnSpc>
                <a:spcPct val="130000"/>
              </a:lnSpc>
              <a:spcBef>
                <a:spcPts val="1200"/>
              </a:spcBef>
              <a:spcAft>
                <a:spcPts val="1200"/>
              </a:spcAft>
              <a:buSzPts val="275"/>
              <a:buNone/>
            </a:pPr>
            <a:r>
              <a:rPr b="1" lang="en" sz="1400">
                <a:solidFill>
                  <a:srgbClr val="000000"/>
                </a:solidFill>
                <a:latin typeface="Times New Roman"/>
                <a:ea typeface="Times New Roman"/>
                <a:cs typeface="Times New Roman"/>
                <a:sym typeface="Times New Roman"/>
              </a:rPr>
              <a:t>                 	Bharathwaj Murali | 19BAI1137</a:t>
            </a:r>
            <a:r>
              <a:rPr lang="en" sz="1400">
                <a:solidFill>
                  <a:srgbClr val="000000"/>
                </a:solidFill>
                <a:latin typeface="Arial"/>
                <a:ea typeface="Arial"/>
                <a:cs typeface="Arial"/>
                <a:sym typeface="Arial"/>
              </a:rPr>
              <a:t> </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Graphs</a:t>
            </a:r>
            <a:endParaRPr/>
          </a:p>
        </p:txBody>
      </p:sp>
      <p:sp>
        <p:nvSpPr>
          <p:cNvPr id="141" name="Google Shape;141;p22"/>
          <p:cNvSpPr txBox="1"/>
          <p:nvPr>
            <p:ph idx="1" type="body"/>
          </p:nvPr>
        </p:nvSpPr>
        <p:spPr>
          <a:xfrm>
            <a:off x="306625" y="2095175"/>
            <a:ext cx="7900800" cy="258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22"/>
          <p:cNvPicPr preferRelativeResize="0"/>
          <p:nvPr/>
        </p:nvPicPr>
        <p:blipFill>
          <a:blip r:embed="rId3">
            <a:alphaModFix/>
          </a:blip>
          <a:stretch>
            <a:fillRect/>
          </a:stretch>
        </p:blipFill>
        <p:spPr>
          <a:xfrm>
            <a:off x="5919850" y="2034625"/>
            <a:ext cx="3178085" cy="2064500"/>
          </a:xfrm>
          <a:prstGeom prst="rect">
            <a:avLst/>
          </a:prstGeom>
          <a:noFill/>
          <a:ln>
            <a:noFill/>
          </a:ln>
        </p:spPr>
      </p:pic>
      <p:sp>
        <p:nvSpPr>
          <p:cNvPr id="143" name="Google Shape;143;p22"/>
          <p:cNvSpPr txBox="1"/>
          <p:nvPr/>
        </p:nvSpPr>
        <p:spPr>
          <a:xfrm>
            <a:off x="6369100" y="40991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Resnet50</a:t>
            </a:r>
            <a:endParaRPr/>
          </a:p>
        </p:txBody>
      </p:sp>
      <p:pic>
        <p:nvPicPr>
          <p:cNvPr id="144" name="Google Shape;144;p22"/>
          <p:cNvPicPr preferRelativeResize="0"/>
          <p:nvPr/>
        </p:nvPicPr>
        <p:blipFill>
          <a:blip r:embed="rId4">
            <a:alphaModFix/>
          </a:blip>
          <a:stretch>
            <a:fillRect/>
          </a:stretch>
        </p:blipFill>
        <p:spPr>
          <a:xfrm>
            <a:off x="2604675" y="2064889"/>
            <a:ext cx="3178075" cy="2003962"/>
          </a:xfrm>
          <a:prstGeom prst="rect">
            <a:avLst/>
          </a:prstGeom>
          <a:noFill/>
          <a:ln>
            <a:noFill/>
          </a:ln>
        </p:spPr>
      </p:pic>
      <p:sp>
        <p:nvSpPr>
          <p:cNvPr id="145" name="Google Shape;145;p22"/>
          <p:cNvSpPr txBox="1"/>
          <p:nvPr/>
        </p:nvSpPr>
        <p:spPr>
          <a:xfrm>
            <a:off x="2863075" y="40991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Inceptionv3</a:t>
            </a:r>
            <a:endParaRPr/>
          </a:p>
        </p:txBody>
      </p:sp>
      <p:pic>
        <p:nvPicPr>
          <p:cNvPr id="146" name="Google Shape;146;p22"/>
          <p:cNvPicPr preferRelativeResize="0"/>
          <p:nvPr/>
        </p:nvPicPr>
        <p:blipFill>
          <a:blip r:embed="rId5">
            <a:alphaModFix/>
          </a:blip>
          <a:stretch>
            <a:fillRect/>
          </a:stretch>
        </p:blipFill>
        <p:spPr>
          <a:xfrm>
            <a:off x="-221475" y="2064899"/>
            <a:ext cx="3026864" cy="2003950"/>
          </a:xfrm>
          <a:prstGeom prst="rect">
            <a:avLst/>
          </a:prstGeom>
          <a:noFill/>
          <a:ln>
            <a:noFill/>
          </a:ln>
        </p:spPr>
      </p:pic>
      <p:sp>
        <p:nvSpPr>
          <p:cNvPr id="147" name="Google Shape;147;p22"/>
          <p:cNvSpPr txBox="1"/>
          <p:nvPr/>
        </p:nvSpPr>
        <p:spPr>
          <a:xfrm>
            <a:off x="247275" y="4099125"/>
            <a:ext cx="226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VGG 16</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3"/>
          <p:cNvPicPr preferRelativeResize="0"/>
          <p:nvPr/>
        </p:nvPicPr>
        <p:blipFill>
          <a:blip r:embed="rId3">
            <a:alphaModFix/>
          </a:blip>
          <a:stretch>
            <a:fillRect/>
          </a:stretch>
        </p:blipFill>
        <p:spPr>
          <a:xfrm>
            <a:off x="2365113" y="1119025"/>
            <a:ext cx="4086225" cy="4200525"/>
          </a:xfrm>
          <a:prstGeom prst="rect">
            <a:avLst/>
          </a:prstGeom>
          <a:noFill/>
          <a:ln>
            <a:noFill/>
          </a:ln>
        </p:spPr>
      </p:pic>
      <p:sp>
        <p:nvSpPr>
          <p:cNvPr id="153" name="Google Shape;153;p23"/>
          <p:cNvSpPr txBox="1"/>
          <p:nvPr/>
        </p:nvSpPr>
        <p:spPr>
          <a:xfrm>
            <a:off x="1896488" y="811075"/>
            <a:ext cx="5023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Times New Roman"/>
                <a:ea typeface="Times New Roman"/>
                <a:cs typeface="Times New Roman"/>
                <a:sym typeface="Times New Roman"/>
              </a:rPr>
              <a:t>VGG 16 Confusion Matrix</a:t>
            </a:r>
            <a:endParaRPr b="1">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idx="1" type="body"/>
          </p:nvPr>
        </p:nvSpPr>
        <p:spPr>
          <a:xfrm>
            <a:off x="1938700" y="702275"/>
            <a:ext cx="4898700" cy="5643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1200"/>
              </a:spcAft>
              <a:buSzPts val="275"/>
              <a:buNone/>
            </a:pPr>
            <a:r>
              <a:rPr b="1" lang="en" sz="1400">
                <a:latin typeface="Times New Roman"/>
                <a:ea typeface="Times New Roman"/>
                <a:cs typeface="Times New Roman"/>
                <a:sym typeface="Times New Roman"/>
              </a:rPr>
              <a:t>ResNet 50 Confusion Matrix</a:t>
            </a:r>
            <a:endParaRPr b="1" sz="1400">
              <a:latin typeface="Times New Roman"/>
              <a:ea typeface="Times New Roman"/>
              <a:cs typeface="Times New Roman"/>
              <a:sym typeface="Times New Roman"/>
            </a:endParaRPr>
          </a:p>
        </p:txBody>
      </p:sp>
      <p:pic>
        <p:nvPicPr>
          <p:cNvPr id="159" name="Google Shape;159;p24"/>
          <p:cNvPicPr preferRelativeResize="0"/>
          <p:nvPr/>
        </p:nvPicPr>
        <p:blipFill>
          <a:blip r:embed="rId3">
            <a:alphaModFix/>
          </a:blip>
          <a:stretch>
            <a:fillRect/>
          </a:stretch>
        </p:blipFill>
        <p:spPr>
          <a:xfrm>
            <a:off x="2471725" y="1137750"/>
            <a:ext cx="4200525" cy="4248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idx="1" type="body"/>
          </p:nvPr>
        </p:nvSpPr>
        <p:spPr>
          <a:xfrm>
            <a:off x="3501525" y="642950"/>
            <a:ext cx="2542500" cy="5616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1200"/>
              </a:spcAft>
              <a:buNone/>
            </a:pPr>
            <a:r>
              <a:rPr b="1" lang="en" sz="1400">
                <a:latin typeface="Times New Roman"/>
                <a:ea typeface="Times New Roman"/>
                <a:cs typeface="Times New Roman"/>
                <a:sym typeface="Times New Roman"/>
              </a:rPr>
              <a:t>Inception V3 Confusion Matrix</a:t>
            </a:r>
            <a:endParaRPr b="1" sz="1400">
              <a:latin typeface="Times New Roman"/>
              <a:ea typeface="Times New Roman"/>
              <a:cs typeface="Times New Roman"/>
              <a:sym typeface="Times New Roman"/>
            </a:endParaRPr>
          </a:p>
        </p:txBody>
      </p:sp>
      <p:pic>
        <p:nvPicPr>
          <p:cNvPr id="165" name="Google Shape;165;p25"/>
          <p:cNvPicPr preferRelativeResize="0"/>
          <p:nvPr/>
        </p:nvPicPr>
        <p:blipFill>
          <a:blip r:embed="rId3">
            <a:alphaModFix/>
          </a:blip>
          <a:stretch>
            <a:fillRect/>
          </a:stretch>
        </p:blipFill>
        <p:spPr>
          <a:xfrm>
            <a:off x="2704375" y="964300"/>
            <a:ext cx="4057650" cy="4267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References</a:t>
            </a:r>
            <a:endParaRPr/>
          </a:p>
        </p:txBody>
      </p:sp>
      <p:sp>
        <p:nvSpPr>
          <p:cNvPr id="171" name="Google Shape;171;p26"/>
          <p:cNvSpPr txBox="1"/>
          <p:nvPr>
            <p:ph idx="1" type="body"/>
          </p:nvPr>
        </p:nvSpPr>
        <p:spPr>
          <a:xfrm>
            <a:off x="729450" y="2078875"/>
            <a:ext cx="7688700" cy="2688900"/>
          </a:xfrm>
          <a:prstGeom prst="rect">
            <a:avLst/>
          </a:prstGeom>
        </p:spPr>
        <p:txBody>
          <a:bodyPr anchorCtr="0" anchor="t" bIns="91425" lIns="91425" spcFirstLastPara="1" rIns="91425" wrap="square" tIns="91425">
            <a:normAutofit fontScale="92500" lnSpcReduction="20000"/>
          </a:bodyPr>
          <a:lstStyle/>
          <a:p>
            <a:pPr indent="-345628" lvl="0" marL="457200" rtl="0" algn="l">
              <a:spcBef>
                <a:spcPts val="0"/>
              </a:spcBef>
              <a:spcAft>
                <a:spcPts val="0"/>
              </a:spcAft>
              <a:buSzPct val="100000"/>
              <a:buAutoNum type="arabicPeriod"/>
            </a:pPr>
            <a:r>
              <a:rPr lang="en" sz="1992" u="sng">
                <a:solidFill>
                  <a:schemeClr val="hlink"/>
                </a:solidFill>
                <a:hlinkClick r:id="rId3"/>
              </a:rPr>
              <a:t>https://iopscience.iop.org/article/10.1088/1757-899X/1055/1/012115</a:t>
            </a:r>
            <a:endParaRPr sz="1992"/>
          </a:p>
          <a:p>
            <a:pPr indent="-345628" lvl="0" marL="457200" rtl="0" algn="l">
              <a:spcBef>
                <a:spcPts val="0"/>
              </a:spcBef>
              <a:spcAft>
                <a:spcPts val="0"/>
              </a:spcAft>
              <a:buSzPct val="100000"/>
              <a:buAutoNum type="arabicPeriod"/>
            </a:pPr>
            <a:r>
              <a:rPr lang="en" sz="1992" u="sng">
                <a:solidFill>
                  <a:schemeClr val="hlink"/>
                </a:solidFill>
                <a:hlinkClick r:id="rId4"/>
              </a:rPr>
              <a:t>https://www.hindawi.com/journals/jhe/2022/2693621/</a:t>
            </a:r>
            <a:endParaRPr sz="1992"/>
          </a:p>
          <a:p>
            <a:pPr indent="-345628" lvl="0" marL="457200" rtl="0" algn="l">
              <a:spcBef>
                <a:spcPts val="0"/>
              </a:spcBef>
              <a:spcAft>
                <a:spcPts val="0"/>
              </a:spcAft>
              <a:buSzPct val="100000"/>
              <a:buAutoNum type="arabicPeriod"/>
            </a:pPr>
            <a:r>
              <a:rPr lang="en" sz="1992" u="sng">
                <a:solidFill>
                  <a:schemeClr val="hlink"/>
                </a:solidFill>
                <a:hlinkClick r:id="rId5"/>
              </a:rPr>
              <a:t>https://arxiv.org/abs/2101.00216</a:t>
            </a:r>
            <a:endParaRPr sz="1992"/>
          </a:p>
          <a:p>
            <a:pPr indent="-345628" lvl="0" marL="457200" rtl="0" algn="l">
              <a:spcBef>
                <a:spcPts val="0"/>
              </a:spcBef>
              <a:spcAft>
                <a:spcPts val="0"/>
              </a:spcAft>
              <a:buSzPct val="100000"/>
              <a:buAutoNum type="arabicPeriod"/>
            </a:pPr>
            <a:r>
              <a:rPr lang="en" sz="1992" u="sng">
                <a:solidFill>
                  <a:schemeClr val="hlink"/>
                </a:solidFill>
                <a:hlinkClick r:id="rId6"/>
              </a:rPr>
              <a:t>https://papers.ssrn.com/sol3/papers.cfm?abstract_id=3867216</a:t>
            </a:r>
            <a:endParaRPr sz="1992"/>
          </a:p>
          <a:p>
            <a:pPr indent="-345628" lvl="0" marL="457200" rtl="0" algn="l">
              <a:spcBef>
                <a:spcPts val="0"/>
              </a:spcBef>
              <a:spcAft>
                <a:spcPts val="0"/>
              </a:spcAft>
              <a:buSzPct val="100000"/>
              <a:buAutoNum type="arabicPeriod"/>
            </a:pPr>
            <a:r>
              <a:rPr lang="en" sz="1992" u="sng">
                <a:solidFill>
                  <a:schemeClr val="hlink"/>
                </a:solidFill>
                <a:hlinkClick r:id="rId7"/>
              </a:rPr>
              <a:t>https://www.sciencedirect.com/science/article/pii/S1877050920306542</a:t>
            </a:r>
            <a:endParaRPr sz="1992"/>
          </a:p>
          <a:p>
            <a:pPr indent="-345628" lvl="0" marL="457200" rtl="0" algn="l">
              <a:spcBef>
                <a:spcPts val="0"/>
              </a:spcBef>
              <a:spcAft>
                <a:spcPts val="0"/>
              </a:spcAft>
              <a:buSzPct val="100000"/>
              <a:buAutoNum type="arabicPeriod"/>
            </a:pPr>
            <a:r>
              <a:rPr lang="en" sz="1992" u="sng">
                <a:solidFill>
                  <a:schemeClr val="hlink"/>
                </a:solidFill>
                <a:hlinkClick r:id="rId8"/>
              </a:rPr>
              <a:t>https://www.frontiersin.org/articles/10.3389/fncom.2019.00083/full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215900" rtl="0" algn="ctr">
              <a:lnSpc>
                <a:spcPct val="115000"/>
              </a:lnSpc>
              <a:spcBef>
                <a:spcPts val="2400"/>
              </a:spcBef>
              <a:spcAft>
                <a:spcPts val="600"/>
              </a:spcAft>
              <a:buNone/>
            </a:pPr>
            <a:r>
              <a:rPr lang="en" sz="2355">
                <a:solidFill>
                  <a:srgbClr val="3E3D40"/>
                </a:solidFill>
                <a:highlight>
                  <a:srgbClr val="FFFFFF"/>
                </a:highlight>
                <a:latin typeface="Times New Roman"/>
                <a:ea typeface="Times New Roman"/>
                <a:cs typeface="Times New Roman"/>
                <a:sym typeface="Times New Roman"/>
              </a:rPr>
              <a:t>INTRODUCTION</a:t>
            </a:r>
            <a:endParaRPr sz="3155"/>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76200" marR="495300" rtl="0" algn="just">
              <a:lnSpc>
                <a:spcPct val="95000"/>
              </a:lnSpc>
              <a:spcBef>
                <a:spcPts val="0"/>
              </a:spcBef>
              <a:spcAft>
                <a:spcPts val="0"/>
              </a:spcAft>
              <a:buSzPts val="1018"/>
              <a:buNone/>
            </a:pPr>
            <a:r>
              <a:rPr lang="en" sz="1400">
                <a:solidFill>
                  <a:srgbClr val="3E3D40"/>
                </a:solidFill>
                <a:highlight>
                  <a:srgbClr val="FFFFFF"/>
                </a:highlight>
                <a:latin typeface="Times New Roman"/>
                <a:ea typeface="Times New Roman"/>
                <a:cs typeface="Times New Roman"/>
                <a:sym typeface="Times New Roman"/>
              </a:rPr>
              <a:t>Brain tumor is one among the foremost rigorous diseases in life science. An efficient and efficient analysis is usually a key concern for the radiologist within the premature phase of tumor growth. Histological grading, supported by a stereotactic biopsy test, is the gold standard and also the convention for detecting the grade of a tumor. The biopsy procedure requires the neurosurgeon to drill a tiny low hole into the skull from which the tissue is collected. Many risk factors must be taken into consideration during a biopsy test, this including bleeding of the brain tumor which may cause infection, seizures, stroke, coma and even death. But the most concern with the stereotactic biopsy is that it's not 100% accurate which can lead to a significant diagnostic error followed by a wrong clinical management of the disease. Also, If the computerized approach is made robust when detecting tumors in the brain, it will be of great help to many doctors as it frees them from manually detecting tumors  as the human error should also be taken into account when done manually.</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76200" marR="495300" rtl="0" algn="ctr">
              <a:lnSpc>
                <a:spcPct val="115000"/>
              </a:lnSpc>
              <a:spcBef>
                <a:spcPts val="0"/>
              </a:spcBef>
              <a:spcAft>
                <a:spcPts val="0"/>
              </a:spcAft>
              <a:buNone/>
            </a:pPr>
            <a:r>
              <a:rPr lang="en" sz="2488">
                <a:solidFill>
                  <a:srgbClr val="3E3D40"/>
                </a:solidFill>
                <a:highlight>
                  <a:srgbClr val="FFFFFF"/>
                </a:highlight>
                <a:latin typeface="Times New Roman"/>
                <a:ea typeface="Times New Roman"/>
                <a:cs typeface="Times New Roman"/>
                <a:sym typeface="Times New Roman"/>
              </a:rPr>
              <a:t>OBJECTIVES</a:t>
            </a:r>
            <a:endParaRPr sz="3488"/>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17500" lvl="0" marL="457200" rtl="0" algn="l">
              <a:lnSpc>
                <a:spcPct val="125000"/>
              </a:lnSpc>
              <a:spcBef>
                <a:spcPts val="0"/>
              </a:spcBef>
              <a:spcAft>
                <a:spcPts val="0"/>
              </a:spcAft>
              <a:buClr>
                <a:srgbClr val="212529"/>
              </a:buClr>
              <a:buSzPts val="1400"/>
              <a:buFont typeface="Times New Roman"/>
              <a:buChar char="●"/>
            </a:pPr>
            <a:r>
              <a:rPr lang="en" sz="1400">
                <a:solidFill>
                  <a:srgbClr val="212529"/>
                </a:solidFill>
                <a:highlight>
                  <a:srgbClr val="FFFFFF"/>
                </a:highlight>
                <a:latin typeface="Times New Roman"/>
                <a:ea typeface="Times New Roman"/>
                <a:cs typeface="Times New Roman"/>
                <a:sym typeface="Times New Roman"/>
              </a:rPr>
              <a:t>Early detection of the tumor in the brain before it aggravates using the detection model plays a crucial role in improvising the treatment of the tumor which helps in improving the health condition of the patients. </a:t>
            </a:r>
            <a:endParaRPr sz="1400">
              <a:solidFill>
                <a:srgbClr val="212529"/>
              </a:solidFill>
              <a:highlight>
                <a:srgbClr val="FFFFFF"/>
              </a:highlight>
              <a:latin typeface="Times New Roman"/>
              <a:ea typeface="Times New Roman"/>
              <a:cs typeface="Times New Roman"/>
              <a:sym typeface="Times New Roman"/>
            </a:endParaRPr>
          </a:p>
          <a:p>
            <a:pPr indent="-317500" lvl="0" marL="457200" rtl="0" algn="l">
              <a:lnSpc>
                <a:spcPct val="125000"/>
              </a:lnSpc>
              <a:spcBef>
                <a:spcPts val="0"/>
              </a:spcBef>
              <a:spcAft>
                <a:spcPts val="0"/>
              </a:spcAft>
              <a:buClr>
                <a:srgbClr val="212529"/>
              </a:buClr>
              <a:buSzPts val="1400"/>
              <a:buFont typeface="Times New Roman"/>
              <a:buChar char="●"/>
            </a:pPr>
            <a:r>
              <a:rPr lang="en" sz="1400">
                <a:solidFill>
                  <a:srgbClr val="212529"/>
                </a:solidFill>
                <a:highlight>
                  <a:srgbClr val="FFFFFF"/>
                </a:highlight>
                <a:latin typeface="Times New Roman"/>
                <a:ea typeface="Times New Roman"/>
                <a:cs typeface="Times New Roman"/>
                <a:sym typeface="Times New Roman"/>
              </a:rPr>
              <a:t>This type of model is necessary in hospitals due to a fewer number of skilled doctors who can attend to this issue. Medical imaging helps the model in training as a visual representation is given to the model in order to understand what the image is about. </a:t>
            </a:r>
            <a:endParaRPr sz="1400">
              <a:solidFill>
                <a:srgbClr val="212529"/>
              </a:solidFill>
              <a:highlight>
                <a:srgbClr val="FFFFFF"/>
              </a:highlight>
              <a:latin typeface="Times New Roman"/>
              <a:ea typeface="Times New Roman"/>
              <a:cs typeface="Times New Roman"/>
              <a:sym typeface="Times New Roman"/>
            </a:endParaRPr>
          </a:p>
          <a:p>
            <a:pPr indent="-317500" lvl="0" marL="457200" rtl="0" algn="l">
              <a:lnSpc>
                <a:spcPct val="125000"/>
              </a:lnSpc>
              <a:spcBef>
                <a:spcPts val="0"/>
              </a:spcBef>
              <a:spcAft>
                <a:spcPts val="0"/>
              </a:spcAft>
              <a:buClr>
                <a:srgbClr val="212529"/>
              </a:buClr>
              <a:buSzPts val="1400"/>
              <a:buFont typeface="Times New Roman"/>
              <a:buChar char="●"/>
            </a:pPr>
            <a:r>
              <a:rPr lang="en" sz="1400">
                <a:solidFill>
                  <a:srgbClr val="212529"/>
                </a:solidFill>
                <a:highlight>
                  <a:srgbClr val="FFFFFF"/>
                </a:highlight>
                <a:latin typeface="Times New Roman"/>
                <a:ea typeface="Times New Roman"/>
                <a:cs typeface="Times New Roman"/>
                <a:sym typeface="Times New Roman"/>
              </a:rPr>
              <a:t>One of the most efficient methods towards an image is segmentation. Precise segmentation of the tissues will help in the diagnosis of the tumor within the brain and this will help the doctors in planning the treatment.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ctr">
              <a:lnSpc>
                <a:spcPct val="125000"/>
              </a:lnSpc>
              <a:spcBef>
                <a:spcPts val="0"/>
              </a:spcBef>
              <a:spcAft>
                <a:spcPts val="600"/>
              </a:spcAft>
              <a:buSzPts val="990"/>
              <a:buNone/>
            </a:pPr>
            <a:r>
              <a:rPr lang="en" sz="2400">
                <a:solidFill>
                  <a:srgbClr val="111111"/>
                </a:solidFill>
                <a:highlight>
                  <a:srgbClr val="FFFFFF"/>
                </a:highlight>
                <a:latin typeface="Times New Roman"/>
                <a:ea typeface="Times New Roman"/>
                <a:cs typeface="Times New Roman"/>
                <a:sym typeface="Times New Roman"/>
              </a:rPr>
              <a:t>Dataset</a:t>
            </a:r>
            <a:endParaRPr sz="2400"/>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25000"/>
          </a:bodyPr>
          <a:lstStyle/>
          <a:p>
            <a:pPr indent="0" lvl="0" marL="0" rtl="0" algn="l">
              <a:lnSpc>
                <a:spcPct val="170000"/>
              </a:lnSpc>
              <a:spcBef>
                <a:spcPts val="0"/>
              </a:spcBef>
              <a:spcAft>
                <a:spcPts val="0"/>
              </a:spcAft>
              <a:buNone/>
            </a:pPr>
            <a:r>
              <a:rPr b="1" lang="en" sz="4078">
                <a:solidFill>
                  <a:srgbClr val="000000"/>
                </a:solidFill>
                <a:highlight>
                  <a:srgbClr val="FFFFFF"/>
                </a:highlight>
                <a:latin typeface="Times New Roman"/>
                <a:ea typeface="Times New Roman"/>
                <a:cs typeface="Times New Roman"/>
                <a:sym typeface="Times New Roman"/>
              </a:rPr>
              <a:t>A brain tumor is a collection, or mass, of abnormal cells in your brain. MRI uses a powerful magnetic field, radiofrequency pulses, and a computer to produce detailed pictures of internal body structures including brain and spinal cord.</a:t>
            </a:r>
            <a:endParaRPr b="1" sz="4078">
              <a:solidFill>
                <a:srgbClr val="000000"/>
              </a:solidFill>
              <a:highlight>
                <a:srgbClr val="FFFFFF"/>
              </a:highlight>
              <a:latin typeface="Times New Roman"/>
              <a:ea typeface="Times New Roman"/>
              <a:cs typeface="Times New Roman"/>
              <a:sym typeface="Times New Roman"/>
            </a:endParaRPr>
          </a:p>
          <a:p>
            <a:pPr indent="0" lvl="0" marL="0" rtl="0" algn="l">
              <a:lnSpc>
                <a:spcPct val="170000"/>
              </a:lnSpc>
              <a:spcBef>
                <a:spcPts val="1200"/>
              </a:spcBef>
              <a:spcAft>
                <a:spcPts val="0"/>
              </a:spcAft>
              <a:buNone/>
            </a:pPr>
            <a:r>
              <a:rPr b="1" lang="en" sz="4078">
                <a:solidFill>
                  <a:srgbClr val="000000"/>
                </a:solidFill>
                <a:latin typeface="Times New Roman"/>
                <a:ea typeface="Times New Roman"/>
                <a:cs typeface="Times New Roman"/>
                <a:sym typeface="Times New Roman"/>
              </a:rPr>
              <a:t>The image data that was used for this problem is</a:t>
            </a:r>
            <a:r>
              <a:rPr b="1" lang="en" sz="4078">
                <a:solidFill>
                  <a:srgbClr val="000000"/>
                </a:solidFill>
                <a:uFill>
                  <a:noFill/>
                </a:uFill>
                <a:latin typeface="Times New Roman"/>
                <a:ea typeface="Times New Roman"/>
                <a:cs typeface="Times New Roman"/>
                <a:sym typeface="Times New Roman"/>
                <a:hlinkClick r:id="rId3">
                  <a:extLst>
                    <a:ext uri="{A12FA001-AC4F-418D-AE19-62706E023703}">
                      <ahyp:hlinkClr val="tx"/>
                    </a:ext>
                  </a:extLst>
                </a:hlinkClick>
              </a:rPr>
              <a:t> </a:t>
            </a:r>
            <a:r>
              <a:rPr b="1" lang="en" sz="4078" u="sng">
                <a:solidFill>
                  <a:schemeClr val="hlink"/>
                </a:solidFill>
                <a:latin typeface="Times New Roman"/>
                <a:ea typeface="Times New Roman"/>
                <a:cs typeface="Times New Roman"/>
                <a:sym typeface="Times New Roman"/>
                <a:hlinkClick r:id="rId4"/>
              </a:rPr>
              <a:t>Brain MRI Images for Brain Tumor Detection</a:t>
            </a:r>
            <a:r>
              <a:rPr b="1" lang="en" sz="4078">
                <a:solidFill>
                  <a:srgbClr val="000000"/>
                </a:solidFill>
                <a:latin typeface="Times New Roman"/>
                <a:ea typeface="Times New Roman"/>
                <a:cs typeface="Times New Roman"/>
                <a:sym typeface="Times New Roman"/>
              </a:rPr>
              <a:t>. It consists of MRI scans of two classes:</a:t>
            </a:r>
            <a:endParaRPr b="1" sz="4078">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4078">
                <a:solidFill>
                  <a:srgbClr val="000000"/>
                </a:solidFill>
                <a:latin typeface="Times New Roman"/>
                <a:ea typeface="Times New Roman"/>
                <a:cs typeface="Times New Roman"/>
                <a:sym typeface="Times New Roman"/>
              </a:rPr>
              <a:t>●NO - no tumor, encoded as 0</a:t>
            </a:r>
            <a:endParaRPr b="1" sz="4078">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4078">
                <a:solidFill>
                  <a:srgbClr val="000000"/>
                </a:solidFill>
                <a:latin typeface="Times New Roman"/>
                <a:ea typeface="Times New Roman"/>
                <a:cs typeface="Times New Roman"/>
                <a:sym typeface="Times New Roman"/>
              </a:rPr>
              <a:t>●YES - tumor, encoded as 1</a:t>
            </a:r>
            <a:endParaRPr b="1" sz="4078">
              <a:solidFill>
                <a:srgbClr val="000000"/>
              </a:solidFill>
              <a:latin typeface="Times New Roman"/>
              <a:ea typeface="Times New Roman"/>
              <a:cs typeface="Times New Roman"/>
              <a:sym typeface="Times New Roman"/>
            </a:endParaRPr>
          </a:p>
          <a:p>
            <a:pPr indent="0" lvl="0" marL="0" rtl="0" algn="l">
              <a:lnSpc>
                <a:spcPct val="170000"/>
              </a:lnSpc>
              <a:spcBef>
                <a:spcPts val="1500"/>
              </a:spcBef>
              <a:spcAft>
                <a:spcPts val="0"/>
              </a:spcAft>
              <a:buNone/>
            </a:pPr>
            <a:r>
              <a:rPr b="1" lang="en" sz="4078">
                <a:solidFill>
                  <a:srgbClr val="000000"/>
                </a:solidFill>
                <a:latin typeface="Times New Roman"/>
                <a:ea typeface="Times New Roman"/>
                <a:cs typeface="Times New Roman"/>
                <a:sym typeface="Times New Roman"/>
              </a:rPr>
              <a:t>Unfortunately, the dataset description doesn't hold any information where this MRI scans come from and so on.</a:t>
            </a:r>
            <a:endParaRPr b="1" sz="4078">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215900" marR="635000" rtl="0" algn="ctr">
              <a:lnSpc>
                <a:spcPct val="125000"/>
              </a:lnSpc>
              <a:spcBef>
                <a:spcPts val="0"/>
              </a:spcBef>
              <a:spcAft>
                <a:spcPts val="0"/>
              </a:spcAft>
              <a:buNone/>
            </a:pPr>
            <a:r>
              <a:rPr lang="en" sz="2044">
                <a:solidFill>
                  <a:srgbClr val="202124"/>
                </a:solidFill>
                <a:highlight>
                  <a:srgbClr val="FFFFFF"/>
                </a:highlight>
                <a:latin typeface="Times New Roman"/>
                <a:ea typeface="Times New Roman"/>
                <a:cs typeface="Times New Roman"/>
                <a:sym typeface="Times New Roman"/>
              </a:rPr>
              <a:t>METHODOLOGIES</a:t>
            </a:r>
            <a:endParaRPr sz="3044"/>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Here we train the model with different Machine Learning Algorithms to get different </a:t>
            </a:r>
            <a:r>
              <a:rPr lang="en" sz="1600">
                <a:latin typeface="Times New Roman"/>
                <a:ea typeface="Times New Roman"/>
                <a:cs typeface="Times New Roman"/>
                <a:sym typeface="Times New Roman"/>
              </a:rPr>
              <a:t>accuracies</a:t>
            </a:r>
            <a:r>
              <a:rPr lang="en" sz="1600">
                <a:latin typeface="Times New Roman"/>
                <a:ea typeface="Times New Roman"/>
                <a:cs typeface="Times New Roman"/>
                <a:sym typeface="Times New Roman"/>
              </a:rPr>
              <a:t> and compare them to figure out the best accuracy:</a:t>
            </a:r>
            <a:endParaRPr sz="1600">
              <a:latin typeface="Times New Roman"/>
              <a:ea typeface="Times New Roman"/>
              <a:cs typeface="Times New Roman"/>
              <a:sym typeface="Times New Roman"/>
            </a:endParaRPr>
          </a:p>
          <a:p>
            <a:pPr indent="-330200" lvl="0" marL="457200" rtl="0" algn="l">
              <a:spcBef>
                <a:spcPts val="1200"/>
              </a:spcBef>
              <a:spcAft>
                <a:spcPts val="0"/>
              </a:spcAft>
              <a:buSzPts val="1600"/>
              <a:buFont typeface="Times New Roman"/>
              <a:buChar char="●"/>
            </a:pPr>
            <a:r>
              <a:rPr lang="en" sz="1600">
                <a:latin typeface="Times New Roman"/>
                <a:ea typeface="Times New Roman"/>
                <a:cs typeface="Times New Roman"/>
                <a:sym typeface="Times New Roman"/>
              </a:rPr>
              <a:t>VGG16</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Resnet50</a:t>
            </a:r>
            <a:endParaRPr sz="1600">
              <a:latin typeface="Times New Roman"/>
              <a:ea typeface="Times New Roman"/>
              <a:cs typeface="Times New Roman"/>
              <a:sym typeface="Times New Roman"/>
            </a:endParaRPr>
          </a:p>
          <a:p>
            <a:pPr indent="-333375" lvl="0" marL="457200" rtl="0" algn="l">
              <a:lnSpc>
                <a:spcPct val="125000"/>
              </a:lnSpc>
              <a:spcBef>
                <a:spcPts val="0"/>
              </a:spcBef>
              <a:spcAft>
                <a:spcPts val="0"/>
              </a:spcAft>
              <a:buClr>
                <a:srgbClr val="3C484E"/>
              </a:buClr>
              <a:buSzPts val="1650"/>
              <a:buFont typeface="Times New Roman"/>
              <a:buChar char="●"/>
            </a:pPr>
            <a:r>
              <a:rPr lang="en" sz="1650">
                <a:solidFill>
                  <a:srgbClr val="3C484E"/>
                </a:solidFill>
                <a:highlight>
                  <a:srgbClr val="FFFFFF"/>
                </a:highlight>
                <a:latin typeface="Times New Roman"/>
                <a:ea typeface="Times New Roman"/>
                <a:cs typeface="Times New Roman"/>
                <a:sym typeface="Times New Roman"/>
              </a:rPr>
              <a:t>InceptionV3</a:t>
            </a:r>
            <a:endParaRPr sz="1600">
              <a:latin typeface="Times New Roman"/>
              <a:ea typeface="Times New Roman"/>
              <a:cs typeface="Times New Roman"/>
              <a:sym typeface="Times New Roman"/>
            </a:endParaRPr>
          </a:p>
          <a:p>
            <a:pPr indent="0" lvl="0" marL="0" rtl="0" algn="l">
              <a:spcBef>
                <a:spcPts val="6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Proposed System</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None/>
            </a:pPr>
            <a:r>
              <a:rPr lang="en" sz="1800">
                <a:latin typeface="Arial"/>
                <a:ea typeface="Arial"/>
                <a:cs typeface="Arial"/>
                <a:sym typeface="Arial"/>
              </a:rPr>
              <a:t>●Importing modules and arranging directories</a:t>
            </a:r>
            <a:endParaRPr sz="1800">
              <a:latin typeface="Arial"/>
              <a:ea typeface="Arial"/>
              <a:cs typeface="Arial"/>
              <a:sym typeface="Arial"/>
            </a:endParaRPr>
          </a:p>
          <a:p>
            <a:pPr indent="0" lvl="0" marL="0" rtl="0" algn="l">
              <a:lnSpc>
                <a:spcPct val="115000"/>
              </a:lnSpc>
              <a:spcBef>
                <a:spcPts val="0"/>
              </a:spcBef>
              <a:spcAft>
                <a:spcPts val="0"/>
              </a:spcAft>
              <a:buNone/>
            </a:pPr>
            <a:r>
              <a:rPr lang="en" sz="1800">
                <a:latin typeface="Arial"/>
                <a:ea typeface="Arial"/>
                <a:cs typeface="Arial"/>
                <a:sym typeface="Arial"/>
              </a:rPr>
              <a:t>●Data import and preprocessing</a:t>
            </a:r>
            <a:endParaRPr sz="1800">
              <a:latin typeface="Arial"/>
              <a:ea typeface="Arial"/>
              <a:cs typeface="Arial"/>
              <a:sym typeface="Arial"/>
            </a:endParaRPr>
          </a:p>
          <a:p>
            <a:pPr indent="0" lvl="0" marL="0" rtl="0" algn="l">
              <a:lnSpc>
                <a:spcPct val="115000"/>
              </a:lnSpc>
              <a:spcBef>
                <a:spcPts val="0"/>
              </a:spcBef>
              <a:spcAft>
                <a:spcPts val="0"/>
              </a:spcAft>
              <a:buNone/>
            </a:pPr>
            <a:r>
              <a:rPr lang="en" sz="1800">
                <a:latin typeface="Arial"/>
                <a:ea typeface="Arial"/>
                <a:cs typeface="Arial"/>
                <a:sym typeface="Arial"/>
              </a:rPr>
              <a:t>●Transfer Learning using VGG16</a:t>
            </a:r>
            <a:endParaRPr sz="1800">
              <a:latin typeface="Arial"/>
              <a:ea typeface="Arial"/>
              <a:cs typeface="Arial"/>
              <a:sym typeface="Arial"/>
            </a:endParaRPr>
          </a:p>
          <a:p>
            <a:pPr indent="0" lvl="0" marL="0" rtl="0" algn="l">
              <a:lnSpc>
                <a:spcPct val="115000"/>
              </a:lnSpc>
              <a:spcBef>
                <a:spcPts val="0"/>
              </a:spcBef>
              <a:spcAft>
                <a:spcPts val="0"/>
              </a:spcAft>
              <a:buNone/>
            </a:pPr>
            <a:r>
              <a:rPr lang="en" sz="1800">
                <a:latin typeface="Arial"/>
                <a:ea typeface="Arial"/>
                <a:cs typeface="Arial"/>
                <a:sym typeface="Arial"/>
              </a:rPr>
              <a:t>●Data augmentation</a:t>
            </a:r>
            <a:endParaRPr sz="1800">
              <a:latin typeface="Arial"/>
              <a:ea typeface="Arial"/>
              <a:cs typeface="Arial"/>
              <a:sym typeface="Arial"/>
            </a:endParaRPr>
          </a:p>
          <a:p>
            <a:pPr indent="0" lvl="0" marL="0" rtl="0" algn="l">
              <a:lnSpc>
                <a:spcPct val="115000"/>
              </a:lnSpc>
              <a:spcBef>
                <a:spcPts val="0"/>
              </a:spcBef>
              <a:spcAft>
                <a:spcPts val="0"/>
              </a:spcAft>
              <a:buNone/>
            </a:pPr>
            <a:r>
              <a:rPr lang="en" sz="1800">
                <a:latin typeface="Arial"/>
                <a:ea typeface="Arial"/>
                <a:cs typeface="Arial"/>
                <a:sym typeface="Arial"/>
              </a:rPr>
              <a:t>●Model building</a:t>
            </a:r>
            <a:endParaRPr sz="1800">
              <a:latin typeface="Arial"/>
              <a:ea typeface="Arial"/>
              <a:cs typeface="Arial"/>
              <a:sym typeface="Arial"/>
            </a:endParaRPr>
          </a:p>
          <a:p>
            <a:pPr indent="0" lvl="0" marL="0" rtl="0" algn="l">
              <a:lnSpc>
                <a:spcPct val="115000"/>
              </a:lnSpc>
              <a:spcBef>
                <a:spcPts val="0"/>
              </a:spcBef>
              <a:spcAft>
                <a:spcPts val="0"/>
              </a:spcAft>
              <a:buNone/>
            </a:pPr>
            <a:r>
              <a:rPr lang="en" sz="1800">
                <a:latin typeface="Arial"/>
                <a:ea typeface="Arial"/>
                <a:cs typeface="Arial"/>
                <a:sym typeface="Arial"/>
              </a:rPr>
              <a:t>●Model Performance</a:t>
            </a:r>
            <a:endParaRPr sz="1800">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Model Diagram (Architecture)</a:t>
            </a:r>
            <a:endParaRPr/>
          </a:p>
        </p:txBody>
      </p:sp>
      <p:pic>
        <p:nvPicPr>
          <p:cNvPr id="123" name="Google Shape;123;p19"/>
          <p:cNvPicPr preferRelativeResize="0"/>
          <p:nvPr/>
        </p:nvPicPr>
        <p:blipFill>
          <a:blip r:embed="rId3">
            <a:alphaModFix/>
          </a:blip>
          <a:stretch>
            <a:fillRect/>
          </a:stretch>
        </p:blipFill>
        <p:spPr>
          <a:xfrm>
            <a:off x="899761" y="1796075"/>
            <a:ext cx="7344489" cy="3248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Results</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sz="2891">
                <a:latin typeface="Times New Roman"/>
                <a:ea typeface="Times New Roman"/>
                <a:cs typeface="Times New Roman"/>
                <a:sym typeface="Times New Roman"/>
              </a:rPr>
              <a:t>After model fitting the Accuracy score is better than other models for RESNET50 because, ResNet improves the efficiency of deep neural networks with more neural layers while minimizing the percentage of errors. In other words, the skip connections which are add to the outputs from the previous layers towards the outputs of stacked layers, making it possible and easier to train much deeper and powerful networks than previously possible. </a:t>
            </a:r>
            <a:endParaRPr sz="2891">
              <a:latin typeface="Times New Roman"/>
              <a:ea typeface="Times New Roman"/>
              <a:cs typeface="Times New Roman"/>
              <a:sym typeface="Times New Roman"/>
            </a:endParaRPr>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7650" y="9823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Results</a:t>
            </a:r>
            <a:endParaRPr/>
          </a:p>
        </p:txBody>
      </p:sp>
      <p:pic>
        <p:nvPicPr>
          <p:cNvPr id="135" name="Google Shape;135;p21"/>
          <p:cNvPicPr preferRelativeResize="0"/>
          <p:nvPr/>
        </p:nvPicPr>
        <p:blipFill>
          <a:blip r:embed="rId3">
            <a:alphaModFix/>
          </a:blip>
          <a:stretch>
            <a:fillRect/>
          </a:stretch>
        </p:blipFill>
        <p:spPr>
          <a:xfrm>
            <a:off x="2711096" y="1517550"/>
            <a:ext cx="3721799" cy="33110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