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0" r:id="rId6"/>
    <p:sldId id="260" r:id="rId7"/>
    <p:sldId id="275" r:id="rId8"/>
    <p:sldId id="274" r:id="rId9"/>
    <p:sldId id="262" r:id="rId10"/>
    <p:sldId id="271" r:id="rId11"/>
    <p:sldId id="269" r:id="rId12"/>
    <p:sldId id="272" r:id="rId13"/>
    <p:sldId id="263" r:id="rId14"/>
    <p:sldId id="273" r:id="rId15"/>
    <p:sldId id="264" r:id="rId16"/>
    <p:sldId id="265" r:id="rId17"/>
    <p:sldId id="268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>
            <a:extLst>
              <a:ext uri="{FF2B5EF4-FFF2-40B4-BE49-F238E27FC236}">
                <a16:creationId xmlns:a16="http://schemas.microsoft.com/office/drawing/2014/main" id="{C46D4DF6-B749-6D7B-B1DF-F255F07FBEE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839C7B0A-B380-EE7B-C3DB-2CB93A94A26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6905621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ED2AD93-1B57-44D7-B8E4-4A1339BF17CA}" type="datetime1">
              <a:rPr lang="en-IN"/>
              <a:pPr lvl="0"/>
              <a:t>23-09-2024</a:t>
            </a:fld>
            <a:endParaRPr lang="en-IN"/>
          </a:p>
        </p:txBody>
      </p:sp>
      <p:sp>
        <p:nvSpPr>
          <p:cNvPr id="10" name="Slide Image Placeholder 3">
            <a:extLst>
              <a:ext uri="{FF2B5EF4-FFF2-40B4-BE49-F238E27FC236}">
                <a16:creationId xmlns:a16="http://schemas.microsoft.com/office/drawing/2014/main" id="{404AD0D8-60C4-3448-A6CB-29EB46279B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38603" y="857250"/>
            <a:ext cx="4114800" cy="2314574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>
            <a:extLst>
              <a:ext uri="{FF2B5EF4-FFF2-40B4-BE49-F238E27FC236}">
                <a16:creationId xmlns:a16="http://schemas.microsoft.com/office/drawing/2014/main" id="{8465C59E-6414-2E81-2219-C1412931074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219196" y="3300417"/>
            <a:ext cx="9753603" cy="2700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01F8430B-A7AD-AC4E-9EA3-50BA40EB5D6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2472EF45-E7CA-7712-FD87-80A2FA4225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28557EB-EAEC-447C-AD67-8A3AF908D098}" type="slidenum">
              <a:t>‹#›</a:t>
            </a:fld>
            <a:endParaRPr lang="en-IN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B3DA6-58E8-4C0F-85EF-6C1A3AD40CE1}" type="datetimeFigureOut"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B09CD-4AC1-42C3-A9AD-1AC0F159D8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60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3D6030-52A0-714D-6BC8-0B787D01EE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834E24-065C-6D50-6A8E-9AF8FDE158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FA9E4-D305-6BCA-597C-E6C3ECFBF759}"/>
              </a:ext>
            </a:extLst>
          </p:cNvPr>
          <p:cNvSpPr txBox="1">
            <a:spLocks noGrp="1"/>
          </p:cNvSpPr>
          <p:nvPr/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1BFA1A-3A98-48A7-9D30-C20B948A3BD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8BF1EFDE-6175-A990-CF35-D3B83BB9736A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0F911189-7FCE-F6CB-F1BA-25D911E302DC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F494B817-A70A-40F1-1CF3-F02E5256D204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FC107909-FCFF-50C7-B925-8060277779B2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1C992453-7616-D299-465C-65D942440F3E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EBD16247-D241-7A03-B660-B337599134A1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7B1A2C5B-5268-40CE-3D4C-FB57E11C150F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60720600-3517-975B-E6C0-7F8649780B6F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0209B8C4-F795-3339-CE13-50FC65F11D8B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E7EA70E0-1897-D50A-5C72-2A68F0818871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00622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DC1DE154-23A8-1E3F-D855-989B591733A1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ED2AF9B2-DEFF-BBED-C0CB-82316A23BDC3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3DE7B98E-6009-7F9A-0A0B-E92BF3933260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17321530-EC55-4C97-9B92-334CD3E7502B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25670A22-E23D-9638-511A-0FCCFEE25545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111EA2A6-F38D-8A73-5C16-6C1A4E192636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58CB0D96-D55D-7DD4-4E48-066566F89820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CE28793E-AB04-5B18-A732-9DD30FFC932F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64A83183-F590-E711-9146-9AE9573932B9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076A694C-9ADE-515F-2DDE-D1E3F742973F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083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0FB47108-4D85-A0D1-CC15-B90E40525211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6A52C61D-7F31-9E0C-2D7E-384784592A06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19285F03-B3DA-3F39-4563-A2B5978E7105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9674E45C-1686-4502-594C-72189A87E8EF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48765AFA-60E7-4163-B680-CB97A03E9A35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A1B54C9B-0C2A-4A23-163B-8484E26D1BB1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3016DF48-38C4-A2E9-6E37-41637A520F3E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E2602C54-CA5C-D378-F487-2479EBF50A91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56C18DFA-0FE5-1220-1F9E-0CB31ACC1714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4A447DBA-972E-1585-403E-879FD3778200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57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BB274672-47A9-E682-3F81-A381FF193A15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28DFECA9-4416-748D-3C7C-479F30EC30CC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1BF3EDDE-3761-FDE3-F12C-740D3FE4618C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20462445-E0F5-25A9-9374-6F6DD6299926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EB6B9527-6447-503F-9BF2-020C8F3C7A09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DAC4CFA7-B868-9185-355B-F060AF6AF82D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323E941C-8226-4B0F-F4A3-C10F085028A1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B3AD64F4-9F1E-3513-A0F4-A2C5139DDA76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6C60F817-FB94-0D8D-50CB-255BB9D87935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1A0D6132-49C6-7F51-6FBC-B8B773C7A896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2241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87DA19F2-B330-79EF-65C1-661620AEC66B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C11BD5EF-EEC3-2818-09F1-1CB3E86F69B8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69ED788B-05B6-437A-9F70-63777A904D9D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551C77D0-44BE-3D93-4F18-B7DAAFCAF26C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87744DB8-4377-378F-92D4-FEB99781D34A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F4572277-7AFC-6DEA-1B9F-0B33D516A698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82E82CDC-E84A-90D5-D38A-60779F09B9AC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B72F8F17-42AC-CF1B-7455-5550FC198258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AE35BEAF-0FA5-676F-7672-4B82ECCEC996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11DDD8A2-DFDB-80A6-AE60-2D34605E9634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723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8E554D45-BFDD-5879-802E-E158066BF308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E02CE522-839C-9A56-5066-C3C15B8B2D9D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7F70DBF9-2815-635A-6388-0B162E663D23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D71CC035-6AEB-C400-6ED1-49CA56B208E8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2534E7CA-0D1F-4A9A-62F6-53F491F120B1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66CD9003-7E30-3236-F5F4-33C301C766BD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083B771E-C115-7B31-B58F-34DC3B230BE0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18AFE7E2-3C82-DFC8-5658-8C70C83C3AAF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814647C5-65F9-4417-D6E9-FA3183893939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EC93C6F3-3B36-BB5A-6BE7-D95D1B029371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3C4A2CFC-FDE9-11E1-C90E-FF5AC89FCC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endParaRPr lang="en-US"/>
          </a:p>
        </p:txBody>
      </p:sp>
      <p:sp>
        <p:nvSpPr>
          <p:cNvPr id="13" name="Holder 3">
            <a:extLst>
              <a:ext uri="{FF2B5EF4-FFF2-40B4-BE49-F238E27FC236}">
                <a16:creationId xmlns:a16="http://schemas.microsoft.com/office/drawing/2014/main" id="{775143C4-DD5E-6D46-3F11-18CF815C1F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4C0B6F36-CDE0-5A73-865E-DAA5C13A104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sp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Holder 5">
            <a:extLst>
              <a:ext uri="{FF2B5EF4-FFF2-40B4-BE49-F238E27FC236}">
                <a16:creationId xmlns:a16="http://schemas.microsoft.com/office/drawing/2014/main" id="{C032CAA2-1F50-900B-4B54-3FECD92C209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0956643-E11B-4ADD-859C-DE4F577880EC}" type="datetime1">
              <a:rPr lang="en-US"/>
              <a:pPr lvl="0"/>
              <a:t>9/23/2024</a:t>
            </a:fld>
            <a:endParaRPr lang="en-US"/>
          </a:p>
        </p:txBody>
      </p:sp>
      <p:sp>
        <p:nvSpPr>
          <p:cNvPr id="16" name="Holder 6">
            <a:extLst>
              <a:ext uri="{FF2B5EF4-FFF2-40B4-BE49-F238E27FC236}">
                <a16:creationId xmlns:a16="http://schemas.microsoft.com/office/drawing/2014/main" id="{E8BDA066-7934-0EFD-1037-3879F7E8B54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10" baseline="0">
                <a:solidFill>
                  <a:srgbClr val="2D936B"/>
                </a:solidFill>
                <a:uFillTx/>
                <a:latin typeface="Trebuchet MS"/>
                <a:cs typeface="Trebuchet MS"/>
              </a:defRPr>
            </a:lvl1pPr>
          </a:lstStyle>
          <a:p>
            <a:pPr lvl="0"/>
            <a:fld id="{EDBC0098-8F13-49CA-B457-EBD6A901856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800" b="1" i="0" u="none" strike="noStrike" kern="0" cap="none" spc="0" baseline="0">
          <a:solidFill>
            <a:srgbClr val="000000"/>
          </a:solidFill>
          <a:uFillTx/>
          <a:latin typeface="Trebuchet MS"/>
          <a:cs typeface="Trebuchet MS"/>
        </a:defRPr>
      </a:lvl1pPr>
    </p:titleStyle>
    <p:body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000000"/>
          </a:solidFill>
          <a:uFillTx/>
          <a:latin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EEF98E28-A8D1-55CC-50A7-4E5AEAC309A3}"/>
              </a:ext>
            </a:extLst>
          </p:cNvPr>
          <p:cNvGrpSpPr/>
          <p:nvPr/>
        </p:nvGrpSpPr>
        <p:grpSpPr>
          <a:xfrm>
            <a:off x="876296" y="990596"/>
            <a:ext cx="1743074" cy="1333507"/>
            <a:chOff x="876296" y="990596"/>
            <a:chExt cx="1743074" cy="1333507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185854CA-2A7C-49DC-CF0A-562A59BD4713}"/>
                </a:ext>
              </a:extLst>
            </p:cNvPr>
            <p:cNvSpPr/>
            <p:nvPr/>
          </p:nvSpPr>
          <p:spPr>
            <a:xfrm>
              <a:off x="876296" y="126682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2F13C24-B315-889A-220B-6F4E8CB12AD9}"/>
                </a:ext>
              </a:extLst>
            </p:cNvPr>
            <p:cNvSpPr/>
            <p:nvPr/>
          </p:nvSpPr>
          <p:spPr>
            <a:xfrm>
              <a:off x="1971674" y="99059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8ECB9064-CE68-BF84-7CAA-8FF6CE727830}"/>
              </a:ext>
            </a:extLst>
          </p:cNvPr>
          <p:cNvSpPr/>
          <p:nvPr/>
        </p:nvSpPr>
        <p:spPr>
          <a:xfrm>
            <a:off x="3752853" y="1190621"/>
            <a:ext cx="1666878" cy="1438278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031FD9E-A6D7-C584-2F69-E0AC302BBF9A}"/>
              </a:ext>
            </a:extLst>
          </p:cNvPr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369271D-CFA3-431B-AD7A-FCD6C989D0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828675" y="19668"/>
            <a:ext cx="9982203" cy="100155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3213731" lvl="0">
              <a:spcBef>
                <a:spcPts val="130"/>
              </a:spcBef>
            </a:pPr>
            <a:r>
              <a:rPr lang="en-US" sz="3200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Employee Data Analysis using Excel </a:t>
            </a:r>
            <a:br>
              <a:rPr lang="en-US" sz="3200">
                <a:solidFill>
                  <a:srgbClr val="0F0F0F"/>
                </a:solidFill>
                <a:latin typeface="Roboto" pitchFamily="2"/>
              </a:rPr>
            </a:br>
            <a:endParaRPr lang="en-US" sz="3200" b="0" spc="15"/>
          </a:p>
        </p:txBody>
      </p:sp>
      <p:pic>
        <p:nvPicPr>
          <p:cNvPr id="8" name="object 9">
            <a:extLst>
              <a:ext uri="{FF2B5EF4-FFF2-40B4-BE49-F238E27FC236}">
                <a16:creationId xmlns:a16="http://schemas.microsoft.com/office/drawing/2014/main" id="{A753E365-F669-7704-00B7-53953564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1">
            <a:extLst>
              <a:ext uri="{FF2B5EF4-FFF2-40B4-BE49-F238E27FC236}">
                <a16:creationId xmlns:a16="http://schemas.microsoft.com/office/drawing/2014/main" id="{9E76B6F7-6F24-6BCA-D5D0-0197978330EA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7211D7-EE81-4535-B1C6-4B3925C4244B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8B5FBF32-9A79-8CD4-98AE-4A5386EF0CC8}"/>
              </a:ext>
            </a:extLst>
          </p:cNvPr>
          <p:cNvSpPr txBox="1"/>
          <p:nvPr/>
        </p:nvSpPr>
        <p:spPr>
          <a:xfrm>
            <a:off x="1286524" y="3076251"/>
            <a:ext cx="8610603" cy="193899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STUDENT NAME:</a:t>
            </a:r>
            <a:r>
              <a:rPr lang="en-IN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KAVIN S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REGISTER NO:</a:t>
            </a:r>
            <a:r>
              <a:rPr lang="en-IN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312203118,UE/COM-G/22/09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DEPARTMENT:</a:t>
            </a:r>
            <a:r>
              <a:rPr lang="en-IN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BCOM.(GENERAL) 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COLLEGE</a:t>
            </a:r>
            <a:r>
              <a:rPr lang="en-IN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: ASAN MEMORIAL COLLEGE OF ARTS AND SCIENCE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</a:t>
            </a: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9594F342-06A1-58C2-4C5B-B4C66CC0C2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1642961">
            <a:off x="781886" y="-14458961"/>
            <a:ext cx="10681334" cy="77577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endParaRPr lang="en-US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389831DC-7E1F-F4D2-0160-6E8A3C3EB730}"/>
              </a:ext>
            </a:extLst>
          </p:cNvPr>
          <p:cNvSpPr txBox="1"/>
          <p:nvPr/>
        </p:nvSpPr>
        <p:spPr>
          <a:xfrm>
            <a:off x="1375175" y="1714500"/>
            <a:ext cx="7268766" cy="34163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5.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**Trend Analysis**: Analyze performance trends over time using pivot tables and charts. This helps in identifying patterns and making informed decisions about employee development and recognition.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6. **Performance Dashboards**: Build interactive dashboards to provide a real-time overview of employee performance. Dashboards can include key metrics, visualizations, and summary statistics.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7. **Comparative Analysis**: Use Excel to compare performance across different employees, teams, or departments. This helps in identifying top performers and areas needing improvement.8. **Scenario Analysis**: Perform scenario analysis by creating different performance scenarios and observing potential impacts. This helps in planning for various performance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15A0-C847-73BA-A5AC-41EA3E37AD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IN"/>
              <a:t>Dataset Description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C248311-92AB-FE2B-87AA-CC9478D95F0B}"/>
              </a:ext>
            </a:extLst>
          </p:cNvPr>
          <p:cNvSpPr txBox="1"/>
          <p:nvPr/>
        </p:nvSpPr>
        <p:spPr>
          <a:xfrm>
            <a:off x="446483" y="1143630"/>
            <a:ext cx="9161858" cy="56323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Here’s a description of an Employee Performance Analysis dataset in Excel, broken down into key components: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**Employee Information**:   - **Employee ID**: Unique identifier for each employee.   - **Name**: Full name of the employee.   - **Department**: Department or team where the employee works.   - **Position/Role**: Job title or role of the employee.   - **Hire Date**: Date when the employee joined the company.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2. **Performance Metrics**:   - **Goals/Objectives**: Specific targets or objectives set for the employee.   - **Key Performance Indicators (KPIs)**: Metrics such as sales figures, project completions, or customer satisfaction scores.   - **Performance Score**: Composite score derived from various metrics.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3. **Evaluation Data**:   - **Review Period**: Time frame of the performance review (e.g., quarterly, annually).   - **Self-Assessment Score**: Rating given by the employee in their self-evaluation.   - **Manager’s Rating**: Performance rating provided by the employee’s manager.   - **Peer Reviews**: Ratings and feedback from colleagues (if applicable).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4. **Development and Training**:   - **Training Completed**: Courses or training programs attended.   - **Skills Acquired**: New skills or certifications gained.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5. **Achievements and Recognition**:   - **Awards**: Any awards or recognitions received.   - **Notable Achievements**: Significant accomplishments or contributions.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6. **Improvement Areas**:   - **Strengths**: Areas where the employee excels.   - **Development Areas**: Areas needing improvement.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A4BA-FADC-BFC5-B713-B7350C06BA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8972" y="-4222278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3887078-7173-5EB8-1350-19544F1C70F6}"/>
              </a:ext>
            </a:extLst>
          </p:cNvPr>
          <p:cNvSpPr txBox="1"/>
          <p:nvPr/>
        </p:nvSpPr>
        <p:spPr>
          <a:xfrm>
            <a:off x="214307" y="703566"/>
            <a:ext cx="9054699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7. **Additional Comments**:   - **Manager Comments**: Feedback or observations from the manager.   - **Employee Comments**: Responses or comments from the employee about their performance review.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12461A2-C360-C238-937C-1D524B98AA17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US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US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US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US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US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2699F00-7C9C-FE33-CFCD-3CF88EFEE2B4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4A05002-800A-6C79-1CD1-B231F116CB86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F01C1C4-27E6-1F23-0401-8585997F8182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92E024CC-A632-3C89-8AC1-22DD5C37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8" y="3381368"/>
            <a:ext cx="2466978" cy="34194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39A6561A-53DF-04E1-4E1E-7EBE522FA6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654939"/>
            <a:ext cx="8480429" cy="67069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4250" spc="15"/>
              <a:t>THE</a:t>
            </a:r>
            <a:r>
              <a:rPr lang="en-US" sz="4250" spc="20"/>
              <a:t> "</a:t>
            </a:r>
            <a:r>
              <a:rPr lang="en-US" sz="4250" spc="10"/>
              <a:t>WOW"</a:t>
            </a:r>
            <a:r>
              <a:rPr lang="en-US" sz="4250" spc="85"/>
              <a:t> </a:t>
            </a:r>
            <a:r>
              <a:rPr lang="en-US" sz="4250" spc="10"/>
              <a:t>IN</a:t>
            </a:r>
            <a:r>
              <a:rPr lang="en-US" sz="4250" spc="-5"/>
              <a:t> </a:t>
            </a:r>
            <a:r>
              <a:rPr lang="en-US" sz="4250" spc="15"/>
              <a:t>OUR</a:t>
            </a:r>
            <a:r>
              <a:rPr lang="en-US" sz="4250" spc="-10"/>
              <a:t> </a:t>
            </a:r>
            <a:r>
              <a:rPr lang="en-US" sz="4250" spc="20"/>
              <a:t>SOLUTION</a:t>
            </a:r>
            <a:endParaRPr lang="en-US" sz="425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9D89F76-E81E-6018-62E7-ACA95ACEF6A1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5EAA06-9818-4D02-847D-A82CEB5892FB}" type="slidenum">
              <a:t>13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18402-A68A-1083-53D9-8EC721238052}"/>
              </a:ext>
            </a:extLst>
          </p:cNvPr>
          <p:cNvSpPr txBox="1"/>
          <p:nvPr/>
        </p:nvSpPr>
        <p:spPr>
          <a:xfrm>
            <a:off x="2381253" y="1346325"/>
            <a:ext cx="7990283" cy="44012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D0D0D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To create a compelling employee performance analysis using Excel that stands out, consider these key elements: </a:t>
            </a:r>
          </a:p>
          <a:p>
            <a:pPr marL="514350" marR="0" lvl="0" indent="-5143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**Comprehensive Data Collection**: Gather all relevant performance metrics such as sales numbers, project completions, attendance, and peer reviews.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2. **Customizable Dashboards**: Use Excel’s pivot tables and charts to create interactive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2856-CB97-97B0-EAE2-214C102B26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-4464841"/>
            <a:ext cx="10681334" cy="248244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25D8097-803B-448D-3B61-DCB6A17DD2DD}"/>
              </a:ext>
            </a:extLst>
          </p:cNvPr>
          <p:cNvSpPr txBox="1"/>
          <p:nvPr/>
        </p:nvSpPr>
        <p:spPr>
          <a:xfrm>
            <a:off x="964408" y="58841"/>
            <a:ext cx="7411641" cy="6740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dashboards that provide an at-a-glance view of individual and team performance. 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3. **Trend Analysis**: Implement line charts and sparklines to track performance trends over time, helping to visualize progress and identify patterns. 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4. **Benchmarking**: Include benchmarks or targets to compare actual performance against goals, making it easier to assess achievements and areas for improvement.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5. **Conditional Formatting**: Use conditional formatting to highlight key metrics and performance thresholds, drawing attention to outstanding or concerning results. 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6. **Automated Reporting**: Create templates and use Excel formulas to automatically generate periodic reports, saving time and ensuring consistency. 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7. **Data Segmentation**: Utilize Excel’s filtering and slicer tools to segment data by departments, roles, or other criteria for more granular analysis.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8. **Performance Scoring Models**: Develop scoring models to quantitatively evaluate performance based on multiple criteria, providing a clear overall performance metric.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9. **Interactive Charts**: Incorporate interactive charts that allow users to drill down into specific data points or segments for detailed insights. 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10. **Scenario Analysis**: Use “What-If” analysis tools to forecast future performance based on different scenarios, helping to make data-driven decisions.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E5E6B712-4AA0-00DC-19B2-0221A023E75B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31FB84DB-3BCC-9123-89D4-366A6B01C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object 9">
            <a:extLst>
              <a:ext uri="{FF2B5EF4-FFF2-40B4-BE49-F238E27FC236}">
                <a16:creationId xmlns:a16="http://schemas.microsoft.com/office/drawing/2014/main" id="{384D3C70-821F-AA15-7B0B-949C4EB627BE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2E8F89E-6B0D-4AB4-AACE-374A540F4C6F}" type="slidenum">
              <a:t>15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C51885B4-0F52-9971-B280-A3CA30D0B522}"/>
              </a:ext>
            </a:extLst>
          </p:cNvPr>
          <p:cNvSpPr txBox="1"/>
          <p:nvPr/>
        </p:nvSpPr>
        <p:spPr>
          <a:xfrm>
            <a:off x="739777" y="291144"/>
            <a:ext cx="3303900" cy="7581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M</a:t>
            </a:r>
            <a:r>
              <a:rPr lang="en-US" sz="48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O</a:t>
            </a:r>
            <a:r>
              <a:rPr lang="en-US" sz="4800" b="1" i="0" u="none" strike="noStrike" kern="1200" cap="none" spc="-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D</a:t>
            </a:r>
            <a:r>
              <a:rPr lang="en-US" sz="4800" b="1" i="0" u="none" strike="noStrike" kern="1200" cap="none" spc="-3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4800" b="1" i="0" u="none" strike="noStrike" kern="1200" cap="none" spc="-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LL</a:t>
            </a:r>
            <a:r>
              <a:rPr lang="en-US" sz="4800" b="1" i="0" u="none" strike="noStrike" kern="1200" cap="none" spc="-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4800" b="1" i="0" u="none" strike="noStrike" kern="1200" cap="none" spc="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N</a:t>
            </a:r>
            <a:r>
              <a:rPr lang="en-US" sz="4800" b="1" i="0" u="none" strike="noStrike" kern="1200" cap="none" spc="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G</a:t>
            </a:r>
            <a:endParaRPr lang="en-US" sz="48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855A632-0B2F-A736-88B7-EEC230C8AE8B}"/>
              </a:ext>
            </a:extLst>
          </p:cNvPr>
          <p:cNvSpPr/>
          <p:nvPr/>
        </p:nvSpPr>
        <p:spPr>
          <a:xfrm>
            <a:off x="10058400" y="525139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D54C5-1103-DB7C-29EA-757884E6CDA9}"/>
              </a:ext>
            </a:extLst>
          </p:cNvPr>
          <p:cNvSpPr txBox="1"/>
          <p:nvPr/>
        </p:nvSpPr>
        <p:spPr>
          <a:xfrm>
            <a:off x="196449" y="982339"/>
            <a:ext cx="9261875" cy="507831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Creating an effective employee performance analysis model in Excel involves several key steps:**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Define Metrics and KPIs**: Identify the key performance indicators (KPIs) relevant to employee performance, such as productivity, quality of work, attendance, and customer feedback.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2. **Data Collection**: Gather and input data into Excel, including historical performance records, quantitative metrics, and qualitative assessments.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3. **Data Structuring**: Organize data into a clear and structured format, such as using separate sheets or tables for different metrics or time periods.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4. **Create a Performance Matrix**: Develop a matrix or scorecard to evaluate employees against the defined KPIs. Use formulas to calculate performance scores based on predefined criteria.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5. **Implement Weighting**: Assign weights to different performance metrics according to their importance. This helps in aggregating scores to reflect overall performance.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6. **Develop Formulas**: Use Excel formulas (e.g., SUM, AVERAGE, VLOOKUP) to automate calculations and derive performance metrics from raw data.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7. **Visualization**: Create charts and graphs (bar charts, line graphs, pie charts) to visually represent performance data. This aids in easier comparison and interpretation.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8. **Trend Analysis**: Include trend lines and time-based analyses to track performance changes over periods, highlighting improvements or declines.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68F88C06-48DA-2ACB-529D-A8F2B8C910B0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E928097F-3BD4-9AC5-C9E0-B43C438C4ED7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7C9379A-249C-ED9A-D9B0-E41466572E7B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17FB2DDF-4D83-92FF-34CE-3813E836D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F6B9BC41-EE7A-7E66-7194-3431FB0186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2437132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/>
              <a:t>R</a:t>
            </a:r>
            <a:r>
              <a:rPr lang="en-US" spc="-40"/>
              <a:t>E</a:t>
            </a:r>
            <a:r>
              <a:rPr lang="en-US" spc="15"/>
              <a:t>S</a:t>
            </a:r>
            <a:r>
              <a:rPr lang="en-US" spc="-30"/>
              <a:t>U</a:t>
            </a:r>
            <a:r>
              <a:rPr lang="en-US" spc="-405"/>
              <a:t>L</a:t>
            </a:r>
            <a:r>
              <a:rPr lang="en-US"/>
              <a:t>TS</a:t>
            </a: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795BB97E-8759-72E8-41D8-50E6E2C554F3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4594E04-9AB6-4954-9A53-2597BC6AB7D3}" type="slidenum">
              <a:t>16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CBF1AEA4-08C3-2CDF-1E63-9CCC75D92BCF}"/>
              </a:ext>
            </a:extLst>
          </p:cNvPr>
          <p:cNvSpPr txBox="1"/>
          <p:nvPr/>
        </p:nvSpPr>
        <p:spPr>
          <a:xfrm>
            <a:off x="402244" y="2019296"/>
            <a:ext cx="8741755" cy="4524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 perform employee performance analysis in Excel and present the results in points, follow these steps:**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Data Collection**:   - Gather data on employee performance metrics such as sales figures, project completion rates, attendance, and customer feedback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.2. **Data Input**:   - Enter the data into Excel, with columns for employee names, metrics, and performance scores. For example:     - Column A: Employee Name     - Column B: Metric 1 (e.g., Sales)     - Column C: Metric 2 (e.g., Projects Completed)     - Column D: Metric 3 (e.g., Attendance)     - Column E: Total Score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3. **Normalization**:   - Normalize the data if metrics are on different scales. For example, if sales are in thousands and projects are in count, convert them into a common scale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.4. **Scoring**:   - Define a scoring system for each metric. For instance, you might assign points based on performance thresholds:     - Sales: 10 points for exceeding $10,000, 7 points for $5,000-$10,000, etc.     - Projects Completed: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5 points for more than 20 projects, 3 points for 10-20, etc.     - Attendance: 5 points for perfect attendance, 3 points for 1-2 days missed, etc.5. **Calculating Scores**:   - Use Excel formulas to calculate the total score for each employee.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2CB5-B58B-7A5E-301E-7FA3B07FA0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conclusion</a:t>
            </a:r>
            <a:endParaRPr lang="en-IN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68384AC-FA22-E139-4586-1F956DFD4A8B}"/>
              </a:ext>
            </a:extLst>
          </p:cNvPr>
          <p:cNvSpPr txBox="1"/>
          <p:nvPr/>
        </p:nvSpPr>
        <p:spPr>
          <a:xfrm>
            <a:off x="446483" y="1143630"/>
            <a:ext cx="9394033" cy="36933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 perform employee performance analysis in Excel and present the results in points, follow these steps:**Data Collection**:   - Gather data on employee performance metrics such as sales figures, project completion rates, attendance, and customer feedback.2. **Data Input**:   - Enter the data into Excel, with columns for employee names, metrics, and performance scores. For example:     - Column A: Employee Name     - Column B: Metric 1 (e.g., Sales)     - Column C: Metric 2 (e.g., Projects Completed)     - Column D: Metric 3 (e.g., Attendance)     - Column E: Total Score3. **Normalization**:   - Normalize the data if metrics are on different scales. For example, if sales are in thousands and projects are in count, convert them into a common scale.4. **Scoring**:   - Define a scoring system for each metric. For instance, you might assign points based on performance thresholds:     - Sales: 10 points for exceeding $10,000, 7 points for $5,000-$10,000, etc.     - Projects Completed: 5 points for more than 20 projects, 3 points for 10-20, etc.     - Attendance: 5 points for perfect attendance, 3 points for 1-2 days missed, etc.5. **Calculating Scores**:   - Use Excel formulas to calculate the total score for each employee.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8EB1966-0460-F630-BA37-4AA2CEBFE5C8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2D9AFB1B-08D4-9F37-4F54-74B81012329F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FD47741-2DC1-5844-A437-1172661E4450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B53D948-0CCD-80E6-CBDB-CA9340072F33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E23821AC-3C03-71B4-9DFB-CB317359F789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ED0B3CBF-F95A-42E2-B17E-4D52D9465A7D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CA08AD8-8F0C-5D5D-924F-FDC8FD8EC261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E31AEBE2-42A1-5956-9E54-E27E596F7012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0D1FDF9D-85BE-5F8E-1C5D-44BC374168D9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769A0591-E2EB-E372-55E7-1ABD8BB6461F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BDE16D19-AEB0-DE85-CA70-19850C1162F9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13DBE67F-F6EB-590F-2D77-F6BFAC926A8D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08F288C-8A32-4C3D-F284-64961EC85346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0BA8349-6DA0-B960-74C8-E6F5845C21BF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88FC03D6-71C9-EE5E-30BD-F061A697FDFC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D33D554-0325-5EFD-082D-2156DE634F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3909690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4250" spc="5"/>
              <a:t>PROJECT</a:t>
            </a:r>
            <a:r>
              <a:rPr lang="en-US" sz="4250" spc="-85"/>
              <a:t> </a:t>
            </a:r>
            <a:r>
              <a:rPr lang="en-US" sz="4250" spc="25"/>
              <a:t>TITLE</a:t>
            </a:r>
            <a:endParaRPr lang="en-US" sz="4250"/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187CE004-94CE-BB6B-BB0E-87735231E8C7}"/>
              </a:ext>
            </a:extLst>
          </p:cNvPr>
          <p:cNvGrpSpPr/>
          <p:nvPr/>
        </p:nvGrpSpPr>
        <p:grpSpPr>
          <a:xfrm>
            <a:off x="466728" y="6410328"/>
            <a:ext cx="3705221" cy="295278"/>
            <a:chOff x="466728" y="6410328"/>
            <a:chExt cx="3705221" cy="295278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5941D2B3-B3F1-9F6C-6F83-BC14346A7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71" y="6467478"/>
              <a:ext cx="2143125" cy="20002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DFE704FA-B0A5-DB89-19CF-CDA96DF33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2">
            <a:extLst>
              <a:ext uri="{FF2B5EF4-FFF2-40B4-BE49-F238E27FC236}">
                <a16:creationId xmlns:a16="http://schemas.microsoft.com/office/drawing/2014/main" id="{3AE5D240-44E6-08C2-D3CC-06394C6236D1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F6608A-53B7-4C27-8FCE-EF37F6A5773A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1481F1BC-0170-D8F6-BFCA-BACD9F751240}"/>
              </a:ext>
            </a:extLst>
          </p:cNvPr>
          <p:cNvSpPr txBox="1"/>
          <p:nvPr/>
        </p:nvSpPr>
        <p:spPr>
          <a:xfrm>
            <a:off x="1217523" y="2123273"/>
            <a:ext cx="8593229" cy="14465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1" i="0" u="none" strike="noStrike" kern="1200" cap="none" spc="0" baseline="0">
                <a:solidFill>
                  <a:srgbClr val="0F0F0F"/>
                </a:solidFill>
                <a:uFillTx/>
                <a:latin typeface="Times New Roman" pitchFamily="18"/>
                <a:cs typeface="Times New Roman" pitchFamily="18"/>
              </a:rPr>
              <a:t>Employee Performance Analysis using Excel</a:t>
            </a:r>
            <a:endParaRPr lang="en-IN" sz="2800" b="0" i="0" u="none" strike="noStrike" kern="1200" cap="none" spc="0" baseline="0">
              <a:solidFill>
                <a:srgbClr val="7030A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4D4EC0F-09BC-2CBC-CA4F-F95C161DA24C}"/>
              </a:ext>
            </a:extLst>
          </p:cNvPr>
          <p:cNvSpPr/>
          <p:nvPr/>
        </p:nvSpPr>
        <p:spPr>
          <a:xfrm>
            <a:off x="-76196" y="28575"/>
            <a:ext cx="1248171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7A1C6C6-AA6F-2FFF-357E-F1FC5674C7AA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D574022-3D3C-9DB2-A56C-902AB6E919B4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2B534C7-A94B-0665-8D46-83FA5F9F00D6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554FB7FE-531D-8326-7463-FF53ABF8FCBB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F28C8E9-262C-F1D5-0717-530041C9DC2E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B707596E-7CEC-0BF2-0796-E78756120ED5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B9CCF78C-B6F0-B8D5-9EE6-99A20A51C6A7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C0A1FE97-E417-2AE2-3253-C118F6A92C4F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A5FAAD63-9281-7228-094C-4A700C06BC6F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146BD7B6-9B97-84B3-5ECF-34230B20C8C6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DAD9CB84-6936-D397-9C06-5F28274BCED5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D5CD216-40C5-D2D6-61A8-4B5AB4B5C6D5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US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US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US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US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US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9EBB955-073C-37CA-B8D5-917C9992669D}"/>
              </a:ext>
            </a:extLst>
          </p:cNvPr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D4D77BF-F463-0412-E329-72349BFC33BD}"/>
              </a:ext>
            </a:extLst>
          </p:cNvPr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10B42B4B-ECA6-5736-7B66-F75157BEE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6134096"/>
            <a:ext cx="247646" cy="2476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B1FE7A0C-4A7E-9321-57AB-6A316D9B9EE6}"/>
              </a:ext>
            </a:extLst>
          </p:cNvPr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0AC66052-2B29-EF04-889F-C0B22E57D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141EA916-B97B-9025-F93F-450517A5C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02DDD4A6-3201-37E2-3106-1071F46AD4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445385"/>
            <a:ext cx="2357122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 spc="25"/>
              <a:t>A</a:t>
            </a:r>
            <a:r>
              <a:rPr lang="en-US" spc="-5"/>
              <a:t>G</a:t>
            </a:r>
            <a:r>
              <a:rPr lang="en-US" spc="-35"/>
              <a:t>E</a:t>
            </a:r>
            <a:r>
              <a:rPr lang="en-US" spc="15"/>
              <a:t>N</a:t>
            </a:r>
            <a:r>
              <a:rPr lang="en-US"/>
              <a:t>DA</a:t>
            </a: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232332F9-FA33-D092-2FC9-0D52E459AF71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D4496B-3D03-4D81-8B1B-906E395A84A2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A5CE55-290C-F1FD-1F56-7E3A97256800}"/>
              </a:ext>
            </a:extLst>
          </p:cNvPr>
          <p:cNvSpPr txBox="1"/>
          <p:nvPr/>
        </p:nvSpPr>
        <p:spPr>
          <a:xfrm>
            <a:off x="2509808" y="1041529"/>
            <a:ext cx="5029200" cy="44012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D0D0D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Problem Statement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Project Overview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End Users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Our Solution and Proposition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Dataset Description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Modelling Approach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Results and Discussion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Conclusion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E3263C22-65D1-759F-384E-48ABE1367187}"/>
              </a:ext>
            </a:extLst>
          </p:cNvPr>
          <p:cNvGrpSpPr/>
          <p:nvPr/>
        </p:nvGrpSpPr>
        <p:grpSpPr>
          <a:xfrm>
            <a:off x="7991471" y="2933696"/>
            <a:ext cx="2762246" cy="3257550"/>
            <a:chOff x="7991471" y="2933696"/>
            <a:chExt cx="2762246" cy="325755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707DB057-360C-60A3-7B7B-FFC8A50950D4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D0AEFE6-C52E-C9B3-11FC-CDD3AF60DE3C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536F95FB-2824-5905-570B-283A77656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1471" y="2933696"/>
              <a:ext cx="2762246" cy="325755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283F3939-DBC7-5A55-B9BE-E82502CB5261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370C136-5FAC-CB8C-1EEE-385F68F58C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4069" y="575057"/>
            <a:ext cx="5636891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  <a:tabLst>
                <a:tab pos="2727956" algn="l"/>
              </a:tabLst>
            </a:pPr>
            <a:r>
              <a:rPr lang="en-US" sz="4250" spc="-20"/>
              <a:t>P</a:t>
            </a:r>
            <a:r>
              <a:rPr lang="en-US" sz="4250" spc="15"/>
              <a:t>ROB</a:t>
            </a:r>
            <a:r>
              <a:rPr lang="en-US" sz="4250" spc="55"/>
              <a:t>L</a:t>
            </a:r>
            <a:r>
              <a:rPr lang="en-US" sz="4250" spc="-20"/>
              <a:t>E</a:t>
            </a:r>
            <a:r>
              <a:rPr lang="en-US" sz="4250" spc="20"/>
              <a:t>M</a:t>
            </a:r>
            <a:r>
              <a:rPr lang="en-US" sz="4250"/>
              <a:t>	</a:t>
            </a:r>
            <a:r>
              <a:rPr lang="en-US" sz="4250" spc="10"/>
              <a:t>S</a:t>
            </a:r>
            <a:r>
              <a:rPr lang="en-US" sz="4250" spc="-370"/>
              <a:t>T</a:t>
            </a:r>
            <a:r>
              <a:rPr lang="en-US" sz="4250" spc="-375"/>
              <a:t>A</a:t>
            </a:r>
            <a:r>
              <a:rPr lang="en-US" sz="4250" spc="15"/>
              <a:t>T</a:t>
            </a:r>
            <a:r>
              <a:rPr lang="en-US" sz="4250" spc="-10"/>
              <a:t>E</a:t>
            </a:r>
            <a:r>
              <a:rPr lang="en-US" sz="4250" spc="-20"/>
              <a:t>ME</a:t>
            </a:r>
            <a:r>
              <a:rPr lang="en-US" sz="4250" spc="10"/>
              <a:t>NT</a:t>
            </a:r>
            <a:endParaRPr lang="en-US" sz="425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0B84C028-0F38-E277-0DCD-E280FCC5B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0">
            <a:extLst>
              <a:ext uri="{FF2B5EF4-FFF2-40B4-BE49-F238E27FC236}">
                <a16:creationId xmlns:a16="http://schemas.microsoft.com/office/drawing/2014/main" id="{FD4A7781-CE73-9DB6-F695-1AC648F5D748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D073FE-8513-400A-A99E-B07D2AEEDFAC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32DC84D-2939-6CE0-BBB1-BCCBAD5263C1}"/>
              </a:ext>
            </a:extLst>
          </p:cNvPr>
          <p:cNvSpPr txBox="1"/>
          <p:nvPr/>
        </p:nvSpPr>
        <p:spPr>
          <a:xfrm>
            <a:off x="676271" y="1946254"/>
            <a:ext cx="7339010" cy="34163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Certainly! Here’s a problem statement for an employee performance analysis using Excel, outlined in points:### Problem Statement: Employee Performance Analysis Using Excel**Objective**: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- To systematically evaluate and analyze employee performance metrics to identify high and low performers, track progress, and support decision-making for promotions, raises, and training.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2. **Data Collection**:   - **Employee Information**: Collect data including Employee ID, Name, Department, and Position.   - **Performance Metrics**: Gather relevant performance metrics such as Sales Achieved, Projects Completed, Customer Satisfaction Score, Attendance, and Quality of Wor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k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.3. **Data Entry**:   - Input employee performance data into an Excel spreadsheet ensuring accuracy and consistency.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5511-5C50-9EEC-7EB2-0F1E9A2998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0530" y="-4222278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99AB291-83D9-790D-CAA7-237352C34B5C}"/>
              </a:ext>
            </a:extLst>
          </p:cNvPr>
          <p:cNvSpPr txBox="1"/>
          <p:nvPr/>
        </p:nvSpPr>
        <p:spPr>
          <a:xfrm>
            <a:off x="558104" y="1166838"/>
            <a:ext cx="8943078" cy="4524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4. **Data Analysis**:   - Calculate average values, totals, and other statistical measures for each performance metric.   - Use Pivot Tables to summarize and group data by various criteria (e.g., Department, Position).   - Apply Conditional Formatting to highlight key performance trends (e.g., top performers, areas needing improvement).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5. **Visual Representation**:   - Create charts and graphs (e.g., bar charts, pie charts, line charts) to visually represent performance data and trends.   - Develop a dashboard to provide a high-level overview of employee performance.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6. **Insights and Reporting**:   - Analyze the data to derive insights, such as performance distribution, departmental performance, and individual achievements.   - Generate reports summarizing findings and recommendations for management review.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7. **Actionable Recommendations**:   - Based on the analysis, suggest actionable steps such as additional training for underperformers, recognition for high achievers, and adjustments in team or departmental strategies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8. **Review and Update**:   - Periodically update the data and review the analysis to ensure it reflects the most current performance information and adapts to any changes in performance metrics or organizational goals.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74BC0749-98A7-CCA7-2FBB-84069FD279D5}"/>
              </a:ext>
            </a:extLst>
          </p:cNvPr>
          <p:cNvGrpSpPr/>
          <p:nvPr/>
        </p:nvGrpSpPr>
        <p:grpSpPr>
          <a:xfrm>
            <a:off x="8658225" y="2647946"/>
            <a:ext cx="3533771" cy="3810003"/>
            <a:chOff x="8658225" y="2647946"/>
            <a:chExt cx="3533771" cy="3810003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9C517988-9EF4-0B8C-D748-40104C92AA58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AD2B981-A87D-4F25-EFA4-829E7BF70421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A7EB1988-80B6-98AF-3DE5-3EB53792F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8225" y="2647946"/>
              <a:ext cx="3533771" cy="381000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C1F54722-0A2B-2E67-4222-091D0026DB0A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954FC02-33A1-F2FD-B18E-CE3A4E2AE6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6271" y="829625"/>
            <a:ext cx="5263515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  <a:tabLst>
                <a:tab pos="2642872" algn="l"/>
              </a:tabLst>
            </a:pPr>
            <a:r>
              <a:rPr lang="en-US" sz="4250" spc="5"/>
              <a:t>PROJECT	</a:t>
            </a:r>
            <a:r>
              <a:rPr lang="en-US" sz="4250" spc="-20"/>
              <a:t>OVERVIEW</a:t>
            </a:r>
            <a:endParaRPr lang="en-US" sz="425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5E16E5CE-011B-2825-6E09-7A779A61B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0">
            <a:extLst>
              <a:ext uri="{FF2B5EF4-FFF2-40B4-BE49-F238E27FC236}">
                <a16:creationId xmlns:a16="http://schemas.microsoft.com/office/drawing/2014/main" id="{3D6EA00B-445E-2130-5C5C-7C7C294D6567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1FC9E-4517-41AA-8B98-472253A6A795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CC049498-E19A-0003-8C1D-6AFCB9D218F4}"/>
              </a:ext>
            </a:extLst>
          </p:cNvPr>
          <p:cNvSpPr txBox="1"/>
          <p:nvPr/>
        </p:nvSpPr>
        <p:spPr>
          <a:xfrm>
            <a:off x="990596" y="2133596"/>
            <a:ext cx="7924803" cy="34163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.Certainly! Here’s an overview of a project for employee performance analysis using Excel, outlined in key points: </a:t>
            </a:r>
            <a:endParaRPr lang="en-IN" sz="2400" b="0" i="0" u="none" strike="noStrike" kern="1200" cap="none" spc="0" baseline="0">
              <a:solidFill>
                <a:srgbClr val="0D0D0D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1. **Project Objective**:   - Assess and analyze employee performance to identify strengths, areas for improvement, and overall effectiveness. </a:t>
            </a:r>
            <a:endParaRPr lang="en-IN" sz="2400" b="0" i="0" u="none" strike="noStrike" kern="1200" cap="none" spc="0" baseline="0">
              <a:solidFill>
                <a:srgbClr val="0D0D0D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2. **Data Collection**:   - Gather relevant performance data, such as sales figures, project completion rates, attendance records, and feedback scores.   - Ensure data is accurate and up-to-date.</a:t>
            </a: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F6-31AF-7A05-47EF-E923FAB95E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-4625574"/>
            <a:ext cx="10681334" cy="164305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endParaRPr 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57ED1982-A883-F4C8-8B6F-A629050CF2FE}"/>
              </a:ext>
            </a:extLst>
          </p:cNvPr>
          <p:cNvSpPr txBox="1"/>
          <p:nvPr/>
        </p:nvSpPr>
        <p:spPr>
          <a:xfrm>
            <a:off x="434577" y="1029916"/>
            <a:ext cx="9066614" cy="31393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Benchmarking**:   - Compare individual employee performance against benchmarks or targets.   - Use Excel to calculate performance gaps and areas for improvement. 8. **Report Generation**:   - Create a performance report summarizing findings, insights, and recommendations.   - Include visual aids and clear explanations to support the analysis. 9. **Actionable Insights**:   - Identify patterns and trends to make informed decisions about employee development and training needs.   - Suggest improvements or strategies to enhance overall performance. 10. **Review and Feedback**:    - Share the report with stakeholders for review and gather feedback.    - Make necessary adjustments based on feedback and update the analysis accordingly. 11. **Ongoing Monitoring**:    - Establish a process for regular updates and monitoring of employee performance.    - Implement a system for periodic review to track progress over.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BD37-1DD5-FE1E-904A-F4172252B7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-3393283"/>
            <a:ext cx="10681334" cy="62507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80A611B-FCFE-13D3-0220-507EDE096B06}"/>
              </a:ext>
            </a:extLst>
          </p:cNvPr>
          <p:cNvSpPr txBox="1"/>
          <p:nvPr/>
        </p:nvSpPr>
        <p:spPr>
          <a:xfrm>
            <a:off x="464341" y="457200"/>
            <a:ext cx="9322591" cy="28623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3.**Data Preparation**:   - Organize data into structured Excel sheets.   - Clean and format data for consistency (e.g., dates, names, performance metrics). 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4. **Performance Metrics**:   - Define key performance indicators (KPIs) such as productivity, quality of work, teamwork, and punctuality.   - Create formulas and calculations to measure these KPIs. 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5. **Data Analysis**:   - Use Excel functions and tools to analyze data (e.g., AVERAGE, MEDIAN, COUNTIF).   - Create pivot tables to summarize and cross-analyze performance data. 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6. **Visualization**:   - Develop charts and graphs (e.g., bar charts, line graphs, pie charts) to visualize performance trends and comparisons.   - Use conditional formatting to highlight high and low performance areas.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A871BD81-8396-17F6-C9D1-AC69AF4FE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371"/>
            <a:ext cx="2695578" cy="32480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6CFA4355-B1C0-903C-7F4A-3B446121CB9B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4427738-6FD5-88EB-5611-88FC6D3AC932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3B5B29A-B4F2-3D2E-FA6A-2F6C4A8F3C14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2D6D42E-6E9D-B1A6-F408-BEF4798B11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8168" y="857880"/>
            <a:ext cx="9763121" cy="5753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 sz="3600" spc="10"/>
              <a:t>O</a:t>
            </a:r>
            <a:r>
              <a:rPr lang="en-US" sz="3600" spc="25"/>
              <a:t>U</a:t>
            </a:r>
            <a:r>
              <a:rPr lang="en-US" sz="3600"/>
              <a:t>R</a:t>
            </a:r>
            <a:r>
              <a:rPr lang="en-US" sz="3600" spc="5"/>
              <a:t> </a:t>
            </a:r>
            <a:r>
              <a:rPr lang="en-US" sz="3600" spc="25"/>
              <a:t>S</a:t>
            </a:r>
            <a:r>
              <a:rPr lang="en-US" sz="3600" spc="10"/>
              <a:t>O</a:t>
            </a:r>
            <a:r>
              <a:rPr lang="en-US" sz="3600" spc="25"/>
              <a:t>LU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  <a:r>
              <a:rPr lang="en-US" sz="3600" spc="-345"/>
              <a:t> </a:t>
            </a:r>
            <a:r>
              <a:rPr lang="en-US" sz="3600" spc="-35"/>
              <a:t>A</a:t>
            </a:r>
            <a:r>
              <a:rPr lang="en-US" sz="3600" spc="-5"/>
              <a:t>N</a:t>
            </a:r>
            <a:r>
              <a:rPr lang="en-US" sz="3600"/>
              <a:t>D</a:t>
            </a:r>
            <a:r>
              <a:rPr lang="en-US" sz="3600" spc="35"/>
              <a:t> 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/>
              <a:t>S</a:t>
            </a:r>
            <a:r>
              <a:rPr lang="en-US" sz="3600" spc="60"/>
              <a:t> </a:t>
            </a:r>
            <a:r>
              <a:rPr lang="en-US" sz="3600" spc="-295"/>
              <a:t>V</a:t>
            </a:r>
            <a:r>
              <a:rPr lang="en-US" sz="3600" spc="-35"/>
              <a:t>A</a:t>
            </a:r>
            <a:r>
              <a:rPr lang="en-US" sz="3600" spc="25"/>
              <a:t>LU</a:t>
            </a:r>
            <a:r>
              <a:rPr lang="en-US" sz="3600"/>
              <a:t>E</a:t>
            </a:r>
            <a:r>
              <a:rPr lang="en-US" sz="3600" spc="-65"/>
              <a:t> </a:t>
            </a:r>
            <a:r>
              <a:rPr lang="en-US" sz="3600" spc="-15"/>
              <a:t>P</a:t>
            </a:r>
            <a:r>
              <a:rPr lang="en-US" sz="3600" spc="-30"/>
              <a:t>R</a:t>
            </a:r>
            <a:r>
              <a:rPr lang="en-US" sz="3600" spc="10"/>
              <a:t>O</a:t>
            </a:r>
            <a:r>
              <a:rPr lang="en-US" sz="3600" spc="-15"/>
              <a:t>P</a:t>
            </a:r>
            <a:r>
              <a:rPr lang="en-US" sz="3600" spc="10"/>
              <a:t>O</a:t>
            </a:r>
            <a:r>
              <a:rPr lang="en-US" sz="3600" spc="25"/>
              <a:t>S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253CA3D3-F1AB-8B2A-070E-12D7547F6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object 9">
            <a:extLst>
              <a:ext uri="{FF2B5EF4-FFF2-40B4-BE49-F238E27FC236}">
                <a16:creationId xmlns:a16="http://schemas.microsoft.com/office/drawing/2014/main" id="{B7049010-6300-C889-FB61-9BB74A199F4A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F68F7A-A471-4B86-8225-AE8EAB8D9A48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A76B12C-2E5A-3775-BC30-219FCB31F451}"/>
              </a:ext>
            </a:extLst>
          </p:cNvPr>
          <p:cNvSpPr txBox="1"/>
          <p:nvPr/>
        </p:nvSpPr>
        <p:spPr>
          <a:xfrm>
            <a:off x="2695578" y="1912147"/>
            <a:ext cx="6107908" cy="507831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1.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**Employee Performance Analysis Using Excel: Solution and Value Proposition****Solution:****Data Organization**: Centralize employee performance data (e.g., KPIs, productivity metrics, feedback) in a structured Excel workbook. Use spreadsheets to track various performance indicators over time.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2. **Customizable Templates**: Create or use pre-built templates for performance evaluation. Excel allows for custom scoring systems and templates tailored to specific roles or departments.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3. **Automated Calculations**: Utilize Excel functions and formulas to automate the calculation of performance metrics, averages, and overall scores. This reduces manual errors and saves time.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4. **Data Visualization**: Leverage Excel’s charting and graphing tools to visually represent performance data. Charts like bar graphs, pie charts, and line graphs make it easier to interpret and present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PowerPoint Presentation</vt:lpstr>
      <vt:lpstr>PowerPoint Presentation</vt:lpstr>
      <vt:lpstr>OUR SOLUTION AND ITS VALUE PROPOSITION</vt:lpstr>
      <vt:lpstr>PowerPoint Presentation</vt:lpstr>
      <vt:lpstr>Dataset Description</vt:lpstr>
      <vt:lpstr>PowerPoint Presentation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ABINAYA SIVARAJ</cp:lastModifiedBy>
  <cp:revision>21</cp:revision>
  <dcterms:created xsi:type="dcterms:W3CDTF">2024-03-29T15:07:22Z</dcterms:created>
  <dcterms:modified xsi:type="dcterms:W3CDTF">2024-09-23T10:56:43Z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