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87" r:id="rId9"/>
    <p:sldId id="263" r:id="rId10"/>
    <p:sldId id="264" r:id="rId11"/>
    <p:sldId id="265" r:id="rId12"/>
    <p:sldId id="268" r:id="rId13"/>
    <p:sldId id="271" r:id="rId14"/>
    <p:sldId id="273" r:id="rId15"/>
    <p:sldId id="274" r:id="rId16"/>
    <p:sldId id="284" r:id="rId17"/>
    <p:sldId id="288" r:id="rId18"/>
    <p:sldId id="285" r:id="rId19"/>
    <p:sldId id="286" r:id="rId2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525" y="139980"/>
            <a:ext cx="5812155"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dirty="0"/>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dirty="0"/>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dirty="0"/>
          </a:p>
        </p:txBody>
      </p:sp>
      <p:sp>
        <p:nvSpPr>
          <p:cNvPr id="2" name="Holder 2"/>
          <p:cNvSpPr>
            <a:spLocks noGrp="1"/>
          </p:cNvSpPr>
          <p:nvPr>
            <p:ph type="title"/>
          </p:nvPr>
        </p:nvSpPr>
        <p:spPr>
          <a:xfrm>
            <a:off x="263525" y="139980"/>
            <a:ext cx="8510905" cy="696028"/>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2663" y="6575552"/>
            <a:ext cx="416306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Holder 5"/>
          <p:cNvSpPr>
            <a:spLocks noGrp="1"/>
          </p:cNvSpPr>
          <p:nvPr>
            <p:ph type="dt" sz="half" idx="6"/>
          </p:nvPr>
        </p:nvSpPr>
        <p:spPr>
          <a:xfrm>
            <a:off x="5142136" y="6576042"/>
            <a:ext cx="2730547"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64135">
              <a:lnSpc>
                <a:spcPts val="1620"/>
              </a:lnSpc>
            </a:pPr>
            <a:r>
              <a:rPr dirty="0"/>
              <a:t>Rajalakshmi</a:t>
            </a:r>
            <a:r>
              <a:rPr spc="-65" dirty="0"/>
              <a:t> </a:t>
            </a:r>
            <a:r>
              <a:rPr dirty="0"/>
              <a:t>Engineering</a:t>
            </a:r>
            <a:r>
              <a:rPr spc="-60"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89535">
              <a:lnSpc>
                <a:spcPts val="162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1752574"/>
          </a:xfrm>
          <a:prstGeom prst="rect">
            <a:avLst/>
          </a:prstGeom>
        </p:spPr>
      </p:pic>
      <p:sp>
        <p:nvSpPr>
          <p:cNvPr id="3" name="object 3"/>
          <p:cNvSpPr txBox="1"/>
          <p:nvPr/>
        </p:nvSpPr>
        <p:spPr>
          <a:xfrm>
            <a:off x="197079" y="4008576"/>
            <a:ext cx="4175125" cy="2741007"/>
          </a:xfrm>
          <a:prstGeom prst="rect">
            <a:avLst/>
          </a:prstGeom>
        </p:spPr>
        <p:txBody>
          <a:bodyPr vert="horz" wrap="square" lIns="0" tIns="12700" rIns="0" bIns="0" rtlCol="0">
            <a:spAutoFit/>
          </a:bodyPr>
          <a:lstStyle/>
          <a:p>
            <a:pPr marL="12700" marR="5080">
              <a:lnSpc>
                <a:spcPct val="114999"/>
              </a:lnSpc>
              <a:spcBef>
                <a:spcPts val="100"/>
              </a:spcBef>
            </a:pPr>
            <a:r>
              <a:rPr lang="en-IN" b="1" spc="-25" dirty="0">
                <a:latin typeface="Times New Roman"/>
                <a:cs typeface="Times New Roman"/>
              </a:rPr>
              <a:t>KAVIN MANOHARAN</a:t>
            </a:r>
            <a:r>
              <a:rPr sz="1800" b="1" spc="-10" dirty="0">
                <a:latin typeface="Times New Roman"/>
                <a:cs typeface="Times New Roman"/>
              </a:rPr>
              <a:t>(210701</a:t>
            </a:r>
            <a:r>
              <a:rPr lang="en-US" sz="1800" b="1" spc="-10" dirty="0">
                <a:latin typeface="Times New Roman"/>
                <a:cs typeface="Times New Roman"/>
              </a:rPr>
              <a:t>114</a:t>
            </a:r>
            <a:r>
              <a:rPr sz="1800" b="1" spc="-10" dirty="0">
                <a:latin typeface="Times New Roman"/>
                <a:cs typeface="Times New Roman"/>
              </a:rPr>
              <a:t>) </a:t>
            </a:r>
            <a:r>
              <a:rPr lang="en-IN" sz="1800" b="1" spc="-10" dirty="0">
                <a:latin typeface="Times New Roman"/>
                <a:cs typeface="Times New Roman"/>
              </a:rPr>
              <a:t>KAARNESH V S</a:t>
            </a:r>
            <a:r>
              <a:rPr sz="1800" b="1" spc="-10" dirty="0">
                <a:latin typeface="Times New Roman"/>
                <a:cs typeface="Times New Roman"/>
              </a:rPr>
              <a:t>(210701</a:t>
            </a:r>
            <a:r>
              <a:rPr lang="en-US" sz="1800" b="1" spc="-10" dirty="0">
                <a:latin typeface="Times New Roman"/>
                <a:cs typeface="Times New Roman"/>
              </a:rPr>
              <a:t>100</a:t>
            </a:r>
            <a:r>
              <a:rPr sz="1800" b="1" spc="-10" dirty="0">
                <a:latin typeface="Times New Roman"/>
                <a:cs typeface="Times New Roman"/>
              </a:rPr>
              <a:t>)</a:t>
            </a:r>
            <a:endParaRPr lang="en-US" sz="1800" b="1" spc="-10" dirty="0">
              <a:latin typeface="Times New Roman"/>
              <a:cs typeface="Times New Roman"/>
            </a:endParaRPr>
          </a:p>
          <a:p>
            <a:pPr marL="12700" marR="5080">
              <a:lnSpc>
                <a:spcPct val="114999"/>
              </a:lnSpc>
              <a:spcBef>
                <a:spcPts val="100"/>
              </a:spcBef>
            </a:pPr>
            <a:r>
              <a:rPr lang="en-US" b="1" spc="-10" dirty="0">
                <a:latin typeface="Times New Roman"/>
                <a:cs typeface="Times New Roman"/>
              </a:rPr>
              <a:t>VENKATESH V (210701520)</a:t>
            </a:r>
          </a:p>
          <a:p>
            <a:pPr marL="12700" marR="5080">
              <a:lnSpc>
                <a:spcPct val="114999"/>
              </a:lnSpc>
              <a:spcBef>
                <a:spcPts val="100"/>
              </a:spcBef>
            </a:pPr>
            <a:endParaRPr sz="1800" dirty="0">
              <a:latin typeface="Times New Roman"/>
              <a:cs typeface="Times New Roman"/>
            </a:endParaRPr>
          </a:p>
          <a:p>
            <a:pPr marL="12700">
              <a:lnSpc>
                <a:spcPct val="100000"/>
              </a:lnSpc>
              <a:spcBef>
                <a:spcPts val="5"/>
              </a:spcBef>
            </a:pPr>
            <a:r>
              <a:rPr sz="1800" b="1" dirty="0">
                <a:latin typeface="Times New Roman"/>
                <a:cs typeface="Times New Roman"/>
              </a:rPr>
              <a:t>PROJECT</a:t>
            </a:r>
            <a:r>
              <a:rPr sz="1800" b="1" spc="-65" dirty="0">
                <a:latin typeface="Times New Roman"/>
                <a:cs typeface="Times New Roman"/>
              </a:rPr>
              <a:t> </a:t>
            </a:r>
            <a:r>
              <a:rPr sz="1800" b="1" spc="-10" dirty="0">
                <a:latin typeface="Times New Roman"/>
                <a:cs typeface="Times New Roman"/>
              </a:rPr>
              <a:t>COORDINATOR:</a:t>
            </a:r>
            <a:endParaRPr sz="1800" dirty="0">
              <a:latin typeface="Times New Roman"/>
              <a:cs typeface="Times New Roman"/>
            </a:endParaRPr>
          </a:p>
          <a:p>
            <a:pPr marL="12700">
              <a:lnSpc>
                <a:spcPct val="100000"/>
              </a:lnSpc>
            </a:pPr>
            <a:r>
              <a:rPr lang="en-US" sz="1700" b="1" spc="-10" dirty="0">
                <a:latin typeface="Times New Roman"/>
                <a:cs typeface="Times New Roman"/>
              </a:rPr>
              <a:t> K</a:t>
            </a:r>
            <a:r>
              <a:rPr sz="1700" b="1" spc="-10" dirty="0">
                <a:latin typeface="Times New Roman"/>
                <a:cs typeface="Times New Roman"/>
              </a:rPr>
              <a:t>.</a:t>
            </a:r>
            <a:r>
              <a:rPr lang="en-US" sz="1700" b="1" spc="-10" dirty="0">
                <a:latin typeface="Times New Roman"/>
                <a:cs typeface="Times New Roman"/>
              </a:rPr>
              <a:t> Anand </a:t>
            </a:r>
            <a:r>
              <a:rPr sz="1700" b="1" spc="-10" dirty="0">
                <a:latin typeface="Times New Roman"/>
                <a:cs typeface="Times New Roman"/>
              </a:rPr>
              <a:t>,</a:t>
            </a:r>
            <a:r>
              <a:rPr lang="en-US" sz="1700" b="1" spc="-10" dirty="0">
                <a:latin typeface="Times New Roman"/>
                <a:cs typeface="Times New Roman"/>
              </a:rPr>
              <a:t> </a:t>
            </a:r>
            <a:r>
              <a:rPr sz="1700" b="1" spc="-10" dirty="0">
                <a:latin typeface="Times New Roman"/>
                <a:cs typeface="Times New Roman"/>
              </a:rPr>
              <a:t>M.</a:t>
            </a:r>
            <a:r>
              <a:rPr lang="en-IN" sz="1700" b="1" spc="-10" dirty="0">
                <a:latin typeface="Times New Roman"/>
                <a:cs typeface="Times New Roman"/>
              </a:rPr>
              <a:t>E</a:t>
            </a:r>
            <a:r>
              <a:rPr lang="en-US" sz="1700" b="1" spc="-10" dirty="0">
                <a:latin typeface="Times New Roman"/>
                <a:cs typeface="Times New Roman"/>
              </a:rPr>
              <a:t> </a:t>
            </a:r>
            <a:r>
              <a:rPr sz="1700" b="1" spc="-10" dirty="0">
                <a:latin typeface="Times New Roman"/>
                <a:cs typeface="Times New Roman"/>
              </a:rPr>
              <a:t>,Ph.D</a:t>
            </a:r>
            <a:endParaRPr sz="1700" dirty="0">
              <a:latin typeface="Times New Roman"/>
              <a:cs typeface="Times New Roman"/>
            </a:endParaRPr>
          </a:p>
          <a:p>
            <a:pPr marL="12700" marR="803275">
              <a:lnSpc>
                <a:spcPct val="107500"/>
              </a:lnSpc>
              <a:spcBef>
                <a:spcPts val="140"/>
              </a:spcBef>
            </a:pPr>
            <a:r>
              <a:rPr lang="en-IN" sz="1800" b="1" dirty="0">
                <a:latin typeface="Times New Roman"/>
                <a:cs typeface="Times New Roman"/>
              </a:rPr>
              <a:t>Assistant </a:t>
            </a:r>
            <a:r>
              <a:rPr sz="1800" b="1" spc="-10" dirty="0">
                <a:latin typeface="Times New Roman"/>
                <a:cs typeface="Times New Roman"/>
              </a:rPr>
              <a:t>Professor</a:t>
            </a:r>
            <a:r>
              <a:rPr lang="en-IN" sz="1800" b="1" spc="-10" dirty="0">
                <a:latin typeface="Times New Roman"/>
                <a:cs typeface="Times New Roman"/>
              </a:rPr>
              <a:t>(SG)</a:t>
            </a:r>
            <a:r>
              <a:rPr sz="1800" b="1" spc="-10" dirty="0">
                <a:latin typeface="Times New Roman"/>
                <a:cs typeface="Times New Roman"/>
              </a:rPr>
              <a:t> </a:t>
            </a:r>
            <a:r>
              <a:rPr sz="1800" b="1" spc="-25" dirty="0">
                <a:latin typeface="Times New Roman"/>
                <a:cs typeface="Times New Roman"/>
              </a:rPr>
              <a:t>DEPARTMENT</a:t>
            </a:r>
            <a:r>
              <a:rPr sz="1800" b="1" spc="-65" dirty="0">
                <a:latin typeface="Times New Roman"/>
                <a:cs typeface="Times New Roman"/>
              </a:rPr>
              <a:t> </a:t>
            </a:r>
            <a:r>
              <a:rPr sz="1800" b="1" dirty="0">
                <a:latin typeface="Times New Roman"/>
                <a:cs typeface="Times New Roman"/>
              </a:rPr>
              <a:t>OF</a:t>
            </a:r>
            <a:r>
              <a:rPr sz="1800" b="1" spc="-95" dirty="0">
                <a:latin typeface="Times New Roman"/>
                <a:cs typeface="Times New Roman"/>
              </a:rPr>
              <a:t> </a:t>
            </a:r>
            <a:r>
              <a:rPr sz="1800" b="1" spc="-10" dirty="0">
                <a:latin typeface="Times New Roman"/>
                <a:cs typeface="Times New Roman"/>
              </a:rPr>
              <a:t>COMPUTER SCIENCE</a:t>
            </a:r>
            <a:r>
              <a:rPr sz="1800" b="1" spc="-95" dirty="0">
                <a:latin typeface="Times New Roman"/>
                <a:cs typeface="Times New Roman"/>
              </a:rPr>
              <a:t> </a:t>
            </a:r>
            <a:r>
              <a:rPr sz="1800" b="1" dirty="0">
                <a:latin typeface="Times New Roman"/>
                <a:cs typeface="Times New Roman"/>
              </a:rPr>
              <a:t>AND</a:t>
            </a:r>
            <a:r>
              <a:rPr sz="1800" b="1" spc="15" dirty="0">
                <a:latin typeface="Times New Roman"/>
                <a:cs typeface="Times New Roman"/>
              </a:rPr>
              <a:t> </a:t>
            </a:r>
            <a:r>
              <a:rPr sz="1800" b="1" spc="-10" dirty="0">
                <a:latin typeface="Times New Roman"/>
                <a:cs typeface="Times New Roman"/>
              </a:rPr>
              <a:t>ENGINEERING</a:t>
            </a:r>
            <a:endParaRPr sz="1800" dirty="0">
              <a:latin typeface="Times New Roman"/>
              <a:cs typeface="Times New Roman"/>
            </a:endParaRPr>
          </a:p>
        </p:txBody>
      </p:sp>
      <p:grpSp>
        <p:nvGrpSpPr>
          <p:cNvPr id="4" name="object 4"/>
          <p:cNvGrpSpPr/>
          <p:nvPr/>
        </p:nvGrpSpPr>
        <p:grpSpPr>
          <a:xfrm>
            <a:off x="-6351" y="700442"/>
            <a:ext cx="9156700" cy="3308134"/>
            <a:chOff x="-12700" y="700905"/>
            <a:chExt cx="9156700" cy="3555365"/>
          </a:xfrm>
        </p:grpSpPr>
        <p:sp>
          <p:nvSpPr>
            <p:cNvPr id="5" name="object 5"/>
            <p:cNvSpPr/>
            <p:nvPr/>
          </p:nvSpPr>
          <p:spPr>
            <a:xfrm>
              <a:off x="5003202" y="1486136"/>
              <a:ext cx="4140835" cy="2486660"/>
            </a:xfrm>
            <a:custGeom>
              <a:avLst/>
              <a:gdLst/>
              <a:ahLst/>
              <a:cxnLst/>
              <a:rect l="l" t="t" r="r" b="b"/>
              <a:pathLst>
                <a:path w="4140834" h="2486660">
                  <a:moveTo>
                    <a:pt x="4140797" y="2486340"/>
                  </a:moveTo>
                  <a:lnTo>
                    <a:pt x="0" y="2486340"/>
                  </a:lnTo>
                  <a:lnTo>
                    <a:pt x="1311222" y="1243169"/>
                  </a:lnTo>
                  <a:lnTo>
                    <a:pt x="0" y="0"/>
                  </a:lnTo>
                  <a:lnTo>
                    <a:pt x="4140797" y="0"/>
                  </a:lnTo>
                  <a:lnTo>
                    <a:pt x="4140797" y="2486340"/>
                  </a:lnTo>
                  <a:close/>
                </a:path>
              </a:pathLst>
            </a:custGeom>
            <a:solidFill>
              <a:srgbClr val="00AAAD"/>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0" y="1202840"/>
              <a:ext cx="5845576" cy="3052931"/>
            </a:xfrm>
            <a:prstGeom prst="rect">
              <a:avLst/>
            </a:prstGeom>
          </p:spPr>
        </p:pic>
        <p:sp>
          <p:nvSpPr>
            <p:cNvPr id="7" name="object 7"/>
            <p:cNvSpPr/>
            <p:nvPr/>
          </p:nvSpPr>
          <p:spPr>
            <a:xfrm>
              <a:off x="0" y="1266340"/>
              <a:ext cx="5744210" cy="2926080"/>
            </a:xfrm>
            <a:custGeom>
              <a:avLst/>
              <a:gdLst/>
              <a:ahLst/>
              <a:cxnLst/>
              <a:rect l="l" t="t" r="r" b="b"/>
              <a:pathLst>
                <a:path w="5744210" h="2926079">
                  <a:moveTo>
                    <a:pt x="4281010" y="2925931"/>
                  </a:moveTo>
                  <a:lnTo>
                    <a:pt x="0" y="2925931"/>
                  </a:lnTo>
                  <a:lnTo>
                    <a:pt x="0" y="0"/>
                  </a:lnTo>
                  <a:lnTo>
                    <a:pt x="4281010" y="0"/>
                  </a:lnTo>
                  <a:lnTo>
                    <a:pt x="5743977" y="1462965"/>
                  </a:lnTo>
                  <a:lnTo>
                    <a:pt x="4281010" y="2925931"/>
                  </a:lnTo>
                  <a:close/>
                </a:path>
              </a:pathLst>
            </a:custGeom>
            <a:solidFill>
              <a:srgbClr val="59595B"/>
            </a:solidFill>
          </p:spPr>
          <p:txBody>
            <a:bodyPr wrap="square" lIns="0" tIns="0" rIns="0" bIns="0" rtlCol="0"/>
            <a:lstStyle/>
            <a:p>
              <a:endParaRPr dirty="0"/>
            </a:p>
          </p:txBody>
        </p:sp>
        <p:sp>
          <p:nvSpPr>
            <p:cNvPr id="8" name="object 8"/>
            <p:cNvSpPr/>
            <p:nvPr/>
          </p:nvSpPr>
          <p:spPr>
            <a:xfrm>
              <a:off x="0" y="1266340"/>
              <a:ext cx="5744210" cy="2926080"/>
            </a:xfrm>
            <a:custGeom>
              <a:avLst/>
              <a:gdLst/>
              <a:ahLst/>
              <a:cxnLst/>
              <a:rect l="l" t="t" r="r" b="b"/>
              <a:pathLst>
                <a:path w="5744210" h="2926079">
                  <a:moveTo>
                    <a:pt x="0" y="0"/>
                  </a:moveTo>
                  <a:lnTo>
                    <a:pt x="4281010" y="0"/>
                  </a:lnTo>
                  <a:lnTo>
                    <a:pt x="5743977" y="1462965"/>
                  </a:lnTo>
                  <a:lnTo>
                    <a:pt x="4281010" y="2925931"/>
                  </a:lnTo>
                  <a:lnTo>
                    <a:pt x="0" y="2925931"/>
                  </a:lnTo>
                  <a:lnTo>
                    <a:pt x="0" y="0"/>
                  </a:lnTo>
                  <a:close/>
                </a:path>
              </a:pathLst>
            </a:custGeom>
            <a:ln w="25399">
              <a:solidFill>
                <a:srgbClr val="59595B"/>
              </a:solidFill>
            </a:ln>
          </p:spPr>
          <p:txBody>
            <a:bodyPr wrap="square" lIns="0" tIns="0" rIns="0" bIns="0" rtlCol="0"/>
            <a:lstStyle/>
            <a:p>
              <a:endParaRPr dirty="0"/>
            </a:p>
          </p:txBody>
        </p:sp>
        <p:pic>
          <p:nvPicPr>
            <p:cNvPr id="9" name="object 9"/>
            <p:cNvPicPr/>
            <p:nvPr/>
          </p:nvPicPr>
          <p:blipFill>
            <a:blip r:embed="rId4" cstate="print"/>
            <a:stretch>
              <a:fillRect/>
            </a:stretch>
          </p:blipFill>
          <p:spPr>
            <a:xfrm>
              <a:off x="0" y="700905"/>
              <a:ext cx="4089124" cy="1121687"/>
            </a:xfrm>
            <a:prstGeom prst="rect">
              <a:avLst/>
            </a:prstGeom>
          </p:spPr>
        </p:pic>
        <p:sp>
          <p:nvSpPr>
            <p:cNvPr id="10" name="object 10"/>
            <p:cNvSpPr/>
            <p:nvPr/>
          </p:nvSpPr>
          <p:spPr>
            <a:xfrm>
              <a:off x="0" y="751704"/>
              <a:ext cx="4000500" cy="1020444"/>
            </a:xfrm>
            <a:custGeom>
              <a:avLst/>
              <a:gdLst/>
              <a:ahLst/>
              <a:cxnLst/>
              <a:rect l="l" t="t" r="r" b="b"/>
              <a:pathLst>
                <a:path w="4000500" h="1020444">
                  <a:moveTo>
                    <a:pt x="3490180" y="1020087"/>
                  </a:moveTo>
                  <a:lnTo>
                    <a:pt x="0" y="1020087"/>
                  </a:lnTo>
                  <a:lnTo>
                    <a:pt x="0" y="0"/>
                  </a:lnTo>
                  <a:lnTo>
                    <a:pt x="3490180" y="0"/>
                  </a:lnTo>
                  <a:lnTo>
                    <a:pt x="4000223" y="510043"/>
                  </a:lnTo>
                  <a:lnTo>
                    <a:pt x="3490180" y="1020087"/>
                  </a:lnTo>
                  <a:close/>
                </a:path>
              </a:pathLst>
            </a:custGeom>
            <a:solidFill>
              <a:srgbClr val="00AAAD"/>
            </a:solidFill>
          </p:spPr>
          <p:txBody>
            <a:bodyPr wrap="square" lIns="0" tIns="0" rIns="0" bIns="0" rtlCol="0"/>
            <a:lstStyle/>
            <a:p>
              <a:endParaRPr dirty="0"/>
            </a:p>
          </p:txBody>
        </p:sp>
      </p:grpSp>
      <p:sp>
        <p:nvSpPr>
          <p:cNvPr id="11" name="object 11"/>
          <p:cNvSpPr txBox="1"/>
          <p:nvPr/>
        </p:nvSpPr>
        <p:spPr>
          <a:xfrm>
            <a:off x="60874" y="941120"/>
            <a:ext cx="3900170" cy="528320"/>
          </a:xfrm>
          <a:prstGeom prst="rect">
            <a:avLst/>
          </a:prstGeom>
        </p:spPr>
        <p:txBody>
          <a:bodyPr vert="horz" wrap="square" lIns="0" tIns="12700" rIns="0" bIns="0" rtlCol="0">
            <a:spAutoFit/>
          </a:bodyPr>
          <a:lstStyle/>
          <a:p>
            <a:pPr marL="313690" marR="5080" indent="-301625">
              <a:lnSpc>
                <a:spcPct val="150000"/>
              </a:lnSpc>
              <a:spcBef>
                <a:spcPts val="100"/>
              </a:spcBef>
            </a:pPr>
            <a:r>
              <a:rPr sz="1100" b="1" dirty="0">
                <a:solidFill>
                  <a:srgbClr val="FFFFFF"/>
                </a:solidFill>
                <a:latin typeface="Times New Roman"/>
                <a:cs typeface="Times New Roman"/>
              </a:rPr>
              <a:t>GE19612</a:t>
            </a:r>
            <a:r>
              <a:rPr sz="1100" b="1" spc="10" dirty="0">
                <a:solidFill>
                  <a:srgbClr val="FFFFFF"/>
                </a:solidFill>
                <a:latin typeface="Times New Roman"/>
                <a:cs typeface="Times New Roman"/>
              </a:rPr>
              <a:t> </a:t>
            </a:r>
            <a:r>
              <a:rPr sz="1100" b="1" dirty="0">
                <a:solidFill>
                  <a:srgbClr val="FFFFFF"/>
                </a:solidFill>
                <a:latin typeface="Times New Roman"/>
                <a:cs typeface="Times New Roman"/>
              </a:rPr>
              <a:t>-</a:t>
            </a:r>
            <a:r>
              <a:rPr sz="1100" b="1" spc="10" dirty="0">
                <a:solidFill>
                  <a:srgbClr val="FFFFFF"/>
                </a:solidFill>
                <a:latin typeface="Times New Roman"/>
                <a:cs typeface="Times New Roman"/>
              </a:rPr>
              <a:t> </a:t>
            </a:r>
            <a:r>
              <a:rPr sz="1100" b="1" spc="-20" dirty="0">
                <a:solidFill>
                  <a:srgbClr val="FFFFFF"/>
                </a:solidFill>
                <a:latin typeface="Times New Roman"/>
                <a:cs typeface="Times New Roman"/>
              </a:rPr>
              <a:t>PROFESSIONAL</a:t>
            </a:r>
            <a:r>
              <a:rPr sz="1100" b="1" spc="-55" dirty="0">
                <a:solidFill>
                  <a:srgbClr val="FFFFFF"/>
                </a:solidFill>
                <a:latin typeface="Times New Roman"/>
                <a:cs typeface="Times New Roman"/>
              </a:rPr>
              <a:t> </a:t>
            </a:r>
            <a:r>
              <a:rPr sz="1100" b="1" spc="-10" dirty="0">
                <a:solidFill>
                  <a:srgbClr val="FFFFFF"/>
                </a:solidFill>
                <a:latin typeface="Times New Roman"/>
                <a:cs typeface="Times New Roman"/>
              </a:rPr>
              <a:t>READINESS</a:t>
            </a:r>
            <a:r>
              <a:rPr sz="1100" b="1" spc="5" dirty="0">
                <a:solidFill>
                  <a:srgbClr val="FFFFFF"/>
                </a:solidFill>
                <a:latin typeface="Times New Roman"/>
                <a:cs typeface="Times New Roman"/>
              </a:rPr>
              <a:t> </a:t>
            </a:r>
            <a:r>
              <a:rPr sz="1100" b="1" dirty="0">
                <a:solidFill>
                  <a:srgbClr val="FFFFFF"/>
                </a:solidFill>
                <a:latin typeface="Times New Roman"/>
                <a:cs typeface="Times New Roman"/>
              </a:rPr>
              <a:t>FOR</a:t>
            </a:r>
            <a:r>
              <a:rPr sz="1100" b="1" spc="10" dirty="0">
                <a:solidFill>
                  <a:srgbClr val="FFFFFF"/>
                </a:solidFill>
                <a:latin typeface="Times New Roman"/>
                <a:cs typeface="Times New Roman"/>
              </a:rPr>
              <a:t> </a:t>
            </a:r>
            <a:r>
              <a:rPr sz="1100" b="1" spc="-10" dirty="0">
                <a:solidFill>
                  <a:srgbClr val="FFFFFF"/>
                </a:solidFill>
                <a:latin typeface="Times New Roman"/>
                <a:cs typeface="Times New Roman"/>
              </a:rPr>
              <a:t>INNOVATION, </a:t>
            </a:r>
            <a:r>
              <a:rPr sz="1100" b="1" spc="-25" dirty="0">
                <a:solidFill>
                  <a:srgbClr val="FFFFFF"/>
                </a:solidFill>
                <a:latin typeface="Times New Roman"/>
                <a:cs typeface="Times New Roman"/>
              </a:rPr>
              <a:t>EMPLOYABILITY</a:t>
            </a:r>
            <a:r>
              <a:rPr sz="1100" b="1" spc="-95" dirty="0">
                <a:solidFill>
                  <a:srgbClr val="FFFFFF"/>
                </a:solidFill>
                <a:latin typeface="Times New Roman"/>
                <a:cs typeface="Times New Roman"/>
              </a:rPr>
              <a:t> </a:t>
            </a:r>
            <a:r>
              <a:rPr sz="1100" b="1" dirty="0">
                <a:solidFill>
                  <a:srgbClr val="FFFFFF"/>
                </a:solidFill>
                <a:latin typeface="Times New Roman"/>
                <a:cs typeface="Times New Roman"/>
              </a:rPr>
              <a:t>AND</a:t>
            </a:r>
            <a:r>
              <a:rPr sz="1100" b="1" spc="20" dirty="0">
                <a:solidFill>
                  <a:srgbClr val="FFFFFF"/>
                </a:solidFill>
                <a:latin typeface="Times New Roman"/>
                <a:cs typeface="Times New Roman"/>
              </a:rPr>
              <a:t> </a:t>
            </a:r>
            <a:r>
              <a:rPr sz="1100" b="1" spc="-10" dirty="0">
                <a:solidFill>
                  <a:srgbClr val="FFFFFF"/>
                </a:solidFill>
                <a:latin typeface="Times New Roman"/>
                <a:cs typeface="Times New Roman"/>
              </a:rPr>
              <a:t>ENTREPRENEURSHIP</a:t>
            </a:r>
            <a:endParaRPr sz="1100" dirty="0">
              <a:latin typeface="Times New Roman"/>
              <a:cs typeface="Times New Roman"/>
            </a:endParaRPr>
          </a:p>
        </p:txBody>
      </p:sp>
      <p:sp>
        <p:nvSpPr>
          <p:cNvPr id="12" name="object 12"/>
          <p:cNvSpPr txBox="1">
            <a:spLocks noGrp="1"/>
          </p:cNvSpPr>
          <p:nvPr>
            <p:ph type="title"/>
          </p:nvPr>
        </p:nvSpPr>
        <p:spPr>
          <a:xfrm>
            <a:off x="685800" y="2292060"/>
            <a:ext cx="4701339" cy="622350"/>
          </a:xfrm>
          <a:prstGeom prst="rect">
            <a:avLst/>
          </a:prstGeom>
        </p:spPr>
        <p:txBody>
          <a:bodyPr vert="horz" wrap="square" lIns="0" tIns="12700" rIns="0" bIns="0" rtlCol="0">
            <a:spAutoFit/>
          </a:bodyPr>
          <a:lstStyle/>
          <a:p>
            <a:pPr marL="454659" marR="5080" indent="-442595">
              <a:lnSpc>
                <a:spcPct val="150000"/>
              </a:lnSpc>
              <a:spcBef>
                <a:spcPts val="100"/>
              </a:spcBef>
            </a:pPr>
            <a:r>
              <a:rPr lang="en-US" sz="3000" b="1" dirty="0">
                <a:solidFill>
                  <a:srgbClr val="FFFFFF"/>
                </a:solidFill>
                <a:latin typeface="Times New Roman"/>
                <a:cs typeface="Times New Roman"/>
              </a:rPr>
              <a:t>MEDICINAL PLANTS</a:t>
            </a:r>
            <a:endParaRPr sz="3000" dirty="0">
              <a:latin typeface="Times New Roman"/>
              <a:cs typeface="Times New Roman"/>
            </a:endParaRPr>
          </a:p>
        </p:txBody>
      </p:sp>
      <p:grpSp>
        <p:nvGrpSpPr>
          <p:cNvPr id="13" name="object 13"/>
          <p:cNvGrpSpPr/>
          <p:nvPr/>
        </p:nvGrpSpPr>
        <p:grpSpPr>
          <a:xfrm>
            <a:off x="4382809" y="1083120"/>
            <a:ext cx="1736774" cy="3040230"/>
            <a:chOff x="4639536" y="1215541"/>
            <a:chExt cx="1773963" cy="3027530"/>
          </a:xfrm>
        </p:grpSpPr>
        <p:pic>
          <p:nvPicPr>
            <p:cNvPr id="14" name="object 14"/>
            <p:cNvPicPr/>
            <p:nvPr/>
          </p:nvPicPr>
          <p:blipFill>
            <a:blip r:embed="rId5" cstate="print"/>
            <a:stretch>
              <a:fillRect/>
            </a:stretch>
          </p:blipFill>
          <p:spPr>
            <a:xfrm>
              <a:off x="4639536" y="1215541"/>
              <a:ext cx="1773963" cy="3027530"/>
            </a:xfrm>
            <a:prstGeom prst="rect">
              <a:avLst/>
            </a:prstGeom>
          </p:spPr>
        </p:pic>
        <p:sp>
          <p:nvSpPr>
            <p:cNvPr id="15" name="object 15"/>
            <p:cNvSpPr/>
            <p:nvPr/>
          </p:nvSpPr>
          <p:spPr>
            <a:xfrm>
              <a:off x="4652236" y="1266341"/>
              <a:ext cx="1672589" cy="2926080"/>
            </a:xfrm>
            <a:custGeom>
              <a:avLst/>
              <a:gdLst/>
              <a:ahLst/>
              <a:cxnLst/>
              <a:rect l="l" t="t" r="r" b="b"/>
              <a:pathLst>
                <a:path w="1672589" h="2926079">
                  <a:moveTo>
                    <a:pt x="129313" y="2925930"/>
                  </a:moveTo>
                  <a:lnTo>
                    <a:pt x="0" y="2925930"/>
                  </a:lnTo>
                  <a:lnTo>
                    <a:pt x="1543048" y="1462965"/>
                  </a:lnTo>
                  <a:lnTo>
                    <a:pt x="0" y="0"/>
                  </a:lnTo>
                  <a:lnTo>
                    <a:pt x="129313" y="0"/>
                  </a:lnTo>
                  <a:lnTo>
                    <a:pt x="1672362" y="1462965"/>
                  </a:lnTo>
                  <a:lnTo>
                    <a:pt x="129313" y="2925930"/>
                  </a:lnTo>
                  <a:close/>
                </a:path>
              </a:pathLst>
            </a:custGeom>
            <a:solidFill>
              <a:srgbClr val="A1A6A9"/>
            </a:solidFill>
          </p:spPr>
          <p:txBody>
            <a:bodyPr wrap="square" lIns="0" tIns="0" rIns="0" bIns="0" rtlCol="0"/>
            <a:lstStyle/>
            <a:p>
              <a:endParaRPr dirty="0"/>
            </a:p>
          </p:txBody>
        </p:sp>
      </p:grpSp>
      <p:pic>
        <p:nvPicPr>
          <p:cNvPr id="17" name="object 17"/>
          <p:cNvPicPr/>
          <p:nvPr/>
        </p:nvPicPr>
        <p:blipFill>
          <a:blip r:embed="rId6" cstate="print"/>
          <a:stretch>
            <a:fillRect/>
          </a:stretch>
        </p:blipFill>
        <p:spPr>
          <a:xfrm>
            <a:off x="5894699" y="4376173"/>
            <a:ext cx="2460206" cy="1936257"/>
          </a:xfrm>
          <a:prstGeom prst="rect">
            <a:avLst/>
          </a:prstGeom>
        </p:spPr>
      </p:pic>
      <p:sp>
        <p:nvSpPr>
          <p:cNvPr id="19" name="TextBox 18">
            <a:extLst>
              <a:ext uri="{FF2B5EF4-FFF2-40B4-BE49-F238E27FC236}">
                <a16:creationId xmlns:a16="http://schemas.microsoft.com/office/drawing/2014/main" id="{D9EFB3FB-184D-4337-290C-3E5A20C22366}"/>
              </a:ext>
            </a:extLst>
          </p:cNvPr>
          <p:cNvSpPr txBox="1"/>
          <p:nvPr/>
        </p:nvSpPr>
        <p:spPr>
          <a:xfrm>
            <a:off x="6348777" y="2016848"/>
            <a:ext cx="2825747" cy="1200329"/>
          </a:xfrm>
          <a:prstGeom prst="rect">
            <a:avLst/>
          </a:prstGeom>
          <a:noFill/>
        </p:spPr>
        <p:txBody>
          <a:bodyPr wrap="square">
            <a:spAutoFit/>
          </a:bodyPr>
          <a:lstStyle/>
          <a:p>
            <a:r>
              <a:rPr lang="en-US" sz="1800" dirty="0">
                <a:solidFill>
                  <a:srgbClr val="FFFFFF"/>
                </a:solidFill>
                <a:latin typeface="Times New Roman"/>
                <a:cs typeface="Times New Roman"/>
              </a:rPr>
              <a:t>TO IDENTIFY THE MEDICINAL PLANTS USING IMAGE PROCESSING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Hardware</a:t>
            </a:r>
            <a:r>
              <a:rPr spc="-40" dirty="0"/>
              <a:t> </a:t>
            </a:r>
            <a:r>
              <a:rPr dirty="0"/>
              <a:t>&amp;</a:t>
            </a:r>
            <a:r>
              <a:rPr spc="-40" dirty="0"/>
              <a:t> </a:t>
            </a:r>
            <a:r>
              <a:rPr dirty="0"/>
              <a:t>Software</a:t>
            </a:r>
            <a:r>
              <a:rPr spc="-4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p:cNvSpPr txBox="1"/>
          <p:nvPr/>
        </p:nvSpPr>
        <p:spPr>
          <a:xfrm>
            <a:off x="407805" y="926592"/>
            <a:ext cx="5134610" cy="3280385"/>
          </a:xfrm>
          <a:prstGeom prst="rect">
            <a:avLst/>
          </a:prstGeom>
        </p:spPr>
        <p:txBody>
          <a:bodyPr vert="horz" wrap="square" lIns="0" tIns="96520" rIns="0" bIns="0" rtlCol="0">
            <a:spAutoFit/>
          </a:bodyPr>
          <a:lstStyle/>
          <a:p>
            <a:pPr marL="325120" indent="-312420">
              <a:lnSpc>
                <a:spcPct val="100000"/>
              </a:lnSpc>
              <a:spcBef>
                <a:spcPts val="760"/>
              </a:spcBef>
              <a:buFont typeface="Tahoma"/>
              <a:buChar char="●"/>
              <a:tabLst>
                <a:tab pos="325120" algn="l"/>
              </a:tabLst>
            </a:pPr>
            <a:r>
              <a:rPr sz="1350" dirty="0">
                <a:solidFill>
                  <a:srgbClr val="0D0D0D"/>
                </a:solidFill>
                <a:latin typeface="Times New Roman"/>
                <a:cs typeface="Times New Roman"/>
              </a:rPr>
              <a:t>Desktop/Laptop </a:t>
            </a:r>
            <a:r>
              <a:rPr sz="1350" spc="-10" dirty="0">
                <a:solidFill>
                  <a:srgbClr val="0D0D0D"/>
                </a:solidFill>
                <a:latin typeface="Times New Roman"/>
                <a:cs typeface="Times New Roman"/>
              </a:rPr>
              <a:t>Computers:</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sz="1350" dirty="0">
                <a:solidFill>
                  <a:srgbClr val="0D0D0D"/>
                </a:solidFill>
                <a:latin typeface="Times New Roman"/>
                <a:cs typeface="Times New Roman"/>
              </a:rPr>
              <a:t>Processor:</a:t>
            </a:r>
            <a:r>
              <a:rPr sz="1350" spc="-25" dirty="0">
                <a:solidFill>
                  <a:srgbClr val="0D0D0D"/>
                </a:solidFill>
                <a:latin typeface="Times New Roman"/>
                <a:cs typeface="Times New Roman"/>
              </a:rPr>
              <a:t> </a:t>
            </a:r>
            <a:r>
              <a:rPr lang="en-US" sz="1350" dirty="0">
                <a:solidFill>
                  <a:srgbClr val="000000"/>
                </a:solidFill>
                <a:effectLst/>
                <a:latin typeface="Times New Roman" panose="02020603050405020304" pitchFamily="18" charset="0"/>
              </a:rPr>
              <a:t>11th Gen Intel(R) Core(TM) i5</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sz="1350" dirty="0">
                <a:solidFill>
                  <a:srgbClr val="0D0D0D"/>
                </a:solidFill>
                <a:latin typeface="Times New Roman"/>
                <a:cs typeface="Times New Roman"/>
              </a:rPr>
              <a:t>RAM:</a:t>
            </a:r>
            <a:r>
              <a:rPr sz="1350" spc="-30" dirty="0">
                <a:solidFill>
                  <a:srgbClr val="0D0D0D"/>
                </a:solidFill>
                <a:latin typeface="Times New Roman"/>
                <a:cs typeface="Times New Roman"/>
              </a:rPr>
              <a:t> </a:t>
            </a:r>
            <a:r>
              <a:rPr lang="en-IN" sz="1350" spc="-30" dirty="0">
                <a:solidFill>
                  <a:srgbClr val="0D0D0D"/>
                </a:solidFill>
                <a:latin typeface="Times New Roman"/>
                <a:cs typeface="Times New Roman"/>
              </a:rPr>
              <a:t>8</a:t>
            </a:r>
            <a:r>
              <a:rPr sz="1350" dirty="0">
                <a:solidFill>
                  <a:srgbClr val="0D0D0D"/>
                </a:solidFill>
                <a:latin typeface="Times New Roman"/>
                <a:cs typeface="Times New Roman"/>
              </a:rPr>
              <a:t>GB</a:t>
            </a:r>
            <a:r>
              <a:rPr sz="1350" spc="-30" dirty="0">
                <a:solidFill>
                  <a:srgbClr val="0D0D0D"/>
                </a:solidFill>
                <a:latin typeface="Times New Roman"/>
                <a:cs typeface="Times New Roman"/>
              </a:rPr>
              <a:t> </a:t>
            </a:r>
            <a:r>
              <a:rPr sz="1350" dirty="0">
                <a:solidFill>
                  <a:srgbClr val="0D0D0D"/>
                </a:solidFill>
                <a:latin typeface="Times New Roman"/>
                <a:cs typeface="Times New Roman"/>
              </a:rPr>
              <a:t>or</a:t>
            </a:r>
            <a:r>
              <a:rPr sz="1350" spc="-25" dirty="0">
                <a:solidFill>
                  <a:srgbClr val="0D0D0D"/>
                </a:solidFill>
                <a:latin typeface="Times New Roman"/>
                <a:cs typeface="Times New Roman"/>
              </a:rPr>
              <a:t> </a:t>
            </a:r>
            <a:r>
              <a:rPr sz="1350" spc="-10" dirty="0">
                <a:solidFill>
                  <a:srgbClr val="0D0D0D"/>
                </a:solidFill>
                <a:latin typeface="Times New Roman"/>
                <a:cs typeface="Times New Roman"/>
              </a:rPr>
              <a:t>higher</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sz="1350" dirty="0">
                <a:solidFill>
                  <a:srgbClr val="0D0D0D"/>
                </a:solidFill>
                <a:latin typeface="Times New Roman"/>
                <a:cs typeface="Times New Roman"/>
              </a:rPr>
              <a:t>Storage:</a:t>
            </a:r>
            <a:r>
              <a:rPr sz="1350" spc="-35" dirty="0">
                <a:solidFill>
                  <a:srgbClr val="0D0D0D"/>
                </a:solidFill>
                <a:latin typeface="Times New Roman"/>
                <a:cs typeface="Times New Roman"/>
              </a:rPr>
              <a:t> </a:t>
            </a:r>
            <a:r>
              <a:rPr sz="1350" dirty="0">
                <a:solidFill>
                  <a:srgbClr val="0D0D0D"/>
                </a:solidFill>
                <a:latin typeface="Times New Roman"/>
                <a:cs typeface="Times New Roman"/>
              </a:rPr>
              <a:t>128GB</a:t>
            </a:r>
            <a:r>
              <a:rPr sz="1350" spc="-35" dirty="0">
                <a:solidFill>
                  <a:srgbClr val="0D0D0D"/>
                </a:solidFill>
                <a:latin typeface="Times New Roman"/>
                <a:cs typeface="Times New Roman"/>
              </a:rPr>
              <a:t> </a:t>
            </a:r>
            <a:r>
              <a:rPr sz="1350" dirty="0">
                <a:solidFill>
                  <a:srgbClr val="0D0D0D"/>
                </a:solidFill>
                <a:latin typeface="Times New Roman"/>
                <a:cs typeface="Times New Roman"/>
              </a:rPr>
              <a:t>SSD</a:t>
            </a:r>
            <a:r>
              <a:rPr sz="1350" spc="-35" dirty="0">
                <a:solidFill>
                  <a:srgbClr val="0D0D0D"/>
                </a:solidFill>
                <a:latin typeface="Times New Roman"/>
                <a:cs typeface="Times New Roman"/>
              </a:rPr>
              <a:t> </a:t>
            </a:r>
            <a:r>
              <a:rPr sz="1350" dirty="0">
                <a:solidFill>
                  <a:srgbClr val="0D0D0D"/>
                </a:solidFill>
                <a:latin typeface="Times New Roman"/>
                <a:cs typeface="Times New Roman"/>
              </a:rPr>
              <a:t>or</a:t>
            </a:r>
            <a:r>
              <a:rPr sz="1350" spc="-30" dirty="0">
                <a:solidFill>
                  <a:srgbClr val="0D0D0D"/>
                </a:solidFill>
                <a:latin typeface="Times New Roman"/>
                <a:cs typeface="Times New Roman"/>
              </a:rPr>
              <a:t> </a:t>
            </a:r>
            <a:r>
              <a:rPr sz="1350" spc="-10" dirty="0">
                <a:solidFill>
                  <a:srgbClr val="0D0D0D"/>
                </a:solidFill>
                <a:latin typeface="Times New Roman"/>
                <a:cs typeface="Times New Roman"/>
              </a:rPr>
              <a:t>higher</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sz="1350" dirty="0">
                <a:solidFill>
                  <a:srgbClr val="0D0D0D"/>
                </a:solidFill>
                <a:latin typeface="Times New Roman"/>
                <a:cs typeface="Times New Roman"/>
              </a:rPr>
              <a:t>Display:</a:t>
            </a:r>
            <a:r>
              <a:rPr sz="1350" spc="-15" dirty="0">
                <a:solidFill>
                  <a:srgbClr val="0D0D0D"/>
                </a:solidFill>
                <a:latin typeface="Times New Roman"/>
                <a:cs typeface="Times New Roman"/>
              </a:rPr>
              <a:t> </a:t>
            </a:r>
            <a:r>
              <a:rPr sz="1350" dirty="0">
                <a:solidFill>
                  <a:srgbClr val="0D0D0D"/>
                </a:solidFill>
                <a:latin typeface="Times New Roman"/>
                <a:cs typeface="Times New Roman"/>
              </a:rPr>
              <a:t>15-inch</a:t>
            </a:r>
            <a:r>
              <a:rPr sz="1350" spc="-10" dirty="0">
                <a:solidFill>
                  <a:srgbClr val="0D0D0D"/>
                </a:solidFill>
                <a:latin typeface="Times New Roman"/>
                <a:cs typeface="Times New Roman"/>
              </a:rPr>
              <a:t> </a:t>
            </a:r>
            <a:r>
              <a:rPr sz="1350" dirty="0">
                <a:solidFill>
                  <a:srgbClr val="0D0D0D"/>
                </a:solidFill>
                <a:latin typeface="Times New Roman"/>
                <a:cs typeface="Times New Roman"/>
              </a:rPr>
              <a:t>monitor</a:t>
            </a:r>
            <a:r>
              <a:rPr sz="1350" spc="-10" dirty="0">
                <a:solidFill>
                  <a:srgbClr val="0D0D0D"/>
                </a:solidFill>
                <a:latin typeface="Times New Roman"/>
                <a:cs typeface="Times New Roman"/>
              </a:rPr>
              <a:t> </a:t>
            </a:r>
            <a:r>
              <a:rPr sz="1350" dirty="0">
                <a:solidFill>
                  <a:srgbClr val="0D0D0D"/>
                </a:solidFill>
                <a:latin typeface="Times New Roman"/>
                <a:cs typeface="Times New Roman"/>
              </a:rPr>
              <a:t>or</a:t>
            </a:r>
            <a:r>
              <a:rPr sz="1350" spc="-5" dirty="0">
                <a:solidFill>
                  <a:srgbClr val="0D0D0D"/>
                </a:solidFill>
                <a:latin typeface="Times New Roman"/>
                <a:cs typeface="Times New Roman"/>
              </a:rPr>
              <a:t> </a:t>
            </a:r>
            <a:r>
              <a:rPr sz="1350" spc="-10" dirty="0">
                <a:solidFill>
                  <a:srgbClr val="0D0D0D"/>
                </a:solidFill>
                <a:latin typeface="Times New Roman"/>
                <a:cs typeface="Times New Roman"/>
              </a:rPr>
              <a:t>larger</a:t>
            </a:r>
            <a:endParaRPr lang="en-IN" sz="1350" spc="-10" dirty="0">
              <a:solidFill>
                <a:srgbClr val="0D0D0D"/>
              </a:solidFill>
              <a:latin typeface="Times New Roman"/>
              <a:cs typeface="Times New Roman"/>
            </a:endParaRPr>
          </a:p>
          <a:p>
            <a:pPr marL="782320" lvl="1" indent="-312420">
              <a:lnSpc>
                <a:spcPct val="100000"/>
              </a:lnSpc>
              <a:spcBef>
                <a:spcPts val="660"/>
              </a:spcBef>
              <a:buFont typeface="Tahoma"/>
              <a:buChar char="○"/>
              <a:tabLst>
                <a:tab pos="782320" algn="l"/>
              </a:tabLst>
            </a:pPr>
            <a:r>
              <a:rPr lang="en-IN" sz="1350" spc="-10" dirty="0">
                <a:solidFill>
                  <a:srgbClr val="0D0D0D"/>
                </a:solidFill>
                <a:latin typeface="Times New Roman"/>
                <a:cs typeface="Times New Roman"/>
              </a:rPr>
              <a:t>OS: Windows 11</a:t>
            </a:r>
            <a:endParaRPr sz="1350" dirty="0">
              <a:latin typeface="Times New Roman"/>
              <a:cs typeface="Times New Roman"/>
            </a:endParaRPr>
          </a:p>
          <a:p>
            <a:pPr marL="325120" indent="-312420">
              <a:lnSpc>
                <a:spcPct val="100000"/>
              </a:lnSpc>
              <a:spcBef>
                <a:spcPts val="660"/>
              </a:spcBef>
              <a:buFont typeface="Tahoma"/>
              <a:buChar char="●"/>
              <a:tabLst>
                <a:tab pos="325120" algn="l"/>
              </a:tabLst>
            </a:pPr>
            <a:r>
              <a:rPr sz="1350" spc="-10" dirty="0">
                <a:solidFill>
                  <a:srgbClr val="0D0D0D"/>
                </a:solidFill>
                <a:latin typeface="Times New Roman"/>
                <a:cs typeface="Times New Roman"/>
              </a:rPr>
              <a:t>Development</a:t>
            </a:r>
            <a:r>
              <a:rPr sz="1350" spc="35" dirty="0">
                <a:solidFill>
                  <a:srgbClr val="0D0D0D"/>
                </a:solidFill>
                <a:latin typeface="Times New Roman"/>
                <a:cs typeface="Times New Roman"/>
              </a:rPr>
              <a:t> </a:t>
            </a:r>
            <a:r>
              <a:rPr lang="en-IN" sz="1350" spc="-10" dirty="0">
                <a:solidFill>
                  <a:srgbClr val="0D0D0D"/>
                </a:solidFill>
                <a:latin typeface="Times New Roman"/>
                <a:cs typeface="Times New Roman"/>
              </a:rPr>
              <a:t>Environment</a:t>
            </a:r>
            <a:r>
              <a:rPr sz="1350" spc="-10" dirty="0">
                <a:solidFill>
                  <a:srgbClr val="0D0D0D"/>
                </a:solidFill>
                <a:latin typeface="Times New Roman"/>
                <a:cs typeface="Times New Roman"/>
              </a:rPr>
              <a:t>:</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lang="en-IN" sz="1350" dirty="0">
                <a:solidFill>
                  <a:srgbClr val="0D0D0D"/>
                </a:solidFill>
                <a:latin typeface="Times New Roman"/>
                <a:cs typeface="Times New Roman"/>
              </a:rPr>
              <a:t>Programming Language: Python</a:t>
            </a:r>
          </a:p>
          <a:p>
            <a:pPr marL="782320" lvl="1" indent="-312420">
              <a:spcBef>
                <a:spcPts val="660"/>
              </a:spcBef>
              <a:buFont typeface="Tahoma"/>
              <a:buChar char="○"/>
              <a:tabLst>
                <a:tab pos="782320" algn="l"/>
              </a:tabLst>
            </a:pPr>
            <a:r>
              <a:rPr lang="en-US" sz="1350" dirty="0">
                <a:solidFill>
                  <a:srgbClr val="0D0D0D"/>
                </a:solidFill>
                <a:latin typeface="Times New Roman"/>
                <a:cs typeface="Times New Roman"/>
              </a:rPr>
              <a:t>Development Tools:</a:t>
            </a:r>
            <a:r>
              <a:rPr lang="en-US" sz="1350" spc="-50" dirty="0">
                <a:solidFill>
                  <a:srgbClr val="0D0D0D"/>
                </a:solidFill>
                <a:latin typeface="Times New Roman"/>
                <a:cs typeface="Times New Roman"/>
              </a:rPr>
              <a:t> </a:t>
            </a:r>
            <a:r>
              <a:rPr lang="en-US" sz="1350" spc="-10" dirty="0">
                <a:solidFill>
                  <a:srgbClr val="0D0D0D"/>
                </a:solidFill>
                <a:latin typeface="Times New Roman"/>
                <a:cs typeface="Times New Roman"/>
              </a:rPr>
              <a:t>Visual</a:t>
            </a:r>
            <a:r>
              <a:rPr lang="en-US" sz="1350" spc="-30" dirty="0">
                <a:solidFill>
                  <a:srgbClr val="0D0D0D"/>
                </a:solidFill>
                <a:latin typeface="Times New Roman"/>
                <a:cs typeface="Times New Roman"/>
              </a:rPr>
              <a:t> </a:t>
            </a:r>
            <a:r>
              <a:rPr lang="en-US" sz="1350" dirty="0">
                <a:solidFill>
                  <a:srgbClr val="0D0D0D"/>
                </a:solidFill>
                <a:latin typeface="Times New Roman"/>
                <a:cs typeface="Times New Roman"/>
              </a:rPr>
              <a:t>Studio</a:t>
            </a:r>
            <a:r>
              <a:rPr lang="en-US" sz="1350" spc="-30" dirty="0">
                <a:solidFill>
                  <a:srgbClr val="0D0D0D"/>
                </a:solidFill>
                <a:latin typeface="Times New Roman"/>
                <a:cs typeface="Times New Roman"/>
              </a:rPr>
              <a:t> </a:t>
            </a:r>
            <a:r>
              <a:rPr lang="en-US" sz="1350" dirty="0">
                <a:solidFill>
                  <a:srgbClr val="0D0D0D"/>
                </a:solidFill>
                <a:latin typeface="Times New Roman"/>
                <a:cs typeface="Times New Roman"/>
              </a:rPr>
              <a:t>Code</a:t>
            </a:r>
          </a:p>
          <a:p>
            <a:pPr marL="782320" lvl="1" indent="-312420">
              <a:lnSpc>
                <a:spcPct val="100000"/>
              </a:lnSpc>
              <a:spcBef>
                <a:spcPts val="660"/>
              </a:spcBef>
              <a:buFont typeface="Tahoma"/>
              <a:buChar char="○"/>
              <a:tabLst>
                <a:tab pos="782320" algn="l"/>
              </a:tabLst>
            </a:pPr>
            <a:r>
              <a:rPr lang="en-IN" sz="1350" dirty="0">
                <a:solidFill>
                  <a:srgbClr val="0D0D0D"/>
                </a:solidFill>
                <a:latin typeface="Times New Roman"/>
                <a:cs typeface="Times New Roman"/>
              </a:rPr>
              <a:t>Libraries and </a:t>
            </a:r>
            <a:r>
              <a:rPr lang="en-IN" sz="1350" dirty="0" err="1">
                <a:solidFill>
                  <a:srgbClr val="0D0D0D"/>
                </a:solidFill>
                <a:latin typeface="Times New Roman"/>
                <a:cs typeface="Times New Roman"/>
              </a:rPr>
              <a:t>Framework:Tensorflow</a:t>
            </a:r>
            <a:endParaRPr sz="1350" dirty="0">
              <a:latin typeface="Times New Roman"/>
              <a:cs typeface="Times New Roman"/>
            </a:endParaRPr>
          </a:p>
          <a:p>
            <a:pPr marL="782320" lvl="1" indent="-312420">
              <a:lnSpc>
                <a:spcPct val="100000"/>
              </a:lnSpc>
              <a:spcBef>
                <a:spcPts val="660"/>
              </a:spcBef>
              <a:buFont typeface="Tahoma"/>
              <a:buChar char="○"/>
              <a:tabLst>
                <a:tab pos="782320" algn="l"/>
              </a:tabLst>
            </a:pPr>
            <a:r>
              <a:rPr sz="1350" spc="-20" dirty="0">
                <a:solidFill>
                  <a:srgbClr val="0D0D0D"/>
                </a:solidFill>
                <a:latin typeface="Times New Roman"/>
                <a:cs typeface="Times New Roman"/>
              </a:rPr>
              <a:t>Version</a:t>
            </a:r>
            <a:r>
              <a:rPr sz="1350" spc="-10" dirty="0">
                <a:solidFill>
                  <a:srgbClr val="0D0D0D"/>
                </a:solidFill>
                <a:latin typeface="Times New Roman"/>
                <a:cs typeface="Times New Roman"/>
              </a:rPr>
              <a:t> </a:t>
            </a:r>
            <a:r>
              <a:rPr sz="1350" dirty="0">
                <a:solidFill>
                  <a:srgbClr val="0D0D0D"/>
                </a:solidFill>
                <a:latin typeface="Times New Roman"/>
                <a:cs typeface="Times New Roman"/>
              </a:rPr>
              <a:t>Control:</a:t>
            </a:r>
            <a:r>
              <a:rPr sz="1350" spc="-15" dirty="0">
                <a:solidFill>
                  <a:srgbClr val="0D0D0D"/>
                </a:solidFill>
                <a:latin typeface="Times New Roman"/>
                <a:cs typeface="Times New Roman"/>
              </a:rPr>
              <a:t> </a:t>
            </a:r>
            <a:r>
              <a:rPr sz="1350" spc="-10" dirty="0">
                <a:solidFill>
                  <a:srgbClr val="0D0D0D"/>
                </a:solidFill>
                <a:latin typeface="Times New Roman"/>
                <a:cs typeface="Times New Roman"/>
              </a:rPr>
              <a:t> GitHub</a:t>
            </a:r>
            <a:endParaRPr sz="135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Architecture</a:t>
            </a:r>
            <a:r>
              <a:rPr spc="-70" dirty="0"/>
              <a:t> </a:t>
            </a:r>
            <a:r>
              <a:rPr spc="-10" dirty="0"/>
              <a:t>Diagram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pic>
        <p:nvPicPr>
          <p:cNvPr id="8" name="Picture 7">
            <a:extLst>
              <a:ext uri="{FF2B5EF4-FFF2-40B4-BE49-F238E27FC236}">
                <a16:creationId xmlns:a16="http://schemas.microsoft.com/office/drawing/2014/main" id="{38938E34-C195-ECE8-6F0A-C6344AA40DCB}"/>
              </a:ext>
            </a:extLst>
          </p:cNvPr>
          <p:cNvPicPr>
            <a:picLocks noChangeAspect="1"/>
          </p:cNvPicPr>
          <p:nvPr/>
        </p:nvPicPr>
        <p:blipFill>
          <a:blip r:embed="rId2"/>
          <a:stretch>
            <a:fillRect/>
          </a:stretch>
        </p:blipFill>
        <p:spPr>
          <a:xfrm>
            <a:off x="314857" y="1381381"/>
            <a:ext cx="8514286" cy="40952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dirty="0"/>
              <a:t>Module Description</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3" name="object 3"/>
          <p:cNvSpPr txBox="1"/>
          <p:nvPr/>
        </p:nvSpPr>
        <p:spPr>
          <a:xfrm>
            <a:off x="263525" y="1008379"/>
            <a:ext cx="8609330" cy="4721805"/>
          </a:xfrm>
          <a:prstGeom prst="rect">
            <a:avLst/>
          </a:prstGeom>
        </p:spPr>
        <p:txBody>
          <a:bodyPr vert="horz" wrap="square" lIns="0" tIns="12700" rIns="0" bIns="0" rtlCol="0">
            <a:spAutoFit/>
          </a:bodyPr>
          <a:lstStyle/>
          <a:p>
            <a:pPr algn="l"/>
            <a:r>
              <a:rPr lang="en-US" dirty="0">
                <a:solidFill>
                  <a:srgbClr val="000000"/>
                </a:solidFill>
                <a:effectLst/>
                <a:latin typeface="Times New Roman" panose="02020603050405020304" pitchFamily="18" charset="0"/>
              </a:rPr>
              <a:t>The project to develop image processing software for identifying medicinal </a:t>
            </a:r>
            <a:endParaRPr lang="en-US" dirty="0"/>
          </a:p>
          <a:p>
            <a:pPr algn="l"/>
            <a:r>
              <a:rPr lang="en-US" dirty="0">
                <a:solidFill>
                  <a:srgbClr val="000000"/>
                </a:solidFill>
                <a:effectLst/>
                <a:latin typeface="Times New Roman" panose="02020603050405020304" pitchFamily="18" charset="0"/>
              </a:rPr>
              <a:t>plants using machine learning can be divided into several essential modules. First, the </a:t>
            </a:r>
            <a:endParaRPr lang="en-US" dirty="0"/>
          </a:p>
          <a:p>
            <a:pPr algn="l"/>
            <a:r>
              <a:rPr lang="en-US" dirty="0">
                <a:solidFill>
                  <a:srgbClr val="000000"/>
                </a:solidFill>
                <a:effectLst/>
                <a:latin typeface="Times New Roman" panose="02020603050405020304" pitchFamily="18" charset="0"/>
              </a:rPr>
              <a:t>Data Collection and Management module handles the sourcing, labeling, and storage </a:t>
            </a:r>
            <a:endParaRPr lang="en-US" dirty="0"/>
          </a:p>
          <a:p>
            <a:pPr algn="l"/>
            <a:r>
              <a:rPr lang="en-US" dirty="0">
                <a:solidFill>
                  <a:srgbClr val="000000"/>
                </a:solidFill>
                <a:effectLst/>
                <a:latin typeface="Times New Roman" panose="02020603050405020304" pitchFamily="18" charset="0"/>
              </a:rPr>
              <a:t>of plant images and related metadata. The Image Preprocessing module prepares raw </a:t>
            </a:r>
            <a:endParaRPr lang="en-US" dirty="0"/>
          </a:p>
          <a:p>
            <a:pPr algn="l"/>
            <a:r>
              <a:rPr lang="en-US" dirty="0">
                <a:solidFill>
                  <a:srgbClr val="000000"/>
                </a:solidFill>
                <a:effectLst/>
                <a:latin typeface="Times New Roman" panose="02020603050405020304" pitchFamily="18" charset="0"/>
              </a:rPr>
              <a:t>images by cleaning, enhancing, and standardizing them, while the Feature Extraction </a:t>
            </a:r>
            <a:endParaRPr lang="en-US" dirty="0"/>
          </a:p>
          <a:p>
            <a:pPr algn="l"/>
            <a:r>
              <a:rPr lang="en-US" dirty="0">
                <a:solidFill>
                  <a:srgbClr val="000000"/>
                </a:solidFill>
                <a:effectLst/>
                <a:latin typeface="Times New Roman" panose="02020603050405020304" pitchFamily="18" charset="0"/>
              </a:rPr>
              <a:t>module applies algorithms to generate significant feature vectors. The Machine </a:t>
            </a:r>
            <a:endParaRPr lang="en-US" dirty="0"/>
          </a:p>
          <a:p>
            <a:pPr algn="l"/>
            <a:r>
              <a:rPr lang="en-US" dirty="0">
                <a:solidFill>
                  <a:srgbClr val="000000"/>
                </a:solidFill>
                <a:effectLst/>
                <a:latin typeface="Times New Roman" panose="02020603050405020304" pitchFamily="18" charset="0"/>
              </a:rPr>
              <a:t>Learning Model Development module focuses on training and fine-tuning models, </a:t>
            </a:r>
            <a:endParaRPr lang="en-US" dirty="0"/>
          </a:p>
          <a:p>
            <a:pPr algn="l"/>
            <a:r>
              <a:rPr lang="en-US" dirty="0">
                <a:solidFill>
                  <a:srgbClr val="000000"/>
                </a:solidFill>
                <a:effectLst/>
                <a:latin typeface="Times New Roman" panose="02020603050405020304" pitchFamily="18" charset="0"/>
              </a:rPr>
              <a:t>and the User Interface module provides functionalities for image uploads and result </a:t>
            </a:r>
            <a:endParaRPr lang="en-US" dirty="0"/>
          </a:p>
          <a:p>
            <a:pPr algn="l"/>
            <a:r>
              <a:rPr lang="en-US" dirty="0">
                <a:solidFill>
                  <a:srgbClr val="000000"/>
                </a:solidFill>
                <a:effectLst/>
                <a:latin typeface="Times New Roman" panose="02020603050405020304" pitchFamily="18" charset="0"/>
              </a:rPr>
              <a:t>displays. Backend Integration ensures smooth communication between the user </a:t>
            </a:r>
            <a:endParaRPr lang="en-US" dirty="0"/>
          </a:p>
          <a:p>
            <a:pPr algn="l"/>
            <a:r>
              <a:rPr lang="en-US" dirty="0">
                <a:solidFill>
                  <a:srgbClr val="000000"/>
                </a:solidFill>
                <a:effectLst/>
                <a:latin typeface="Times New Roman" panose="02020603050405020304" pitchFamily="18" charset="0"/>
              </a:rPr>
              <a:t>interface and machine learning models. The Testing and Validation module </a:t>
            </a:r>
            <a:endParaRPr lang="en-US" dirty="0"/>
          </a:p>
          <a:p>
            <a:pPr algn="l"/>
            <a:r>
              <a:rPr lang="en-US" dirty="0">
                <a:solidFill>
                  <a:srgbClr val="000000"/>
                </a:solidFill>
                <a:effectLst/>
                <a:latin typeface="Times New Roman" panose="02020603050405020304" pitchFamily="18" charset="0"/>
              </a:rPr>
              <a:t>guarantees that the software meets all requirements through rigorous testing. </a:t>
            </a:r>
            <a:endParaRPr lang="en-US" dirty="0"/>
          </a:p>
          <a:p>
            <a:pPr algn="l"/>
            <a:r>
              <a:rPr lang="en-US" dirty="0">
                <a:solidFill>
                  <a:srgbClr val="000000"/>
                </a:solidFill>
                <a:effectLst/>
                <a:latin typeface="Times New Roman" panose="02020603050405020304" pitchFamily="18" charset="0"/>
              </a:rPr>
              <a:t>Deployment and Maintenance handle software deployment and ongoing updates. </a:t>
            </a:r>
            <a:endParaRPr lang="en-US" dirty="0"/>
          </a:p>
          <a:p>
            <a:pPr algn="l"/>
            <a:r>
              <a:rPr lang="en-US" dirty="0">
                <a:solidFill>
                  <a:srgbClr val="000000"/>
                </a:solidFill>
                <a:effectLst/>
                <a:latin typeface="Times New Roman" panose="02020603050405020304" pitchFamily="18" charset="0"/>
              </a:rPr>
              <a:t>Comprehensive documentation and user training are facilitated through the </a:t>
            </a:r>
            <a:endParaRPr lang="en-US" dirty="0"/>
          </a:p>
          <a:p>
            <a:pPr algn="l"/>
            <a:r>
              <a:rPr lang="en-US" dirty="0">
                <a:solidFill>
                  <a:srgbClr val="000000"/>
                </a:solidFill>
                <a:effectLst/>
                <a:latin typeface="Times New Roman" panose="02020603050405020304" pitchFamily="18" charset="0"/>
              </a:rPr>
              <a:t>Documentation and Training module, while the Feedback and Improvement module </a:t>
            </a:r>
            <a:endParaRPr lang="en-US" dirty="0"/>
          </a:p>
          <a:p>
            <a:pPr algn="l"/>
            <a:r>
              <a:rPr lang="en-US" dirty="0">
                <a:solidFill>
                  <a:srgbClr val="000000"/>
                </a:solidFill>
                <a:effectLst/>
                <a:latin typeface="Times New Roman" panose="02020603050405020304" pitchFamily="18" charset="0"/>
              </a:rPr>
              <a:t>collects user feedback for continuous enhancement. This structured approach ensures </a:t>
            </a:r>
            <a:endParaRPr lang="en-US" dirty="0"/>
          </a:p>
          <a:p>
            <a:pPr algn="l"/>
            <a:r>
              <a:rPr lang="en-US" dirty="0">
                <a:solidFill>
                  <a:srgbClr val="000000"/>
                </a:solidFill>
                <a:effectLst/>
                <a:latin typeface="Times New Roman" panose="02020603050405020304" pitchFamily="18" charset="0"/>
              </a:rPr>
              <a:t>a robust and user-friendly application for enhancing authenticity and integrity in the </a:t>
            </a:r>
            <a:endParaRPr lang="en-US" dirty="0"/>
          </a:p>
          <a:p>
            <a:pPr algn="l"/>
            <a:r>
              <a:rPr lang="en-US" dirty="0">
                <a:solidFill>
                  <a:srgbClr val="000000"/>
                </a:solidFill>
                <a:effectLst/>
                <a:latin typeface="Times New Roman" panose="02020603050405020304" pitchFamily="18" charset="0"/>
              </a:rPr>
              <a:t>medicinal plant supply chain.</a:t>
            </a:r>
            <a:endParaRPr lang="en-U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Sample</a:t>
            </a:r>
            <a:r>
              <a:rPr spc="-165" dirty="0"/>
              <a:t> </a:t>
            </a:r>
            <a:r>
              <a:rPr spc="-10" dirty="0"/>
              <a:t>coding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3" name="object 3"/>
          <p:cNvSpPr txBox="1"/>
          <p:nvPr/>
        </p:nvSpPr>
        <p:spPr>
          <a:xfrm>
            <a:off x="263525" y="918463"/>
            <a:ext cx="8677812" cy="5460468"/>
          </a:xfrm>
          <a:prstGeom prst="rect">
            <a:avLst/>
          </a:prstGeom>
        </p:spPr>
        <p:txBody>
          <a:bodyPr vert="horz" wrap="square" lIns="0" tIns="104139" rIns="0" bIns="0" rtlCol="0">
            <a:spAutoFit/>
          </a:bodyPr>
          <a:lstStyle/>
          <a:p>
            <a:pPr marL="12700">
              <a:lnSpc>
                <a:spcPct val="100000"/>
              </a:lnSpc>
              <a:spcBef>
                <a:spcPts val="819"/>
              </a:spcBef>
            </a:pPr>
            <a:r>
              <a:rPr lang="en-IN" sz="1200" b="1" dirty="0">
                <a:solidFill>
                  <a:srgbClr val="000000"/>
                </a:solidFill>
                <a:effectLst/>
                <a:latin typeface="Times New Roman" panose="02020603050405020304" pitchFamily="18" charset="0"/>
              </a:rPr>
              <a:t>ML Model Testing Code:</a:t>
            </a:r>
          </a:p>
          <a:p>
            <a:pPr marL="12700">
              <a:lnSpc>
                <a:spcPct val="100000"/>
              </a:lnSpc>
              <a:spcBef>
                <a:spcPts val="819"/>
              </a:spcBef>
            </a:pPr>
            <a:r>
              <a:rPr lang="en-IN" sz="1200" dirty="0">
                <a:latin typeface="Times New Roman"/>
                <a:cs typeface="Times New Roman"/>
              </a:rPr>
              <a:t>import </a:t>
            </a:r>
            <a:r>
              <a:rPr lang="en-IN" sz="1200" dirty="0" err="1">
                <a:latin typeface="Times New Roman"/>
                <a:cs typeface="Times New Roman"/>
              </a:rPr>
              <a:t>numpy</a:t>
            </a:r>
            <a:r>
              <a:rPr lang="en-IN" sz="1200" dirty="0">
                <a:latin typeface="Times New Roman"/>
                <a:cs typeface="Times New Roman"/>
              </a:rPr>
              <a:t> as np</a:t>
            </a:r>
          </a:p>
          <a:p>
            <a:pPr marL="12700">
              <a:lnSpc>
                <a:spcPct val="100000"/>
              </a:lnSpc>
              <a:spcBef>
                <a:spcPts val="819"/>
              </a:spcBef>
            </a:pPr>
            <a:r>
              <a:rPr lang="en-IN" sz="1200" dirty="0">
                <a:latin typeface="Times New Roman"/>
                <a:cs typeface="Times New Roman"/>
              </a:rPr>
              <a:t>from </a:t>
            </a:r>
            <a:r>
              <a:rPr lang="en-IN" sz="1200" dirty="0" err="1">
                <a:latin typeface="Times New Roman"/>
                <a:cs typeface="Times New Roman"/>
              </a:rPr>
              <a:t>keras.preprocessing</a:t>
            </a:r>
            <a:r>
              <a:rPr lang="en-IN" sz="1200" dirty="0">
                <a:latin typeface="Times New Roman"/>
                <a:cs typeface="Times New Roman"/>
              </a:rPr>
              <a:t> import image</a:t>
            </a:r>
          </a:p>
          <a:p>
            <a:pPr marL="12700">
              <a:lnSpc>
                <a:spcPct val="100000"/>
              </a:lnSpc>
              <a:spcBef>
                <a:spcPts val="819"/>
              </a:spcBef>
            </a:pPr>
            <a:r>
              <a:rPr lang="en-IN" sz="1200" dirty="0">
                <a:latin typeface="Times New Roman"/>
                <a:cs typeface="Times New Roman"/>
              </a:rPr>
              <a:t>from </a:t>
            </a:r>
            <a:r>
              <a:rPr lang="en-IN" sz="1200" dirty="0" err="1">
                <a:latin typeface="Times New Roman"/>
                <a:cs typeface="Times New Roman"/>
              </a:rPr>
              <a:t>keras.models</a:t>
            </a:r>
            <a:r>
              <a:rPr lang="en-IN" sz="1200" dirty="0">
                <a:latin typeface="Times New Roman"/>
                <a:cs typeface="Times New Roman"/>
              </a:rPr>
              <a:t> import </a:t>
            </a:r>
            <a:r>
              <a:rPr lang="en-IN" sz="1200" dirty="0" err="1">
                <a:latin typeface="Times New Roman"/>
                <a:cs typeface="Times New Roman"/>
              </a:rPr>
              <a:t>load_model</a:t>
            </a:r>
            <a:endParaRPr lang="en-IN" sz="1200" dirty="0">
              <a:latin typeface="Times New Roman"/>
              <a:cs typeface="Times New Roman"/>
            </a:endParaRPr>
          </a:p>
          <a:p>
            <a:pPr marL="12700">
              <a:lnSpc>
                <a:spcPct val="100000"/>
              </a:lnSpc>
              <a:spcBef>
                <a:spcPts val="819"/>
              </a:spcBef>
            </a:pPr>
            <a:r>
              <a:rPr lang="en-IN" sz="1200" dirty="0">
                <a:latin typeface="Times New Roman"/>
                <a:cs typeface="Times New Roman"/>
              </a:rPr>
              <a:t>model = </a:t>
            </a:r>
            <a:r>
              <a:rPr lang="en-IN" sz="1200" dirty="0" err="1">
                <a:latin typeface="Times New Roman"/>
                <a:cs typeface="Times New Roman"/>
              </a:rPr>
              <a:t>load_model</a:t>
            </a:r>
            <a:r>
              <a:rPr lang="en-IN" sz="1200" dirty="0">
                <a:latin typeface="Times New Roman"/>
                <a:cs typeface="Times New Roman"/>
              </a:rPr>
              <a:t>('C:\Personal\Kavin\PRIEE </a:t>
            </a:r>
          </a:p>
          <a:p>
            <a:pPr marL="12700">
              <a:lnSpc>
                <a:spcPct val="100000"/>
              </a:lnSpc>
              <a:spcBef>
                <a:spcPts val="819"/>
              </a:spcBef>
            </a:pPr>
            <a:r>
              <a:rPr lang="en-IN" sz="1200" dirty="0">
                <a:latin typeface="Times New Roman"/>
                <a:cs typeface="Times New Roman"/>
              </a:rPr>
              <a:t>Project\</a:t>
            </a:r>
            <a:r>
              <a:rPr lang="en-IN" sz="1200" dirty="0" err="1">
                <a:latin typeface="Times New Roman"/>
                <a:cs typeface="Times New Roman"/>
              </a:rPr>
              <a:t>Jupyter_notebooks</a:t>
            </a:r>
            <a:r>
              <a:rPr lang="en-IN" sz="1200" dirty="0">
                <a:latin typeface="Times New Roman"/>
                <a:cs typeface="Times New Roman"/>
              </a:rPr>
              <a:t>\</a:t>
            </a:r>
            <a:r>
              <a:rPr lang="en-IN" sz="1200" dirty="0" err="1">
                <a:latin typeface="Times New Roman"/>
                <a:cs typeface="Times New Roman"/>
              </a:rPr>
              <a:t>model_path</a:t>
            </a:r>
            <a:r>
              <a:rPr lang="en-IN" sz="1200" dirty="0">
                <a:latin typeface="Times New Roman"/>
                <a:cs typeface="Times New Roman"/>
              </a:rPr>
              <a:t>\model.h5')</a:t>
            </a:r>
          </a:p>
          <a:p>
            <a:pPr marL="12700">
              <a:lnSpc>
                <a:spcPct val="100000"/>
              </a:lnSpc>
              <a:spcBef>
                <a:spcPts val="819"/>
              </a:spcBef>
            </a:pPr>
            <a:r>
              <a:rPr lang="en-IN" sz="1200" dirty="0" err="1">
                <a:latin typeface="Times New Roman"/>
                <a:cs typeface="Times New Roman"/>
              </a:rPr>
              <a:t>img_path</a:t>
            </a:r>
            <a:r>
              <a:rPr lang="en-IN" sz="1200" dirty="0">
                <a:latin typeface="Times New Roman"/>
                <a:cs typeface="Times New Roman"/>
              </a:rPr>
              <a:t> = 'C:\Personal\Kavin\PRIEE Project\</a:t>
            </a:r>
            <a:r>
              <a:rPr lang="en-IN" sz="1200" dirty="0" err="1">
                <a:latin typeface="Times New Roman"/>
                <a:cs typeface="Times New Roman"/>
              </a:rPr>
              <a:t>Jupyter_notebooks</a:t>
            </a:r>
            <a:r>
              <a:rPr lang="en-IN" sz="1200" dirty="0">
                <a:latin typeface="Times New Roman"/>
                <a:cs typeface="Times New Roman"/>
              </a:rPr>
              <a:t>\Aloevera.jpg' </a:t>
            </a:r>
          </a:p>
          <a:p>
            <a:pPr marL="12700">
              <a:lnSpc>
                <a:spcPct val="100000"/>
              </a:lnSpc>
              <a:spcBef>
                <a:spcPts val="819"/>
              </a:spcBef>
            </a:pPr>
            <a:r>
              <a:rPr lang="en-IN" sz="1200" dirty="0" err="1">
                <a:latin typeface="Times New Roman"/>
                <a:cs typeface="Times New Roman"/>
              </a:rPr>
              <a:t>img</a:t>
            </a:r>
            <a:r>
              <a:rPr lang="en-IN" sz="1200" dirty="0">
                <a:latin typeface="Times New Roman"/>
                <a:cs typeface="Times New Roman"/>
              </a:rPr>
              <a:t> = </a:t>
            </a:r>
            <a:r>
              <a:rPr lang="en-IN" sz="1200" dirty="0" err="1">
                <a:latin typeface="Times New Roman"/>
                <a:cs typeface="Times New Roman"/>
              </a:rPr>
              <a:t>image.load_img</a:t>
            </a:r>
            <a:r>
              <a:rPr lang="en-IN" sz="1200" dirty="0">
                <a:latin typeface="Times New Roman"/>
                <a:cs typeface="Times New Roman"/>
              </a:rPr>
              <a:t>(</a:t>
            </a:r>
            <a:r>
              <a:rPr lang="en-IN" sz="1200" dirty="0" err="1">
                <a:latin typeface="Times New Roman"/>
                <a:cs typeface="Times New Roman"/>
              </a:rPr>
              <a:t>img_path</a:t>
            </a:r>
            <a:r>
              <a:rPr lang="en-IN" sz="1200" dirty="0">
                <a:latin typeface="Times New Roman"/>
                <a:cs typeface="Times New Roman"/>
              </a:rPr>
              <a:t>, </a:t>
            </a:r>
            <a:r>
              <a:rPr lang="en-IN" sz="1200" dirty="0" err="1">
                <a:latin typeface="Times New Roman"/>
                <a:cs typeface="Times New Roman"/>
              </a:rPr>
              <a:t>target_size</a:t>
            </a:r>
            <a:r>
              <a:rPr lang="en-IN" sz="1200" dirty="0">
                <a:latin typeface="Times New Roman"/>
                <a:cs typeface="Times New Roman"/>
              </a:rPr>
              <a:t>=(100, 100)) </a:t>
            </a:r>
          </a:p>
          <a:p>
            <a:pPr marL="12700">
              <a:lnSpc>
                <a:spcPct val="100000"/>
              </a:lnSpc>
              <a:spcBef>
                <a:spcPts val="819"/>
              </a:spcBef>
            </a:pPr>
            <a:r>
              <a:rPr lang="en-IN" sz="1200" dirty="0" err="1">
                <a:latin typeface="Times New Roman"/>
                <a:cs typeface="Times New Roman"/>
              </a:rPr>
              <a:t>img_array</a:t>
            </a:r>
            <a:r>
              <a:rPr lang="en-IN" sz="1200" dirty="0">
                <a:latin typeface="Times New Roman"/>
                <a:cs typeface="Times New Roman"/>
              </a:rPr>
              <a:t> = </a:t>
            </a:r>
            <a:r>
              <a:rPr lang="en-IN" sz="1200" dirty="0" err="1">
                <a:latin typeface="Times New Roman"/>
                <a:cs typeface="Times New Roman"/>
              </a:rPr>
              <a:t>image.img_to_array</a:t>
            </a:r>
            <a:r>
              <a:rPr lang="en-IN" sz="1200" dirty="0">
                <a:latin typeface="Times New Roman"/>
                <a:cs typeface="Times New Roman"/>
              </a:rPr>
              <a:t>(</a:t>
            </a:r>
            <a:r>
              <a:rPr lang="en-IN" sz="1200" dirty="0" err="1">
                <a:latin typeface="Times New Roman"/>
                <a:cs typeface="Times New Roman"/>
              </a:rPr>
              <a:t>img</a:t>
            </a:r>
            <a:r>
              <a:rPr lang="en-IN" sz="1200" dirty="0">
                <a:latin typeface="Times New Roman"/>
                <a:cs typeface="Times New Roman"/>
              </a:rPr>
              <a:t>)</a:t>
            </a:r>
          </a:p>
          <a:p>
            <a:pPr marL="12700">
              <a:lnSpc>
                <a:spcPct val="100000"/>
              </a:lnSpc>
              <a:spcBef>
                <a:spcPts val="819"/>
              </a:spcBef>
            </a:pPr>
            <a:r>
              <a:rPr lang="en-IN" sz="1200" dirty="0" err="1">
                <a:latin typeface="Times New Roman"/>
                <a:cs typeface="Times New Roman"/>
              </a:rPr>
              <a:t>img_array</a:t>
            </a:r>
            <a:r>
              <a:rPr lang="en-IN" sz="1200" dirty="0">
                <a:latin typeface="Times New Roman"/>
                <a:cs typeface="Times New Roman"/>
              </a:rPr>
              <a:t> = </a:t>
            </a:r>
            <a:r>
              <a:rPr lang="en-IN" sz="1200" dirty="0" err="1">
                <a:latin typeface="Times New Roman"/>
                <a:cs typeface="Times New Roman"/>
              </a:rPr>
              <a:t>np.expand_dims</a:t>
            </a:r>
            <a:r>
              <a:rPr lang="en-IN" sz="1200" dirty="0">
                <a:latin typeface="Times New Roman"/>
                <a:cs typeface="Times New Roman"/>
              </a:rPr>
              <a:t>(</a:t>
            </a:r>
            <a:r>
              <a:rPr lang="en-IN" sz="1200" dirty="0" err="1">
                <a:latin typeface="Times New Roman"/>
                <a:cs typeface="Times New Roman"/>
              </a:rPr>
              <a:t>img_array</a:t>
            </a:r>
            <a:r>
              <a:rPr lang="en-IN" sz="1200" dirty="0">
                <a:latin typeface="Times New Roman"/>
                <a:cs typeface="Times New Roman"/>
              </a:rPr>
              <a:t>, axis=0) </a:t>
            </a:r>
          </a:p>
          <a:p>
            <a:pPr marL="12700">
              <a:lnSpc>
                <a:spcPct val="100000"/>
              </a:lnSpc>
              <a:spcBef>
                <a:spcPts val="819"/>
              </a:spcBef>
            </a:pPr>
            <a:r>
              <a:rPr lang="en-IN" sz="1200" dirty="0" err="1">
                <a:latin typeface="Times New Roman"/>
                <a:cs typeface="Times New Roman"/>
              </a:rPr>
              <a:t>img_array</a:t>
            </a:r>
            <a:r>
              <a:rPr lang="en-IN" sz="1200" dirty="0">
                <a:latin typeface="Times New Roman"/>
                <a:cs typeface="Times New Roman"/>
              </a:rPr>
              <a:t> /= 255. </a:t>
            </a:r>
          </a:p>
          <a:p>
            <a:pPr marL="12700">
              <a:lnSpc>
                <a:spcPct val="100000"/>
              </a:lnSpc>
              <a:spcBef>
                <a:spcPts val="819"/>
              </a:spcBef>
            </a:pPr>
            <a:r>
              <a:rPr lang="en-IN" sz="1200" dirty="0">
                <a:latin typeface="Times New Roman"/>
                <a:cs typeface="Times New Roman"/>
              </a:rPr>
              <a:t>predictions = </a:t>
            </a:r>
            <a:r>
              <a:rPr lang="en-IN" sz="1200" dirty="0" err="1">
                <a:latin typeface="Times New Roman"/>
                <a:cs typeface="Times New Roman"/>
              </a:rPr>
              <a:t>model.predict</a:t>
            </a:r>
            <a:r>
              <a:rPr lang="en-IN" sz="1200" dirty="0">
                <a:latin typeface="Times New Roman"/>
                <a:cs typeface="Times New Roman"/>
              </a:rPr>
              <a:t>(</a:t>
            </a:r>
            <a:r>
              <a:rPr lang="en-IN" sz="1200" dirty="0" err="1">
                <a:latin typeface="Times New Roman"/>
                <a:cs typeface="Times New Roman"/>
              </a:rPr>
              <a:t>img_array</a:t>
            </a:r>
            <a:r>
              <a:rPr lang="en-IN" sz="1200" dirty="0">
                <a:latin typeface="Times New Roman"/>
                <a:cs typeface="Times New Roman"/>
              </a:rPr>
              <a:t>)</a:t>
            </a:r>
          </a:p>
          <a:p>
            <a:pPr marL="12700">
              <a:lnSpc>
                <a:spcPct val="100000"/>
              </a:lnSpc>
              <a:spcBef>
                <a:spcPts val="819"/>
              </a:spcBef>
            </a:pPr>
            <a:r>
              <a:rPr lang="en-IN" sz="1200" dirty="0" err="1">
                <a:latin typeface="Times New Roman"/>
                <a:cs typeface="Times New Roman"/>
              </a:rPr>
              <a:t>class_labels</a:t>
            </a:r>
            <a:r>
              <a:rPr lang="en-IN" sz="1200" dirty="0">
                <a:latin typeface="Times New Roman"/>
                <a:cs typeface="Times New Roman"/>
              </a:rPr>
              <a:t> = ['</a:t>
            </a:r>
            <a:r>
              <a:rPr lang="en-IN" sz="1200" dirty="0" err="1">
                <a:latin typeface="Times New Roman"/>
                <a:cs typeface="Times New Roman"/>
              </a:rPr>
              <a:t>Aloevera</a:t>
            </a:r>
            <a:r>
              <a:rPr lang="en-IN" sz="1200" dirty="0">
                <a:latin typeface="Times New Roman"/>
                <a:cs typeface="Times New Roman"/>
              </a:rPr>
              <a:t>', 'Amla', '</a:t>
            </a:r>
            <a:r>
              <a:rPr lang="en-IN" sz="1200" dirty="0" err="1">
                <a:latin typeface="Times New Roman"/>
                <a:cs typeface="Times New Roman"/>
              </a:rPr>
              <a:t>Amruthaballi</a:t>
            </a:r>
            <a:r>
              <a:rPr lang="en-IN" sz="1200" dirty="0">
                <a:latin typeface="Times New Roman"/>
                <a:cs typeface="Times New Roman"/>
              </a:rPr>
              <a:t>', 'Arali', '</a:t>
            </a:r>
            <a:r>
              <a:rPr lang="en-IN" sz="1200" dirty="0" err="1">
                <a:latin typeface="Times New Roman"/>
                <a:cs typeface="Times New Roman"/>
              </a:rPr>
              <a:t>ashoka</a:t>
            </a:r>
            <a:r>
              <a:rPr lang="en-IN" sz="1200" dirty="0">
                <a:latin typeface="Times New Roman"/>
                <a:cs typeface="Times New Roman"/>
              </a:rPr>
              <a:t>', '</a:t>
            </a:r>
            <a:r>
              <a:rPr lang="en-IN" sz="1200" dirty="0" err="1">
                <a:latin typeface="Times New Roman"/>
                <a:cs typeface="Times New Roman"/>
              </a:rPr>
              <a:t>Astma_weed</a:t>
            </a:r>
            <a:r>
              <a:rPr lang="en-IN" sz="1200" dirty="0">
                <a:latin typeface="Times New Roman"/>
                <a:cs typeface="Times New Roman"/>
              </a:rPr>
              <a:t>', </a:t>
            </a:r>
          </a:p>
          <a:p>
            <a:pPr marL="12700">
              <a:lnSpc>
                <a:spcPct val="100000"/>
              </a:lnSpc>
              <a:spcBef>
                <a:spcPts val="819"/>
              </a:spcBef>
            </a:pPr>
            <a:r>
              <a:rPr lang="en-IN" sz="1200" dirty="0">
                <a:latin typeface="Times New Roman"/>
                <a:cs typeface="Times New Roman"/>
              </a:rPr>
              <a:t>'</a:t>
            </a:r>
            <a:r>
              <a:rPr lang="en-IN" sz="1200" dirty="0" err="1">
                <a:latin typeface="Times New Roman"/>
                <a:cs typeface="Times New Roman"/>
              </a:rPr>
              <a:t>Badipala</a:t>
            </a:r>
            <a:r>
              <a:rPr lang="en-IN" sz="1200" dirty="0">
                <a:latin typeface="Times New Roman"/>
                <a:cs typeface="Times New Roman"/>
              </a:rPr>
              <a:t>', '</a:t>
            </a:r>
            <a:r>
              <a:rPr lang="en-IN" sz="1200" dirty="0" err="1">
                <a:latin typeface="Times New Roman"/>
                <a:cs typeface="Times New Roman"/>
              </a:rPr>
              <a:t>Balloon_Vine</a:t>
            </a:r>
            <a:r>
              <a:rPr lang="en-IN" sz="1200" dirty="0">
                <a:latin typeface="Times New Roman"/>
                <a:cs typeface="Times New Roman"/>
              </a:rPr>
              <a:t>', 'Bamboo', 'Beans', 'Betel', '</a:t>
            </a:r>
            <a:r>
              <a:rPr lang="en-IN" sz="1200" dirty="0" err="1">
                <a:latin typeface="Times New Roman"/>
                <a:cs typeface="Times New Roman"/>
              </a:rPr>
              <a:t>Bhrami</a:t>
            </a:r>
            <a:r>
              <a:rPr lang="en-IN" sz="1200" dirty="0">
                <a:latin typeface="Times New Roman"/>
                <a:cs typeface="Times New Roman"/>
              </a:rPr>
              <a:t>', '</a:t>
            </a:r>
            <a:r>
              <a:rPr lang="en-IN" sz="1200" dirty="0" err="1">
                <a:latin typeface="Times New Roman"/>
                <a:cs typeface="Times New Roman"/>
              </a:rPr>
              <a:t>Bringaraja</a:t>
            </a:r>
            <a:r>
              <a:rPr lang="en-IN" sz="1200" dirty="0">
                <a:latin typeface="Times New Roman"/>
                <a:cs typeface="Times New Roman"/>
              </a:rPr>
              <a:t>', 'camphor', </a:t>
            </a:r>
          </a:p>
          <a:p>
            <a:pPr marL="12700">
              <a:lnSpc>
                <a:spcPct val="100000"/>
              </a:lnSpc>
              <a:spcBef>
                <a:spcPts val="819"/>
              </a:spcBef>
            </a:pPr>
            <a:r>
              <a:rPr lang="en-IN" sz="1200" dirty="0">
                <a:latin typeface="Times New Roman"/>
                <a:cs typeface="Times New Roman"/>
              </a:rPr>
              <a:t>'Caricature', 'Castor']</a:t>
            </a:r>
          </a:p>
          <a:p>
            <a:pPr marL="12700">
              <a:lnSpc>
                <a:spcPct val="100000"/>
              </a:lnSpc>
              <a:spcBef>
                <a:spcPts val="819"/>
              </a:spcBef>
            </a:pPr>
            <a:r>
              <a:rPr lang="en-IN" sz="1200" dirty="0" err="1">
                <a:latin typeface="Times New Roman"/>
                <a:cs typeface="Times New Roman"/>
              </a:rPr>
              <a:t>predicted_class_index</a:t>
            </a:r>
            <a:r>
              <a:rPr lang="en-IN" sz="1200" dirty="0">
                <a:latin typeface="Times New Roman"/>
                <a:cs typeface="Times New Roman"/>
              </a:rPr>
              <a:t> = </a:t>
            </a:r>
            <a:r>
              <a:rPr lang="en-IN" sz="1200" dirty="0" err="1">
                <a:latin typeface="Times New Roman"/>
                <a:cs typeface="Times New Roman"/>
              </a:rPr>
              <a:t>np.argmax</a:t>
            </a:r>
            <a:r>
              <a:rPr lang="en-IN" sz="1200" dirty="0">
                <a:latin typeface="Times New Roman"/>
                <a:cs typeface="Times New Roman"/>
              </a:rPr>
              <a:t>(predictions)</a:t>
            </a:r>
          </a:p>
          <a:p>
            <a:pPr marL="12700">
              <a:lnSpc>
                <a:spcPct val="100000"/>
              </a:lnSpc>
              <a:spcBef>
                <a:spcPts val="819"/>
              </a:spcBef>
            </a:pPr>
            <a:r>
              <a:rPr lang="en-IN" sz="1200" dirty="0">
                <a:latin typeface="Times New Roman"/>
                <a:cs typeface="Times New Roman"/>
              </a:rPr>
              <a:t>print("Predicted index:", </a:t>
            </a:r>
            <a:r>
              <a:rPr lang="en-IN" sz="1200" dirty="0" err="1">
                <a:latin typeface="Times New Roman"/>
                <a:cs typeface="Times New Roman"/>
              </a:rPr>
              <a:t>predicted_class_index</a:t>
            </a:r>
            <a:r>
              <a:rPr lang="en-IN" sz="1200" dirty="0">
                <a:latin typeface="Times New Roman"/>
                <a:cs typeface="Times New Roman"/>
              </a:rPr>
              <a:t>)</a:t>
            </a:r>
          </a:p>
          <a:p>
            <a:pPr marL="12700">
              <a:lnSpc>
                <a:spcPct val="100000"/>
              </a:lnSpc>
              <a:spcBef>
                <a:spcPts val="819"/>
              </a:spcBef>
            </a:pPr>
            <a:r>
              <a:rPr lang="en-IN" sz="1200" dirty="0" err="1">
                <a:latin typeface="Times New Roman"/>
                <a:cs typeface="Times New Roman"/>
              </a:rPr>
              <a:t>predicted_label</a:t>
            </a:r>
            <a:r>
              <a:rPr lang="en-IN" sz="1200" dirty="0">
                <a:latin typeface="Times New Roman"/>
                <a:cs typeface="Times New Roman"/>
              </a:rPr>
              <a:t> = </a:t>
            </a:r>
            <a:r>
              <a:rPr lang="en-IN" sz="1200" dirty="0" err="1">
                <a:latin typeface="Times New Roman"/>
                <a:cs typeface="Times New Roman"/>
              </a:rPr>
              <a:t>class_labels</a:t>
            </a:r>
            <a:r>
              <a:rPr lang="en-IN" sz="1200" dirty="0">
                <a:latin typeface="Times New Roman"/>
                <a:cs typeface="Times New Roman"/>
              </a:rPr>
              <a:t>[</a:t>
            </a:r>
            <a:r>
              <a:rPr lang="en-IN" sz="1200" dirty="0" err="1">
                <a:latin typeface="Times New Roman"/>
                <a:cs typeface="Times New Roman"/>
              </a:rPr>
              <a:t>predicted_class_index</a:t>
            </a:r>
            <a:r>
              <a:rPr lang="en-IN" sz="1200" dirty="0">
                <a:latin typeface="Times New Roman"/>
                <a:cs typeface="Times New Roman"/>
              </a:rPr>
              <a:t>]</a:t>
            </a:r>
          </a:p>
          <a:p>
            <a:pPr marL="12700">
              <a:lnSpc>
                <a:spcPct val="100000"/>
              </a:lnSpc>
              <a:spcBef>
                <a:spcPts val="819"/>
              </a:spcBef>
            </a:pPr>
            <a:r>
              <a:rPr lang="en-IN" sz="1200" dirty="0">
                <a:latin typeface="Times New Roman"/>
                <a:cs typeface="Times New Roman"/>
              </a:rPr>
              <a:t>print("Predicted label:", </a:t>
            </a:r>
            <a:r>
              <a:rPr lang="en-IN" sz="1200" dirty="0" err="1">
                <a:latin typeface="Times New Roman"/>
                <a:cs typeface="Times New Roman"/>
              </a:rPr>
              <a:t>predicted_label</a:t>
            </a:r>
            <a:r>
              <a:rPr lang="en-IN" sz="1200" dirty="0">
                <a:latin typeface="Times New Roman"/>
                <a:cs typeface="Times New Roman"/>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4216400" cy="289823"/>
          </a:xfrm>
          <a:prstGeom prst="rect">
            <a:avLst/>
          </a:prstGeom>
        </p:spPr>
        <p:txBody>
          <a:bodyPr vert="horz" wrap="square" lIns="0" tIns="12700" rIns="0" bIns="0" rtlCol="0">
            <a:spAutoFit/>
          </a:bodyPr>
          <a:lstStyle/>
          <a:p>
            <a:pPr marL="12700">
              <a:lnSpc>
                <a:spcPct val="100000"/>
              </a:lnSpc>
              <a:spcBef>
                <a:spcPts val="100"/>
              </a:spcBef>
            </a:pPr>
            <a:r>
              <a:rPr lang="en-IN" sz="1800" b="1" dirty="0">
                <a:solidFill>
                  <a:srgbClr val="000000"/>
                </a:solidFill>
                <a:effectLst/>
                <a:latin typeface="Times New Roman" panose="02020603050405020304" pitchFamily="18" charset="0"/>
              </a:rPr>
              <a:t>TRAINING</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pic>
        <p:nvPicPr>
          <p:cNvPr id="9" name="Picture 8">
            <a:extLst>
              <a:ext uri="{FF2B5EF4-FFF2-40B4-BE49-F238E27FC236}">
                <a16:creationId xmlns:a16="http://schemas.microsoft.com/office/drawing/2014/main" id="{508ACB2A-938E-B311-1C55-31FBE132EC6D}"/>
              </a:ext>
            </a:extLst>
          </p:cNvPr>
          <p:cNvPicPr>
            <a:picLocks noChangeAspect="1"/>
          </p:cNvPicPr>
          <p:nvPr/>
        </p:nvPicPr>
        <p:blipFill>
          <a:blip r:embed="rId2"/>
          <a:stretch>
            <a:fillRect/>
          </a:stretch>
        </p:blipFill>
        <p:spPr>
          <a:xfrm>
            <a:off x="0" y="1630542"/>
            <a:ext cx="9144000" cy="44822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867660" algn="l"/>
              </a:tabLst>
            </a:pPr>
            <a:r>
              <a:rPr dirty="0"/>
              <a:t>Outputs</a:t>
            </a:r>
            <a:r>
              <a:rPr spc="-175" dirty="0"/>
              <a:t> </a:t>
            </a:r>
            <a:r>
              <a:rPr spc="-25" dirty="0"/>
              <a:t>and</a:t>
            </a:r>
            <a:r>
              <a:rPr dirty="0"/>
              <a:t>	Final</a:t>
            </a:r>
            <a:r>
              <a:rPr spc="-120" dirty="0"/>
              <a:t> </a:t>
            </a:r>
            <a:r>
              <a:rPr spc="-10" dirty="0"/>
              <a:t>Results</a:t>
            </a:r>
          </a:p>
        </p:txBody>
      </p:sp>
      <p:sp>
        <p:nvSpPr>
          <p:cNvPr id="3" name="object 3"/>
          <p:cNvSpPr txBox="1"/>
          <p:nvPr/>
        </p:nvSpPr>
        <p:spPr>
          <a:xfrm>
            <a:off x="263525" y="1008888"/>
            <a:ext cx="4216400" cy="289823"/>
          </a:xfrm>
          <a:prstGeom prst="rect">
            <a:avLst/>
          </a:prstGeom>
        </p:spPr>
        <p:txBody>
          <a:bodyPr vert="horz" wrap="square" lIns="0" tIns="12700" rIns="0" bIns="0" rtlCol="0">
            <a:spAutoFit/>
          </a:bodyPr>
          <a:lstStyle/>
          <a:p>
            <a:pPr marL="12700">
              <a:lnSpc>
                <a:spcPct val="100000"/>
              </a:lnSpc>
              <a:spcBef>
                <a:spcPts val="100"/>
              </a:spcBef>
            </a:pPr>
            <a:r>
              <a:rPr lang="en-IN" sz="1800" b="1" dirty="0">
                <a:solidFill>
                  <a:srgbClr val="000000"/>
                </a:solidFill>
                <a:effectLst/>
                <a:latin typeface="Times New Roman" panose="02020603050405020304" pitchFamily="18" charset="0"/>
              </a:rPr>
              <a:t>TESTING</a:t>
            </a:r>
            <a:endParaRPr sz="1400" dirty="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pic>
        <p:nvPicPr>
          <p:cNvPr id="9" name="Picture 8">
            <a:extLst>
              <a:ext uri="{FF2B5EF4-FFF2-40B4-BE49-F238E27FC236}">
                <a16:creationId xmlns:a16="http://schemas.microsoft.com/office/drawing/2014/main" id="{F96CD5F6-4298-65AF-9C56-B1F87AB0E0D7}"/>
              </a:ext>
            </a:extLst>
          </p:cNvPr>
          <p:cNvPicPr>
            <a:picLocks noChangeAspect="1"/>
          </p:cNvPicPr>
          <p:nvPr/>
        </p:nvPicPr>
        <p:blipFill>
          <a:blip r:embed="rId2"/>
          <a:stretch>
            <a:fillRect/>
          </a:stretch>
        </p:blipFill>
        <p:spPr>
          <a:xfrm>
            <a:off x="0" y="1346587"/>
            <a:ext cx="9144000" cy="4164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697480" algn="l"/>
                <a:tab pos="3644265" algn="l"/>
              </a:tabLst>
            </a:pPr>
            <a:r>
              <a:rPr spc="-10" dirty="0"/>
              <a:t>Conclusion</a:t>
            </a:r>
            <a:r>
              <a:rPr dirty="0"/>
              <a:t>	</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161925" y="685800"/>
            <a:ext cx="8612505" cy="4130874"/>
          </a:xfrm>
          <a:prstGeom prst="rect">
            <a:avLst/>
          </a:prstGeom>
        </p:spPr>
        <p:txBody>
          <a:bodyPr vert="horz" wrap="square" lIns="0" tIns="12700" rIns="0" bIns="0" rtlCol="0">
            <a:spAutoFit/>
          </a:bodyPr>
          <a:lstStyle/>
          <a:p>
            <a:pPr>
              <a:lnSpc>
                <a:spcPct val="150000"/>
              </a:lnSpc>
            </a:pPr>
            <a:r>
              <a:rPr lang="en-US" sz="1800" dirty="0">
                <a:solidFill>
                  <a:srgbClr val="000000"/>
                </a:solidFill>
                <a:effectLst/>
                <a:latin typeface="Times New Roman" panose="02020603050405020304" pitchFamily="18" charset="0"/>
              </a:rPr>
              <a:t>The development of the image processing software using machine learning for </a:t>
            </a:r>
            <a:endParaRPr lang="en-US" dirty="0"/>
          </a:p>
          <a:p>
            <a:pPr>
              <a:lnSpc>
                <a:spcPct val="150000"/>
              </a:lnSpc>
            </a:pPr>
            <a:r>
              <a:rPr lang="en-US" sz="1800" dirty="0">
                <a:solidFill>
                  <a:srgbClr val="000000"/>
                </a:solidFill>
                <a:effectLst/>
                <a:latin typeface="Times New Roman" panose="02020603050405020304" pitchFamily="18" charset="0"/>
              </a:rPr>
              <a:t>identifying medicinal plants successfully addressed the need for accurate and efficient plant </a:t>
            </a:r>
            <a:endParaRPr lang="en-US" dirty="0"/>
          </a:p>
          <a:p>
            <a:pPr>
              <a:lnSpc>
                <a:spcPct val="150000"/>
              </a:lnSpc>
            </a:pPr>
            <a:r>
              <a:rPr lang="en-US" sz="1800" dirty="0">
                <a:solidFill>
                  <a:srgbClr val="000000"/>
                </a:solidFill>
                <a:effectLst/>
                <a:latin typeface="Times New Roman" panose="02020603050405020304" pitchFamily="18" charset="0"/>
              </a:rPr>
              <a:t>identification in the medicinal plant supply chain. The system demonstrated high accuracy in </a:t>
            </a:r>
            <a:endParaRPr lang="en-US" dirty="0"/>
          </a:p>
          <a:p>
            <a:pPr>
              <a:lnSpc>
                <a:spcPct val="150000"/>
              </a:lnSpc>
            </a:pPr>
            <a:r>
              <a:rPr lang="en-US" sz="1800" dirty="0">
                <a:solidFill>
                  <a:srgbClr val="000000"/>
                </a:solidFill>
                <a:effectLst/>
                <a:latin typeface="Times New Roman" panose="02020603050405020304" pitchFamily="18" charset="0"/>
              </a:rPr>
              <a:t>recognizing various medicinal plants, significantly enhancing the authenticity and integrity </a:t>
            </a:r>
            <a:endParaRPr lang="en-US" dirty="0"/>
          </a:p>
          <a:p>
            <a:pPr>
              <a:lnSpc>
                <a:spcPct val="150000"/>
              </a:lnSpc>
            </a:pPr>
            <a:r>
              <a:rPr lang="en-US" sz="1800" dirty="0">
                <a:solidFill>
                  <a:srgbClr val="000000"/>
                </a:solidFill>
                <a:effectLst/>
                <a:latin typeface="Times New Roman" panose="02020603050405020304" pitchFamily="18" charset="0"/>
              </a:rPr>
              <a:t>of plant identification. The integration of advanced image preprocessing techniques and </a:t>
            </a:r>
            <a:endParaRPr lang="en-US" dirty="0"/>
          </a:p>
          <a:p>
            <a:pPr>
              <a:lnSpc>
                <a:spcPct val="150000"/>
              </a:lnSpc>
            </a:pPr>
            <a:r>
              <a:rPr lang="en-US" sz="1800" dirty="0">
                <a:solidFill>
                  <a:srgbClr val="000000"/>
                </a:solidFill>
                <a:effectLst/>
                <a:latin typeface="Times New Roman" panose="02020603050405020304" pitchFamily="18" charset="0"/>
              </a:rPr>
              <a:t>machine learning algorithms ensured reliable performance, while the user-friendly interface </a:t>
            </a:r>
            <a:endParaRPr lang="en-US" dirty="0"/>
          </a:p>
          <a:p>
            <a:pPr>
              <a:lnSpc>
                <a:spcPct val="150000"/>
              </a:lnSpc>
            </a:pPr>
            <a:r>
              <a:rPr lang="en-US" sz="1800" dirty="0">
                <a:solidFill>
                  <a:srgbClr val="000000"/>
                </a:solidFill>
                <a:effectLst/>
                <a:latin typeface="Times New Roman" panose="02020603050405020304" pitchFamily="18" charset="0"/>
              </a:rPr>
              <a:t>facilitated ease of use for practitioners and suppliers. This project not only improves the </a:t>
            </a:r>
            <a:endParaRPr lang="en-US" dirty="0"/>
          </a:p>
          <a:p>
            <a:pPr>
              <a:lnSpc>
                <a:spcPct val="150000"/>
              </a:lnSpc>
            </a:pPr>
            <a:r>
              <a:rPr lang="en-US" sz="1800" dirty="0">
                <a:solidFill>
                  <a:srgbClr val="000000"/>
                </a:solidFill>
                <a:effectLst/>
                <a:latin typeface="Times New Roman" panose="02020603050405020304" pitchFamily="18" charset="0"/>
              </a:rPr>
              <a:t>quality control of medicinal plants but also reduces the risk of misidentification, promoting </a:t>
            </a:r>
            <a:endParaRPr lang="en-US" dirty="0"/>
          </a:p>
          <a:p>
            <a:pPr>
              <a:lnSpc>
                <a:spcPct val="150000"/>
              </a:lnSpc>
            </a:pPr>
            <a:r>
              <a:rPr lang="en-US" sz="1800" dirty="0">
                <a:solidFill>
                  <a:srgbClr val="000000"/>
                </a:solidFill>
                <a:effectLst/>
                <a:latin typeface="Times New Roman" panose="02020603050405020304" pitchFamily="18" charset="0"/>
              </a:rPr>
              <a:t>safety and trust in the industry. </a:t>
            </a:r>
            <a:endParaRPr lang="en-US" sz="1800" dirty="0">
              <a:latin typeface="Times New Roman"/>
              <a:cs typeface="Times New Roman"/>
            </a:endParaRPr>
          </a:p>
          <a:p>
            <a:pPr marL="12700" marR="5080" algn="just">
              <a:lnSpc>
                <a:spcPct val="150000"/>
              </a:lnSpc>
              <a:spcBef>
                <a:spcPts val="100"/>
              </a:spcBef>
            </a:pPr>
            <a:endParaRPr lang="en-US"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7FF9-12B1-AA41-DE74-DA9D8A2E27E5}"/>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BFEE5E63-DEC1-20FE-E3C9-EF8EF1147EF1}"/>
              </a:ext>
            </a:extLst>
          </p:cNvPr>
          <p:cNvSpPr>
            <a:spLocks noGrp="1"/>
          </p:cNvSpPr>
          <p:nvPr>
            <p:ph type="body" idx="1"/>
          </p:nvPr>
        </p:nvSpPr>
        <p:spPr>
          <a:xfrm>
            <a:off x="175894" y="1143000"/>
            <a:ext cx="8815705" cy="4567749"/>
          </a:xfrm>
        </p:spPr>
        <p:txBody>
          <a:bodyPr/>
          <a:lstStyle/>
          <a:p>
            <a:pPr>
              <a:lnSpc>
                <a:spcPct val="150000"/>
              </a:lnSpc>
            </a:pPr>
            <a:r>
              <a:rPr lang="en-US" sz="1800" dirty="0">
                <a:solidFill>
                  <a:srgbClr val="000000"/>
                </a:solidFill>
                <a:effectLst/>
                <a:latin typeface="Times New Roman" panose="02020603050405020304" pitchFamily="18" charset="0"/>
              </a:rPr>
              <a:t>Firstly, expanding the database to </a:t>
            </a:r>
            <a:endParaRPr lang="en-US" dirty="0"/>
          </a:p>
          <a:p>
            <a:pPr>
              <a:lnSpc>
                <a:spcPct val="150000"/>
              </a:lnSpc>
            </a:pPr>
            <a:r>
              <a:rPr lang="en-US" sz="1800" dirty="0">
                <a:solidFill>
                  <a:srgbClr val="000000"/>
                </a:solidFill>
                <a:effectLst/>
                <a:latin typeface="Times New Roman" panose="02020603050405020304" pitchFamily="18" charset="0"/>
              </a:rPr>
              <a:t>include a wider variety of medicinal plants would increase the system's applicability </a:t>
            </a:r>
            <a:endParaRPr lang="en-US" dirty="0"/>
          </a:p>
          <a:p>
            <a:pPr>
              <a:lnSpc>
                <a:spcPct val="150000"/>
              </a:lnSpc>
            </a:pPr>
            <a:r>
              <a:rPr lang="en-US" sz="1800" dirty="0">
                <a:solidFill>
                  <a:srgbClr val="000000"/>
                </a:solidFill>
                <a:effectLst/>
                <a:latin typeface="Times New Roman" panose="02020603050405020304" pitchFamily="18" charset="0"/>
              </a:rPr>
              <a:t>and accuracy. Integrating real-time data processing capabilities would allow users to </a:t>
            </a:r>
            <a:endParaRPr lang="en-US" dirty="0"/>
          </a:p>
          <a:p>
            <a:pPr>
              <a:lnSpc>
                <a:spcPct val="150000"/>
              </a:lnSpc>
            </a:pPr>
            <a:r>
              <a:rPr lang="en-US" sz="1800" dirty="0">
                <a:solidFill>
                  <a:srgbClr val="000000"/>
                </a:solidFill>
                <a:effectLst/>
                <a:latin typeface="Times New Roman" panose="02020603050405020304" pitchFamily="18" charset="0"/>
              </a:rPr>
              <a:t>receive instant feedback and results, making the software more efficient and practical in </a:t>
            </a:r>
            <a:endParaRPr lang="en-US" dirty="0"/>
          </a:p>
          <a:p>
            <a:pPr>
              <a:lnSpc>
                <a:spcPct val="150000"/>
              </a:lnSpc>
            </a:pPr>
            <a:r>
              <a:rPr lang="en-US" sz="1800" dirty="0">
                <a:solidFill>
                  <a:srgbClr val="000000"/>
                </a:solidFill>
                <a:effectLst/>
                <a:latin typeface="Times New Roman" panose="02020603050405020304" pitchFamily="18" charset="0"/>
              </a:rPr>
              <a:t>real-world scenarios. Additionally, improving the robustness of the machine learning </a:t>
            </a:r>
            <a:endParaRPr lang="en-US" dirty="0"/>
          </a:p>
          <a:p>
            <a:pPr>
              <a:lnSpc>
                <a:spcPct val="150000"/>
              </a:lnSpc>
            </a:pPr>
            <a:r>
              <a:rPr lang="en-US" sz="1800" dirty="0">
                <a:solidFill>
                  <a:srgbClr val="000000"/>
                </a:solidFill>
                <a:effectLst/>
                <a:latin typeface="Times New Roman" panose="02020603050405020304" pitchFamily="18" charset="0"/>
              </a:rPr>
              <a:t>algorithms to account for environmental variations, such as different lighting </a:t>
            </a:r>
            <a:endParaRPr lang="en-US" dirty="0"/>
          </a:p>
          <a:p>
            <a:pPr>
              <a:lnSpc>
                <a:spcPct val="150000"/>
              </a:lnSpc>
            </a:pPr>
            <a:r>
              <a:rPr lang="en-US" sz="1800" dirty="0">
                <a:solidFill>
                  <a:srgbClr val="000000"/>
                </a:solidFill>
                <a:effectLst/>
                <a:latin typeface="Times New Roman" panose="02020603050405020304" pitchFamily="18" charset="0"/>
              </a:rPr>
              <a:t>conditions, backgrounds, and plant growth stages, would enhance the reliability of the </a:t>
            </a:r>
            <a:endParaRPr lang="en-US" dirty="0"/>
          </a:p>
          <a:p>
            <a:pPr>
              <a:lnSpc>
                <a:spcPct val="150000"/>
              </a:lnSpc>
            </a:pPr>
            <a:r>
              <a:rPr lang="en-US" sz="1800" dirty="0">
                <a:solidFill>
                  <a:srgbClr val="000000"/>
                </a:solidFill>
                <a:effectLst/>
                <a:latin typeface="Times New Roman" panose="02020603050405020304" pitchFamily="18" charset="0"/>
              </a:rPr>
              <a:t>system. Another potential enhancement is the inclusion of a more comprehensive user 20 </a:t>
            </a:r>
            <a:endParaRPr lang="en-US" dirty="0"/>
          </a:p>
          <a:p>
            <a:pPr>
              <a:lnSpc>
                <a:spcPct val="150000"/>
              </a:lnSpc>
            </a:pPr>
            <a:r>
              <a:rPr lang="en-US" sz="1800" dirty="0">
                <a:solidFill>
                  <a:srgbClr val="000000"/>
                </a:solidFill>
                <a:effectLst/>
                <a:latin typeface="Times New Roman" panose="02020603050405020304" pitchFamily="18" charset="0"/>
              </a:rPr>
              <a:t>interface that offers detailed plant information, usage guidelines, and potential </a:t>
            </a:r>
            <a:endParaRPr lang="en-US" dirty="0"/>
          </a:p>
          <a:p>
            <a:pPr>
              <a:lnSpc>
                <a:spcPct val="150000"/>
              </a:lnSpc>
            </a:pPr>
            <a:r>
              <a:rPr lang="en-US" sz="1800" dirty="0">
                <a:solidFill>
                  <a:srgbClr val="000000"/>
                </a:solidFill>
                <a:effectLst/>
                <a:latin typeface="Times New Roman" panose="02020603050405020304" pitchFamily="18" charset="0"/>
              </a:rPr>
              <a:t>applications, providing users with a richer and more informative experience.</a:t>
            </a:r>
            <a:endParaRPr lang="en-IN" dirty="0"/>
          </a:p>
        </p:txBody>
      </p:sp>
    </p:spTree>
    <p:extLst>
      <p:ext uri="{BB962C8B-B14F-4D97-AF65-F5344CB8AC3E}">
        <p14:creationId xmlns:p14="http://schemas.microsoft.com/office/powerpoint/2010/main" val="23748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3" name="object 3"/>
          <p:cNvSpPr txBox="1"/>
          <p:nvPr/>
        </p:nvSpPr>
        <p:spPr>
          <a:xfrm>
            <a:off x="361780" y="877824"/>
            <a:ext cx="8493760" cy="3336811"/>
          </a:xfrm>
          <a:prstGeom prst="rect">
            <a:avLst/>
          </a:prstGeom>
        </p:spPr>
        <p:txBody>
          <a:bodyPr vert="horz" wrap="square" lIns="0" tIns="12700" rIns="0" bIns="0" rtlCol="0">
            <a:spAutoFit/>
          </a:bodyPr>
          <a:lstStyle/>
          <a:p>
            <a:r>
              <a:rPr lang="en-US" sz="1800" dirty="0">
                <a:solidFill>
                  <a:srgbClr val="000000"/>
                </a:solidFill>
                <a:effectLst/>
                <a:latin typeface="Times New Roman" panose="02020603050405020304" pitchFamily="18" charset="0"/>
              </a:rPr>
              <a:t>[1] Manoharan, J. Samuel. "Flawless detection of herbal plant leaf </a:t>
            </a:r>
            <a:endParaRPr lang="en-US" sz="1600" dirty="0"/>
          </a:p>
          <a:p>
            <a:r>
              <a:rPr lang="en-US" sz="1800" dirty="0">
                <a:solidFill>
                  <a:srgbClr val="000000"/>
                </a:solidFill>
                <a:effectLst/>
                <a:latin typeface="Times New Roman" panose="02020603050405020304" pitchFamily="18" charset="0"/>
              </a:rPr>
              <a:t>      by machine learning classifier through two stage authentication </a:t>
            </a:r>
            <a:endParaRPr lang="en-US" sz="1600" dirty="0"/>
          </a:p>
          <a:p>
            <a:r>
              <a:rPr lang="en-US"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rPr>
              <a:t>procedure." Journal of Artificial Intelligence and Capsule Networks 3.2 </a:t>
            </a:r>
            <a:endParaRPr lang="en-US" sz="1600" dirty="0"/>
          </a:p>
          <a:p>
            <a:r>
              <a:rPr lang="en-US" sz="1800" dirty="0">
                <a:solidFill>
                  <a:srgbClr val="000000"/>
                </a:solidFill>
                <a:effectLst/>
                <a:latin typeface="Times New Roman" panose="02020603050405020304" pitchFamily="18" charset="0"/>
              </a:rPr>
              <a:t>      (2021): 125-139. </a:t>
            </a:r>
          </a:p>
          <a:p>
            <a:endParaRPr lang="en-US" dirty="0">
              <a:solidFill>
                <a:srgbClr val="000000"/>
              </a:solidFill>
              <a:latin typeface="Times New Roman" panose="02020603050405020304" pitchFamily="18" charset="0"/>
              <a:cs typeface="Times New Roman"/>
            </a:endParaRPr>
          </a:p>
          <a:p>
            <a:r>
              <a:rPr lang="en-US" sz="1700" dirty="0">
                <a:solidFill>
                  <a:srgbClr val="000000"/>
                </a:solidFill>
                <a:latin typeface="Times New Roman" panose="02020603050405020304" pitchFamily="18" charset="0"/>
                <a:cs typeface="Times New Roman"/>
              </a:rPr>
              <a:t>[2] </a:t>
            </a:r>
            <a:r>
              <a:rPr lang="en-US" sz="1800" dirty="0">
                <a:solidFill>
                  <a:srgbClr val="000000"/>
                </a:solidFill>
                <a:effectLst/>
                <a:latin typeface="Times New Roman" panose="02020603050405020304" pitchFamily="18" charset="0"/>
              </a:rPr>
              <a:t>Bhattacharya, Sweta, et al. "Deep learning and medical image </a:t>
            </a:r>
            <a:endParaRPr lang="en-US" sz="1600" dirty="0"/>
          </a:p>
          <a:p>
            <a:r>
              <a:rPr lang="en-US"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rPr>
              <a:t>processing for coronavirus (COVID-19) pandemic: A survey." </a:t>
            </a:r>
            <a:endParaRPr lang="en-US" sz="1600" dirty="0"/>
          </a:p>
          <a:p>
            <a:r>
              <a:rPr lang="en-US" sz="1800" dirty="0">
                <a:solidFill>
                  <a:srgbClr val="000000"/>
                </a:solidFill>
                <a:effectLst/>
                <a:latin typeface="Times New Roman" panose="02020603050405020304" pitchFamily="18" charset="0"/>
              </a:rPr>
              <a:t>      Sustainable cities and society 65 (2021): 102589.</a:t>
            </a:r>
          </a:p>
          <a:p>
            <a:endParaRPr lang="en-US" dirty="0">
              <a:solidFill>
                <a:srgbClr val="000000"/>
              </a:solidFill>
              <a:latin typeface="Times New Roman" panose="02020603050405020304" pitchFamily="18" charset="0"/>
              <a:cs typeface="Times New Roman"/>
            </a:endParaRPr>
          </a:p>
          <a:p>
            <a:r>
              <a:rPr lang="en-US" sz="1700" dirty="0">
                <a:solidFill>
                  <a:srgbClr val="000000"/>
                </a:solidFill>
                <a:latin typeface="Times New Roman" panose="02020603050405020304" pitchFamily="18" charset="0"/>
                <a:cs typeface="Times New Roman"/>
              </a:rPr>
              <a:t>[3] </a:t>
            </a:r>
            <a:r>
              <a:rPr lang="en-IN" sz="1800" dirty="0" err="1">
                <a:solidFill>
                  <a:srgbClr val="000000"/>
                </a:solidFill>
                <a:effectLst/>
                <a:latin typeface="Times New Roman" panose="02020603050405020304" pitchFamily="18" charset="0"/>
              </a:rPr>
              <a:t>Gajjar</a:t>
            </a:r>
            <a:r>
              <a:rPr lang="en-IN" sz="1800" dirty="0">
                <a:solidFill>
                  <a:srgbClr val="000000"/>
                </a:solidFill>
                <a:effectLst/>
                <a:latin typeface="Times New Roman" panose="02020603050405020304" pitchFamily="18" charset="0"/>
              </a:rPr>
              <a:t>, Viraj K., Anand K. Nambisan, and Kurt L. </a:t>
            </a:r>
            <a:r>
              <a:rPr lang="en-IN" sz="1800" dirty="0" err="1">
                <a:solidFill>
                  <a:srgbClr val="000000"/>
                </a:solidFill>
                <a:effectLst/>
                <a:latin typeface="Times New Roman" panose="02020603050405020304" pitchFamily="18" charset="0"/>
              </a:rPr>
              <a:t>Kosbar</a:t>
            </a:r>
            <a:r>
              <a:rPr lang="en-IN" sz="1800" dirty="0">
                <a:solidFill>
                  <a:srgbClr val="000000"/>
                </a:solidFill>
                <a:effectLst/>
                <a:latin typeface="Times New Roman" panose="02020603050405020304" pitchFamily="18" charset="0"/>
              </a:rPr>
              <a:t>. </a:t>
            </a:r>
            <a:endParaRPr lang="en-IN" sz="1600" dirty="0"/>
          </a:p>
          <a:p>
            <a:r>
              <a:rPr lang="en-IN" dirty="0">
                <a:solidFill>
                  <a:srgbClr val="000000"/>
                </a:solidFill>
                <a:latin typeface="Times New Roman" panose="02020603050405020304" pitchFamily="18" charset="0"/>
              </a:rPr>
              <a:t>    </a:t>
            </a:r>
            <a:r>
              <a:rPr lang="en-IN" sz="1800" dirty="0">
                <a:solidFill>
                  <a:srgbClr val="000000"/>
                </a:solidFill>
                <a:effectLst/>
                <a:latin typeface="Times New Roman" panose="02020603050405020304" pitchFamily="18" charset="0"/>
              </a:rPr>
              <a:t>"Plant Identification in a Combined-Imbalanced Leaf Dataset." IEEE </a:t>
            </a:r>
            <a:endParaRPr lang="en-IN" sz="1600" dirty="0"/>
          </a:p>
          <a:p>
            <a:r>
              <a:rPr lang="en-IN" dirty="0">
                <a:solidFill>
                  <a:srgbClr val="000000"/>
                </a:solidFill>
                <a:latin typeface="Times New Roman" panose="02020603050405020304" pitchFamily="18" charset="0"/>
              </a:rPr>
              <a:t>     </a:t>
            </a:r>
            <a:r>
              <a:rPr lang="en-IN" sz="1800" dirty="0">
                <a:solidFill>
                  <a:srgbClr val="000000"/>
                </a:solidFill>
                <a:effectLst/>
                <a:latin typeface="Times New Roman" panose="02020603050405020304" pitchFamily="18" charset="0"/>
              </a:rPr>
              <a:t>Access 10 (2022): 37882-37891. </a:t>
            </a:r>
            <a:endParaRPr lang="en-US" sz="17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0869" y="2351282"/>
            <a:ext cx="53778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360" dirty="0"/>
              <a:t> </a:t>
            </a:r>
            <a:r>
              <a:rPr sz="9600" spc="-1019" dirty="0"/>
              <a:t>Y</a:t>
            </a:r>
            <a:r>
              <a:rPr sz="9600" spc="-45" dirty="0"/>
              <a:t>ou</a:t>
            </a:r>
            <a:endParaRPr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2</a:t>
            </a:fld>
            <a:endParaRPr spc="-50" dirty="0"/>
          </a:p>
        </p:txBody>
      </p:sp>
      <p:sp>
        <p:nvSpPr>
          <p:cNvPr id="3" name="object 3"/>
          <p:cNvSpPr txBox="1"/>
          <p:nvPr/>
        </p:nvSpPr>
        <p:spPr>
          <a:xfrm>
            <a:off x="263525" y="1007364"/>
            <a:ext cx="8651875" cy="4533549"/>
          </a:xfrm>
          <a:prstGeom prst="rect">
            <a:avLst/>
          </a:prstGeom>
        </p:spPr>
        <p:txBody>
          <a:bodyPr vert="horz" wrap="square" lIns="0" tIns="12700" rIns="0" bIns="0" rtlCol="0">
            <a:spAutoFit/>
          </a:bodyPr>
          <a:lstStyle/>
          <a:p>
            <a:pPr>
              <a:lnSpc>
                <a:spcPct val="150000"/>
              </a:lnSpc>
            </a:pPr>
            <a:r>
              <a:rPr lang="en-US" sz="1800" dirty="0">
                <a:solidFill>
                  <a:srgbClr val="0D0D0D"/>
                </a:solidFill>
                <a:effectLst/>
                <a:latin typeface="Times New Roman" panose="02020603050405020304" pitchFamily="18" charset="0"/>
              </a:rPr>
              <a:t>This project focuses on the development of advanced image processing software leveraging </a:t>
            </a:r>
            <a:endParaRPr lang="en-US" sz="2000" dirty="0"/>
          </a:p>
          <a:p>
            <a:pPr>
              <a:lnSpc>
                <a:spcPct val="150000"/>
              </a:lnSpc>
            </a:pPr>
            <a:r>
              <a:rPr lang="en-US" sz="1800" dirty="0">
                <a:solidFill>
                  <a:srgbClr val="0D0D0D"/>
                </a:solidFill>
                <a:effectLst/>
                <a:latin typeface="Times New Roman" panose="02020603050405020304" pitchFamily="18" charset="0"/>
              </a:rPr>
              <a:t>machine learning techniques to accurately identify medicinal plants. The objective is to </a:t>
            </a:r>
            <a:endParaRPr lang="en-US" sz="2000" dirty="0"/>
          </a:p>
          <a:p>
            <a:pPr>
              <a:lnSpc>
                <a:spcPct val="150000"/>
              </a:lnSpc>
            </a:pPr>
            <a:r>
              <a:rPr lang="en-US" sz="1800" dirty="0">
                <a:solidFill>
                  <a:srgbClr val="0D0D0D"/>
                </a:solidFill>
                <a:effectLst/>
                <a:latin typeface="Times New Roman" panose="02020603050405020304" pitchFamily="18" charset="0"/>
              </a:rPr>
              <a:t>enhance the authenticity and ensure the integrity of the medicinal plant supply chain. By </a:t>
            </a:r>
            <a:endParaRPr lang="en-US" sz="2000" dirty="0"/>
          </a:p>
          <a:p>
            <a:pPr>
              <a:lnSpc>
                <a:spcPct val="150000"/>
              </a:lnSpc>
            </a:pPr>
            <a:r>
              <a:rPr lang="en-US" sz="1800" dirty="0">
                <a:solidFill>
                  <a:srgbClr val="0D0D0D"/>
                </a:solidFill>
                <a:effectLst/>
                <a:latin typeface="Times New Roman" panose="02020603050405020304" pitchFamily="18" charset="0"/>
              </a:rPr>
              <a:t>utilizing a comprehensive database of medicinal plant images, the software uses Machine </a:t>
            </a:r>
            <a:endParaRPr lang="en-US" sz="2000" dirty="0"/>
          </a:p>
          <a:p>
            <a:pPr>
              <a:lnSpc>
                <a:spcPct val="150000"/>
              </a:lnSpc>
            </a:pPr>
            <a:r>
              <a:rPr lang="en-US" sz="1800" dirty="0">
                <a:solidFill>
                  <a:srgbClr val="0D0D0D"/>
                </a:solidFill>
                <a:effectLst/>
                <a:latin typeface="Times New Roman" panose="02020603050405020304" pitchFamily="18" charset="0"/>
              </a:rPr>
              <a:t>Learning(ML) to analyze and recognize plant species based on their visual characteristics. </a:t>
            </a:r>
            <a:endParaRPr lang="en-US" sz="2000" dirty="0"/>
          </a:p>
          <a:p>
            <a:pPr>
              <a:lnSpc>
                <a:spcPct val="150000"/>
              </a:lnSpc>
            </a:pPr>
            <a:r>
              <a:rPr lang="en-US" sz="1800" dirty="0">
                <a:solidFill>
                  <a:srgbClr val="0D0D0D"/>
                </a:solidFill>
                <a:effectLst/>
                <a:latin typeface="Times New Roman" panose="02020603050405020304" pitchFamily="18" charset="0"/>
              </a:rPr>
              <a:t>This innovative approach is to improve the reliability of sourcing and verifying medicinal </a:t>
            </a:r>
            <a:endParaRPr lang="en-US" sz="2000" dirty="0"/>
          </a:p>
          <a:p>
            <a:pPr>
              <a:lnSpc>
                <a:spcPct val="150000"/>
              </a:lnSpc>
            </a:pPr>
            <a:r>
              <a:rPr lang="en-US" sz="1800" dirty="0">
                <a:solidFill>
                  <a:srgbClr val="0D0D0D"/>
                </a:solidFill>
                <a:effectLst/>
                <a:latin typeface="Times New Roman" panose="02020603050405020304" pitchFamily="18" charset="0"/>
              </a:rPr>
              <a:t>plants. The system offers a user-friendly interface for real-time plant identification and </a:t>
            </a:r>
            <a:endParaRPr lang="en-US" sz="2000" dirty="0"/>
          </a:p>
          <a:p>
            <a:pPr>
              <a:lnSpc>
                <a:spcPct val="150000"/>
              </a:lnSpc>
            </a:pPr>
            <a:r>
              <a:rPr lang="en-US" sz="1800" dirty="0">
                <a:solidFill>
                  <a:srgbClr val="0D0D0D"/>
                </a:solidFill>
                <a:effectLst/>
                <a:latin typeface="Times New Roman" panose="02020603050405020304" pitchFamily="18" charset="0"/>
              </a:rPr>
              <a:t>includes features for recording and tracking plant authenticity throughout the supply chain. </a:t>
            </a:r>
            <a:endParaRPr lang="en-US" sz="2000" dirty="0"/>
          </a:p>
          <a:p>
            <a:pPr>
              <a:lnSpc>
                <a:spcPct val="150000"/>
              </a:lnSpc>
            </a:pPr>
            <a:r>
              <a:rPr lang="en-US" sz="1800" dirty="0">
                <a:solidFill>
                  <a:srgbClr val="0D0D0D"/>
                </a:solidFill>
                <a:effectLst/>
                <a:latin typeface="Times New Roman" panose="02020603050405020304" pitchFamily="18" charset="0"/>
              </a:rPr>
              <a:t>The implementation of this technology promises to benefit botanists, herbalists, and </a:t>
            </a:r>
            <a:endParaRPr lang="en-US" sz="2000" dirty="0"/>
          </a:p>
          <a:p>
            <a:pPr>
              <a:lnSpc>
                <a:spcPct val="150000"/>
              </a:lnSpc>
            </a:pPr>
            <a:r>
              <a:rPr lang="en-US" sz="1800" dirty="0">
                <a:solidFill>
                  <a:srgbClr val="0D0D0D"/>
                </a:solidFill>
                <a:effectLst/>
                <a:latin typeface="Times New Roman" panose="02020603050405020304" pitchFamily="18" charset="0"/>
              </a:rPr>
              <a:t>suppliers by providing a robust tool for maintaining the quality and traceability of medicinal </a:t>
            </a:r>
            <a:endParaRPr lang="en-US" sz="2000" dirty="0"/>
          </a:p>
          <a:p>
            <a:pPr>
              <a:lnSpc>
                <a:spcPct val="150000"/>
              </a:lnSpc>
            </a:pPr>
            <a:r>
              <a:rPr lang="en-US" sz="1800" dirty="0">
                <a:solidFill>
                  <a:srgbClr val="0D0D0D"/>
                </a:solidFill>
                <a:effectLst/>
                <a:latin typeface="Times New Roman" panose="02020603050405020304" pitchFamily="18" charset="0"/>
              </a:rPr>
              <a:t>plant products.</a:t>
            </a:r>
            <a:endParaRPr lang="en-US"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85" dirty="0"/>
              <a:t> </a:t>
            </a:r>
            <a:r>
              <a:rPr spc="-10" dirty="0"/>
              <a:t>Statement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9535">
              <a:lnSpc>
                <a:spcPts val="1620"/>
              </a:lnSpc>
            </a:pPr>
            <a:fld id="{81D60167-4931-47E6-BA6A-407CBD079E47}" type="slidenum">
              <a:rPr spc="-50" dirty="0"/>
              <a:t>3</a:t>
            </a:fld>
            <a:endParaRPr spc="-50" dirty="0"/>
          </a:p>
        </p:txBody>
      </p:sp>
      <p:sp>
        <p:nvSpPr>
          <p:cNvPr id="3" name="object 3"/>
          <p:cNvSpPr txBox="1"/>
          <p:nvPr/>
        </p:nvSpPr>
        <p:spPr>
          <a:xfrm>
            <a:off x="263525" y="885952"/>
            <a:ext cx="8651875" cy="2040559"/>
          </a:xfrm>
          <a:prstGeom prst="rect">
            <a:avLst/>
          </a:prstGeom>
        </p:spPr>
        <p:txBody>
          <a:bodyPr vert="horz" wrap="square" lIns="0" tIns="12700" rIns="0" bIns="0" rtlCol="0">
            <a:spAutoFit/>
          </a:bodyPr>
          <a:lstStyle/>
          <a:p>
            <a:pPr>
              <a:lnSpc>
                <a:spcPct val="150000"/>
              </a:lnSpc>
            </a:pPr>
            <a:r>
              <a:rPr lang="en-US" sz="1800" dirty="0">
                <a:solidFill>
                  <a:srgbClr val="000000"/>
                </a:solidFill>
                <a:effectLst/>
                <a:latin typeface="Times New Roman" panose="02020603050405020304" pitchFamily="18" charset="0"/>
              </a:rPr>
              <a:t>The problem faced by the people identifying medicinal plants are that they need to consult </a:t>
            </a:r>
            <a:endParaRPr lang="en-US" sz="2000" dirty="0"/>
          </a:p>
          <a:p>
            <a:pPr>
              <a:lnSpc>
                <a:spcPct val="150000"/>
              </a:lnSpc>
            </a:pPr>
            <a:r>
              <a:rPr lang="en-US" sz="1800" dirty="0">
                <a:solidFill>
                  <a:srgbClr val="000000"/>
                </a:solidFill>
                <a:effectLst/>
                <a:latin typeface="Times New Roman" panose="02020603050405020304" pitchFamily="18" charset="0"/>
              </a:rPr>
              <a:t>experts to find the right medicinal plant for their disease. This might often lead to errors. </a:t>
            </a:r>
            <a:endParaRPr lang="en-US" sz="2000" dirty="0"/>
          </a:p>
          <a:p>
            <a:pPr>
              <a:lnSpc>
                <a:spcPct val="150000"/>
              </a:lnSpc>
            </a:pPr>
            <a:r>
              <a:rPr lang="en-US" sz="1800" dirty="0" err="1">
                <a:solidFill>
                  <a:srgbClr val="000000"/>
                </a:solidFill>
                <a:effectLst/>
                <a:latin typeface="Times New Roman" panose="02020603050405020304" pitchFamily="18" charset="0"/>
              </a:rPr>
              <a:t>Inorder</a:t>
            </a:r>
            <a:r>
              <a:rPr lang="en-US" sz="1800" dirty="0">
                <a:solidFill>
                  <a:srgbClr val="000000"/>
                </a:solidFill>
                <a:effectLst/>
                <a:latin typeface="Times New Roman" panose="02020603050405020304" pitchFamily="18" charset="0"/>
              </a:rPr>
              <a:t> to avoid such errors we are going to implement image processing using Machine </a:t>
            </a:r>
            <a:endParaRPr lang="en-US" sz="2000" dirty="0"/>
          </a:p>
          <a:p>
            <a:pPr>
              <a:lnSpc>
                <a:spcPct val="150000"/>
              </a:lnSpc>
            </a:pPr>
            <a:r>
              <a:rPr lang="en-US" sz="1800" dirty="0">
                <a:solidFill>
                  <a:srgbClr val="000000"/>
                </a:solidFill>
                <a:effectLst/>
                <a:latin typeface="Times New Roman" panose="02020603050405020304" pitchFamily="18" charset="0"/>
              </a:rPr>
              <a:t>Learning(ML) to identify the right medicinal plant accurately thereby enhancing </a:t>
            </a:r>
            <a:endParaRPr lang="en-US" sz="2000" dirty="0"/>
          </a:p>
          <a:p>
            <a:pPr>
              <a:lnSpc>
                <a:spcPct val="150000"/>
              </a:lnSpc>
            </a:pPr>
            <a:r>
              <a:rPr lang="en-US" sz="1800" dirty="0">
                <a:solidFill>
                  <a:srgbClr val="000000"/>
                </a:solidFill>
                <a:effectLst/>
                <a:latin typeface="Times New Roman" panose="02020603050405020304" pitchFamily="18" charset="0"/>
              </a:rPr>
              <a:t>authenticity and ensuring integrity of the medicinal plant supply chain.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39980"/>
            <a:ext cx="3670935" cy="695960"/>
          </a:xfrm>
          <a:prstGeom prst="rect">
            <a:avLst/>
          </a:prstGeom>
        </p:spPr>
        <p:txBody>
          <a:bodyPr vert="horz" wrap="square" lIns="0" tIns="12700" rIns="0" bIns="0" rtlCol="0">
            <a:spAutoFit/>
          </a:bodyPr>
          <a:lstStyle/>
          <a:p>
            <a:pPr marL="12700">
              <a:lnSpc>
                <a:spcPct val="100000"/>
              </a:lnSpc>
              <a:spcBef>
                <a:spcPts val="100"/>
              </a:spcBef>
              <a:tabLst>
                <a:tab pos="2014855" algn="l"/>
              </a:tabLst>
            </a:pPr>
            <a:r>
              <a:rPr spc="-10" dirty="0"/>
              <a:t>Existing</a:t>
            </a:r>
            <a:r>
              <a:rPr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64135">
              <a:lnSpc>
                <a:spcPts val="1620"/>
              </a:lnSpc>
            </a:pPr>
            <a:r>
              <a:rPr dirty="0"/>
              <a:t>Rajalakshmi</a:t>
            </a:r>
            <a:r>
              <a:rPr spc="-65" dirty="0"/>
              <a:t> </a:t>
            </a:r>
            <a:r>
              <a:rPr dirty="0"/>
              <a:t>Engineering</a:t>
            </a:r>
            <a:r>
              <a:rPr spc="-60" dirty="0"/>
              <a:t> </a:t>
            </a:r>
            <a:r>
              <a:rPr spc="-10" dirty="0"/>
              <a:t>College</a:t>
            </a:r>
          </a:p>
        </p:txBody>
      </p:sp>
      <p:sp>
        <p:nvSpPr>
          <p:cNvPr id="6" name="object 6"/>
          <p:cNvSpPr txBox="1"/>
          <p:nvPr/>
        </p:nvSpPr>
        <p:spPr>
          <a:xfrm>
            <a:off x="8394017" y="6576042"/>
            <a:ext cx="128905" cy="228600"/>
          </a:xfrm>
          <a:prstGeom prst="rect">
            <a:avLst/>
          </a:prstGeom>
        </p:spPr>
        <p:txBody>
          <a:bodyPr vert="horz" wrap="square" lIns="0" tIns="0" rIns="0" bIns="0" rtlCol="0">
            <a:spAutoFit/>
          </a:bodyPr>
          <a:lstStyle/>
          <a:p>
            <a:pPr marL="12700">
              <a:lnSpc>
                <a:spcPts val="1620"/>
              </a:lnSpc>
            </a:pPr>
            <a:r>
              <a:rPr sz="1600" spc="-50" dirty="0">
                <a:solidFill>
                  <a:srgbClr val="FFFFFF"/>
                </a:solidFill>
                <a:latin typeface="Calibri"/>
                <a:cs typeface="Calibri"/>
              </a:rPr>
              <a:t>4</a:t>
            </a:r>
            <a:endParaRPr sz="1600" dirty="0">
              <a:latin typeface="Calibri"/>
              <a:cs typeface="Calibri"/>
            </a:endParaRPr>
          </a:p>
        </p:txBody>
      </p:sp>
      <p:sp>
        <p:nvSpPr>
          <p:cNvPr id="3" name="object 3"/>
          <p:cNvSpPr txBox="1"/>
          <p:nvPr/>
        </p:nvSpPr>
        <p:spPr>
          <a:xfrm>
            <a:off x="263525" y="869696"/>
            <a:ext cx="8613140" cy="4118050"/>
          </a:xfrm>
          <a:prstGeom prst="rect">
            <a:avLst/>
          </a:prstGeom>
        </p:spPr>
        <p:txBody>
          <a:bodyPr vert="horz" wrap="square" lIns="0" tIns="12700" rIns="0" bIns="0" rtlCol="0">
            <a:spAutoFit/>
          </a:bodyPr>
          <a:lstStyle/>
          <a:p>
            <a:pPr marL="12700" marR="5715" algn="just">
              <a:lnSpc>
                <a:spcPct val="150000"/>
              </a:lnSpc>
              <a:spcBef>
                <a:spcPts val="100"/>
              </a:spcBef>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existing system for identifying medicinal plants typically relies on traditional methods, such as manual identification by experts, which is time-consuming and prone to human error. Botanical specialists use physical characteristics and taxonomic keys to differentiate between species, often requiring in-depth knowledge and experience. In some cases, reference books and online databases are used to support identification, but these resources can be cumbersome to navigate and may not always provide accurate or comprehensive information. Additionally, there is a lack of integration with modern technologies, which limits the efficiency and scalability of the process. As a result, ensuring the authenticity and integrity of medicinal plants in the supply chain remains a significant challenge, highlighting the need for a more advanced and automated solution.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39980"/>
            <a:ext cx="3888104" cy="695960"/>
          </a:xfrm>
          <a:prstGeom prst="rect">
            <a:avLst/>
          </a:prstGeom>
        </p:spPr>
        <p:txBody>
          <a:bodyPr vert="horz" wrap="square" lIns="0" tIns="12700" rIns="0" bIns="0" rtlCol="0">
            <a:spAutoFit/>
          </a:bodyPr>
          <a:lstStyle/>
          <a:p>
            <a:pPr marL="12700">
              <a:lnSpc>
                <a:spcPct val="100000"/>
              </a:lnSpc>
              <a:spcBef>
                <a:spcPts val="100"/>
              </a:spcBef>
              <a:tabLst>
                <a:tab pos="2232025" algn="l"/>
              </a:tabLst>
            </a:pPr>
            <a:r>
              <a:rPr spc="-10" dirty="0"/>
              <a:t>Proposed</a:t>
            </a:r>
            <a:r>
              <a:rPr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3" name="object 3"/>
          <p:cNvSpPr txBox="1"/>
          <p:nvPr/>
        </p:nvSpPr>
        <p:spPr>
          <a:xfrm>
            <a:off x="263525" y="877824"/>
            <a:ext cx="8804275" cy="5446776"/>
          </a:xfrm>
          <a:prstGeom prst="rect">
            <a:avLst/>
          </a:prstGeom>
        </p:spPr>
        <p:txBody>
          <a:bodyPr vert="horz" wrap="square" lIns="0" tIns="12700" rIns="0" bIns="0" rtlCol="0">
            <a:spAutoFit/>
          </a:bodyPr>
          <a:lstStyle/>
          <a:p>
            <a:pPr marL="12700" marR="5080" algn="just">
              <a:lnSpc>
                <a:spcPct val="150000"/>
              </a:lnSpc>
              <a:spcBef>
                <a:spcPts val="100"/>
              </a:spcBef>
            </a:pPr>
            <a:endParaRPr lang="en-US" sz="1700" dirty="0">
              <a:solidFill>
                <a:srgbClr val="0D0D0D"/>
              </a:solidFill>
              <a:latin typeface="Times New Roman"/>
              <a:cs typeface="Times New Roman"/>
            </a:endParaRPr>
          </a:p>
        </p:txBody>
      </p:sp>
      <p:sp>
        <p:nvSpPr>
          <p:cNvPr id="11" name="TextBox 10">
            <a:extLst>
              <a:ext uri="{FF2B5EF4-FFF2-40B4-BE49-F238E27FC236}">
                <a16:creationId xmlns:a16="http://schemas.microsoft.com/office/drawing/2014/main" id="{4CB202C6-21E2-DDD3-36DB-44CF29EE45BE}"/>
              </a:ext>
            </a:extLst>
          </p:cNvPr>
          <p:cNvSpPr txBox="1"/>
          <p:nvPr/>
        </p:nvSpPr>
        <p:spPr>
          <a:xfrm>
            <a:off x="450850" y="1085337"/>
            <a:ext cx="8616950" cy="632480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suggested technique develops software to precisely identify medicinal plants by utilizing machine learning and image processing. In order to precisely recognize different species of plants, this sophisticated system combines powerful algorithms with high-resolution photography to assess plant properties. The program matches photos to recognized species, guaranteeing precise identification, by drawing on a large database of therapeutic plants. For simple engagement and instantaneous response, the system has an intuitive user interface. In addition, customers can identify plants on-site by accessing the program using mobile devices. Throughout the supply chain, this automated method not only guarantees the integrity and authenticity of medicinal plants but also improves the efficiency and accuracy of plant identification. Through the integration of machine learning, the system consistently enhances its precision and flexibility, rendering it a valuable tool.</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4492625" cy="695960"/>
          </a:xfrm>
          <a:prstGeom prst="rect">
            <a:avLst/>
          </a:prstGeom>
        </p:spPr>
        <p:txBody>
          <a:bodyPr vert="horz" wrap="square" lIns="0" tIns="12700" rIns="0" bIns="0" rtlCol="0">
            <a:spAutoFit/>
          </a:bodyPr>
          <a:lstStyle/>
          <a:p>
            <a:pPr marL="12700">
              <a:lnSpc>
                <a:spcPct val="100000"/>
              </a:lnSpc>
              <a:spcBef>
                <a:spcPts val="100"/>
              </a:spcBef>
              <a:tabLst>
                <a:tab pos="2090420" algn="l"/>
              </a:tabLst>
            </a:pPr>
            <a:r>
              <a:rPr dirty="0"/>
              <a:t>Aim</a:t>
            </a:r>
            <a:r>
              <a:rPr spc="-95" dirty="0"/>
              <a:t> </a:t>
            </a:r>
            <a:r>
              <a:rPr spc="-25" dirty="0"/>
              <a:t>and</a:t>
            </a:r>
            <a:r>
              <a:rPr dirty="0"/>
              <a:t>	</a:t>
            </a:r>
            <a:r>
              <a:rPr spc="-10" dirty="0"/>
              <a:t>Objectives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sp>
        <p:nvSpPr>
          <p:cNvPr id="3" name="object 3"/>
          <p:cNvSpPr txBox="1"/>
          <p:nvPr/>
        </p:nvSpPr>
        <p:spPr>
          <a:xfrm>
            <a:off x="218096" y="836009"/>
            <a:ext cx="8614410" cy="6252994"/>
          </a:xfrm>
          <a:prstGeom prst="rect">
            <a:avLst/>
          </a:prstGeom>
        </p:spPr>
        <p:txBody>
          <a:bodyPr vert="horz" wrap="square" lIns="0" tIns="12700" rIns="0" bIns="0" rtlCol="0">
            <a:spAutoFit/>
          </a:bodyPr>
          <a:lstStyle/>
          <a:p>
            <a:pPr marL="12700">
              <a:lnSpc>
                <a:spcPct val="150000"/>
              </a:lnSpc>
              <a:spcBef>
                <a:spcPts val="100"/>
              </a:spcBef>
            </a:pPr>
            <a:r>
              <a:rPr sz="1900" b="1" spc="-20" dirty="0">
                <a:solidFill>
                  <a:srgbClr val="0D0D0D"/>
                </a:solidFill>
                <a:latin typeface="Times New Roman"/>
                <a:cs typeface="Times New Roman"/>
              </a:rPr>
              <a:t>Aim:</a:t>
            </a:r>
            <a:endParaRPr sz="1900" dirty="0">
              <a:latin typeface="Times New Roman"/>
              <a:cs typeface="Times New Roman"/>
            </a:endParaRPr>
          </a:p>
          <a:p>
            <a:pPr algn="just">
              <a:lnSpc>
                <a:spcPct val="150000"/>
              </a:lnSpc>
            </a:pPr>
            <a:r>
              <a:rPr lang="en-US" sz="1800" dirty="0">
                <a:solidFill>
                  <a:srgbClr val="000000"/>
                </a:solidFill>
                <a:effectLst/>
                <a:latin typeface="Times New Roman" panose="02020603050405020304" pitchFamily="18" charset="0"/>
              </a:rPr>
              <a:t>This project's main goal is to create cutting-edge image processing software that </a:t>
            </a:r>
            <a:endParaRPr lang="en-US" dirty="0"/>
          </a:p>
          <a:p>
            <a:pPr algn="just">
              <a:lnSpc>
                <a:spcPct val="150000"/>
              </a:lnSpc>
            </a:pPr>
            <a:r>
              <a:rPr lang="en-US" sz="1800" dirty="0">
                <a:solidFill>
                  <a:srgbClr val="000000"/>
                </a:solidFill>
                <a:effectLst/>
                <a:latin typeface="Times New Roman" panose="02020603050405020304" pitchFamily="18" charset="0"/>
              </a:rPr>
              <a:t>correctly identifies medicinal plants by applying machine learning techniques. This will </a:t>
            </a:r>
            <a:endParaRPr lang="en-US" dirty="0"/>
          </a:p>
          <a:p>
            <a:pPr algn="just">
              <a:lnSpc>
                <a:spcPct val="150000"/>
              </a:lnSpc>
            </a:pPr>
            <a:r>
              <a:rPr lang="en-US" sz="1800" dirty="0">
                <a:solidFill>
                  <a:srgbClr val="000000"/>
                </a:solidFill>
                <a:effectLst/>
                <a:latin typeface="Times New Roman" panose="02020603050405020304" pitchFamily="18" charset="0"/>
              </a:rPr>
              <a:t>improve the supply chain's authenticity and integrity. </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2700" marR="5080" algn="just">
              <a:lnSpc>
                <a:spcPct val="150000"/>
              </a:lnSpc>
              <a:spcBef>
                <a:spcPts val="1500"/>
              </a:spcBef>
            </a:pPr>
            <a:endParaRPr dirty="0">
              <a:latin typeface="Times New Roman" panose="02020603050405020304" pitchFamily="18" charset="0"/>
              <a:cs typeface="Times New Roman" panose="02020603050405020304" pitchFamily="18" charset="0"/>
            </a:endParaRPr>
          </a:p>
          <a:p>
            <a:pPr marL="12700">
              <a:lnSpc>
                <a:spcPct val="150000"/>
              </a:lnSpc>
            </a:pPr>
            <a:r>
              <a:rPr sz="1900" b="1" spc="-10" dirty="0">
                <a:solidFill>
                  <a:srgbClr val="0D0D0D"/>
                </a:solidFill>
                <a:latin typeface="Times New Roman"/>
                <a:cs typeface="Times New Roman"/>
              </a:rPr>
              <a:t>Objectives:</a:t>
            </a:r>
            <a:endParaRPr sz="1900" dirty="0">
              <a:latin typeface="Times New Roman"/>
              <a:cs typeface="Times New Roman"/>
            </a:endParaRPr>
          </a:p>
          <a:p>
            <a:pPr algn="just">
              <a:lnSpc>
                <a:spcPct val="150000"/>
              </a:lnSpc>
            </a:pPr>
            <a:r>
              <a:rPr lang="en-US" sz="1800" dirty="0">
                <a:solidFill>
                  <a:srgbClr val="000000"/>
                </a:solidFill>
                <a:effectLst/>
                <a:latin typeface="Times New Roman" panose="02020603050405020304" pitchFamily="18" charset="0"/>
              </a:rPr>
              <a:t>A large dataset of photos of medicinal plants must be gathered and annotated, machine learning models must be developed and optimized for high-precision plant identification, and an intuitive software must be made to enable smooth picture processing. To improve authenticity and integrity, the software will be linked into the current </a:t>
            </a:r>
            <a:endParaRPr lang="en-US" sz="2000" dirty="0"/>
          </a:p>
          <a:p>
            <a:pPr algn="just">
              <a:lnSpc>
                <a:spcPct val="150000"/>
              </a:lnSpc>
            </a:pPr>
            <a:r>
              <a:rPr lang="en-US" sz="1800" dirty="0">
                <a:solidFill>
                  <a:srgbClr val="000000"/>
                </a:solidFill>
                <a:effectLst/>
                <a:latin typeface="Times New Roman" panose="02020603050405020304" pitchFamily="18" charset="0"/>
              </a:rPr>
              <a:t>supply chains for medicinal plants. It will also be extensively tested and validated in a 3 </a:t>
            </a:r>
            <a:endParaRPr lang="en-US" sz="2000" dirty="0"/>
          </a:p>
          <a:p>
            <a:pPr algn="just">
              <a:lnSpc>
                <a:spcPct val="150000"/>
              </a:lnSpc>
            </a:pPr>
            <a:r>
              <a:rPr lang="en-US" sz="1800" dirty="0">
                <a:solidFill>
                  <a:srgbClr val="000000"/>
                </a:solidFill>
                <a:effectLst/>
                <a:latin typeface="Times New Roman" panose="02020603050405020304" pitchFamily="18" charset="0"/>
              </a:rPr>
              <a:t>range of scenarios, and it will be updated frequently to take new plant species and </a:t>
            </a:r>
            <a:endParaRPr lang="en-US" sz="2000" dirty="0"/>
          </a:p>
          <a:p>
            <a:pPr algn="just">
              <a:lnSpc>
                <a:spcPct val="150000"/>
              </a:lnSpc>
            </a:pPr>
            <a:r>
              <a:rPr lang="en-US" sz="1800" dirty="0">
                <a:solidFill>
                  <a:srgbClr val="000000"/>
                </a:solidFill>
                <a:effectLst/>
                <a:latin typeface="Times New Roman" panose="02020603050405020304" pitchFamily="18" charset="0"/>
              </a:rPr>
              <a:t>technological developments into account. </a:t>
            </a:r>
            <a:endParaRPr sz="1900" dirty="0">
              <a:latin typeface="Times New Roman"/>
              <a:cs typeface="Times New Roman"/>
            </a:endParaRPr>
          </a:p>
          <a:p>
            <a:br>
              <a:rPr lang="en-US" sz="2000" dirty="0"/>
            </a:br>
            <a:endParaRPr sz="19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50"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289767" y="784411"/>
            <a:ext cx="8615045" cy="2456057"/>
          </a:xfrm>
          <a:prstGeom prst="rect">
            <a:avLst/>
          </a:prstGeom>
        </p:spPr>
        <p:txBody>
          <a:bodyPr vert="horz" wrap="square" lIns="0" tIns="12700" rIns="0" bIns="0"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rPr>
              <a:t>The study by J. Samuel Manoharan focuses on the detection of herbal plant </a:t>
            </a:r>
            <a:endParaRPr lang="en-US" dirty="0"/>
          </a:p>
          <a:p>
            <a:pPr>
              <a:lnSpc>
                <a:spcPct val="150000"/>
              </a:lnSpc>
            </a:pPr>
            <a:r>
              <a:rPr lang="en-US" sz="1800" dirty="0">
                <a:solidFill>
                  <a:srgbClr val="000000"/>
                </a:solidFill>
                <a:effectLst/>
                <a:latin typeface="Times New Roman" panose="02020603050405020304" pitchFamily="18" charset="0"/>
              </a:rPr>
              <a:t>leaves using a machine learning classifier and two-stage authentication procedure. </a:t>
            </a:r>
            <a:endParaRPr lang="en-US" dirty="0"/>
          </a:p>
          <a:p>
            <a:pPr>
              <a:lnSpc>
                <a:spcPct val="150000"/>
              </a:lnSpc>
            </a:pPr>
            <a:r>
              <a:rPr lang="en-US" sz="1800" dirty="0">
                <a:solidFill>
                  <a:srgbClr val="000000"/>
                </a:solidFill>
                <a:effectLst/>
                <a:latin typeface="Times New Roman" panose="02020603050405020304" pitchFamily="18" charset="0"/>
              </a:rPr>
              <a:t>The algorithm addresses incomplete problems in datasets, improving the detection </a:t>
            </a:r>
            <a:endParaRPr lang="en-US" dirty="0"/>
          </a:p>
          <a:p>
            <a:pPr>
              <a:lnSpc>
                <a:spcPct val="150000"/>
              </a:lnSpc>
            </a:pPr>
            <a:r>
              <a:rPr lang="en-US" sz="1800" dirty="0">
                <a:solidFill>
                  <a:srgbClr val="000000"/>
                </a:solidFill>
                <a:effectLst/>
                <a:latin typeface="Times New Roman" panose="02020603050405020304" pitchFamily="18" charset="0"/>
              </a:rPr>
              <a:t>rate and minimizing classification errors. The inclusion of dimension factors in </a:t>
            </a:r>
            <a:endParaRPr lang="en-US" dirty="0"/>
          </a:p>
          <a:p>
            <a:pPr>
              <a:lnSpc>
                <a:spcPct val="150000"/>
              </a:lnSpc>
            </a:pPr>
            <a:r>
              <a:rPr lang="en-US" sz="1800" dirty="0">
                <a:solidFill>
                  <a:srgbClr val="000000"/>
                </a:solidFill>
                <a:effectLst/>
                <a:latin typeface="Times New Roman" panose="02020603050405020304" pitchFamily="18" charset="0"/>
              </a:rPr>
              <a:t>datasets and intelligent selection of image segmentation techniques further enhance </a:t>
            </a:r>
            <a:endParaRPr lang="en-US" dirty="0"/>
          </a:p>
          <a:p>
            <a:pPr>
              <a:lnSpc>
                <a:spcPct val="150000"/>
              </a:lnSpc>
            </a:pPr>
            <a:r>
              <a:rPr lang="en-US" sz="1800" dirty="0">
                <a:solidFill>
                  <a:srgbClr val="000000"/>
                </a:solidFill>
                <a:effectLst/>
                <a:latin typeface="Times New Roman" panose="02020603050405020304" pitchFamily="18" charset="0"/>
              </a:rPr>
              <a:t>the detection accuracy.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85E1-8EC5-6E90-F5B9-93C16ED81CAB}"/>
              </a:ext>
            </a:extLst>
          </p:cNvPr>
          <p:cNvSpPr>
            <a:spLocks noGrp="1"/>
          </p:cNvSpPr>
          <p:nvPr>
            <p:ph type="title"/>
          </p:nvPr>
        </p:nvSpPr>
        <p:spPr/>
        <p:txBody>
          <a:bodyPr/>
          <a:lstStyle/>
          <a:p>
            <a:r>
              <a:rPr lang="en-IN" dirty="0"/>
              <a:t>Literature</a:t>
            </a:r>
            <a:r>
              <a:rPr lang="en-IN" spc="-50" dirty="0"/>
              <a:t> </a:t>
            </a:r>
            <a:r>
              <a:rPr lang="en-IN" spc="-10" dirty="0"/>
              <a:t>Survey</a:t>
            </a:r>
            <a:endParaRPr lang="en-IN" dirty="0"/>
          </a:p>
        </p:txBody>
      </p:sp>
      <p:sp>
        <p:nvSpPr>
          <p:cNvPr id="3" name="Text Placeholder 2">
            <a:extLst>
              <a:ext uri="{FF2B5EF4-FFF2-40B4-BE49-F238E27FC236}">
                <a16:creationId xmlns:a16="http://schemas.microsoft.com/office/drawing/2014/main" id="{C46D0509-904B-D56F-5FF3-64C9F920A2F4}"/>
              </a:ext>
            </a:extLst>
          </p:cNvPr>
          <p:cNvSpPr>
            <a:spLocks noGrp="1"/>
          </p:cNvSpPr>
          <p:nvPr>
            <p:ph type="body" idx="1"/>
          </p:nvPr>
        </p:nvSpPr>
        <p:spPr>
          <a:xfrm>
            <a:off x="263525" y="1219200"/>
            <a:ext cx="8229600" cy="3600986"/>
          </a:xfrm>
        </p:spPr>
        <p:txBody>
          <a:bodyPr/>
          <a:lstStyle/>
          <a:p>
            <a:pPr algn="l">
              <a:lnSpc>
                <a:spcPct val="150000"/>
              </a:lnSpc>
            </a:pPr>
            <a:r>
              <a:rPr lang="en-US" sz="1800" dirty="0">
                <a:solidFill>
                  <a:srgbClr val="000000"/>
                </a:solidFill>
                <a:effectLst/>
                <a:latin typeface="Times New Roman" panose="02020603050405020304" pitchFamily="18" charset="0"/>
              </a:rPr>
              <a:t>A global medical emergency affecting all facets of human life has been </a:t>
            </a:r>
            <a:endParaRPr lang="en-US" dirty="0"/>
          </a:p>
          <a:p>
            <a:pPr algn="l">
              <a:lnSpc>
                <a:spcPct val="150000"/>
              </a:lnSpc>
            </a:pPr>
            <a:r>
              <a:rPr lang="en-US" sz="1800" dirty="0">
                <a:solidFill>
                  <a:srgbClr val="000000"/>
                </a:solidFill>
                <a:effectLst/>
                <a:latin typeface="Times New Roman" panose="02020603050405020304" pitchFamily="18" charset="0"/>
              </a:rPr>
              <a:t>brought on by the COVID-19 pandemic. Since December 2019, the virus has </a:t>
            </a:r>
            <a:endParaRPr lang="en-US" dirty="0"/>
          </a:p>
          <a:p>
            <a:pPr algn="l">
              <a:lnSpc>
                <a:spcPct val="150000"/>
              </a:lnSpc>
            </a:pPr>
            <a:r>
              <a:rPr lang="en-US" sz="1800" dirty="0">
                <a:solidFill>
                  <a:srgbClr val="000000"/>
                </a:solidFill>
                <a:effectLst/>
                <a:latin typeface="Times New Roman" panose="02020603050405020304" pitchFamily="18" charset="0"/>
              </a:rPr>
              <a:t>severely impacted countries with weak health systems and slow responses, causing </a:t>
            </a:r>
            <a:endParaRPr lang="en-US" dirty="0"/>
          </a:p>
          <a:p>
            <a:pPr algn="l">
              <a:lnSpc>
                <a:spcPct val="150000"/>
              </a:lnSpc>
            </a:pPr>
            <a:r>
              <a:rPr lang="en-US" sz="1800" dirty="0">
                <a:solidFill>
                  <a:srgbClr val="000000"/>
                </a:solidFill>
                <a:effectLst/>
                <a:latin typeface="Times New Roman" panose="02020603050405020304" pitchFamily="18" charset="0"/>
              </a:rPr>
              <a:t>multiple fatalities . Machine learning has been used in many healthcare applications, </a:t>
            </a:r>
            <a:endParaRPr lang="en-US" dirty="0"/>
          </a:p>
          <a:p>
            <a:pPr algn="l">
              <a:lnSpc>
                <a:spcPct val="150000"/>
              </a:lnSpc>
            </a:pPr>
            <a:r>
              <a:rPr lang="en-US" sz="1800" dirty="0">
                <a:solidFill>
                  <a:srgbClr val="000000"/>
                </a:solidFill>
                <a:effectLst/>
                <a:latin typeface="Times New Roman" panose="02020603050405020304" pitchFamily="18" charset="0"/>
              </a:rPr>
              <a:t>including thyroid diagnosis, fetal localization, lung nodule classification, and </a:t>
            </a:r>
            <a:endParaRPr lang="en-US" dirty="0"/>
          </a:p>
          <a:p>
            <a:pPr algn="l">
              <a:lnSpc>
                <a:spcPct val="150000"/>
              </a:lnSpc>
            </a:pPr>
            <a:r>
              <a:rPr lang="en-US" sz="1800" dirty="0">
                <a:solidFill>
                  <a:srgbClr val="000000"/>
                </a:solidFill>
                <a:effectLst/>
                <a:latin typeface="Times New Roman" panose="02020603050405020304" pitchFamily="18" charset="0"/>
              </a:rPr>
              <a:t>diabetic retinopathy detection. Deep learning is an excellent method to stop the </a:t>
            </a:r>
            <a:endParaRPr lang="en-US" dirty="0"/>
          </a:p>
          <a:p>
            <a:pPr algn="l">
              <a:lnSpc>
                <a:spcPct val="150000"/>
              </a:lnSpc>
            </a:pPr>
            <a:r>
              <a:rPr lang="en-US" sz="1800" dirty="0">
                <a:solidFill>
                  <a:srgbClr val="000000"/>
                </a:solidFill>
                <a:effectLst/>
                <a:latin typeface="Times New Roman" panose="02020603050405020304" pitchFamily="18" charset="0"/>
              </a:rPr>
              <a:t>outbreak since it can be used to a variety of medical imaging sources, including CT, </a:t>
            </a:r>
            <a:endParaRPr lang="en-US" dirty="0"/>
          </a:p>
          <a:p>
            <a:pPr algn="l">
              <a:lnSpc>
                <a:spcPct val="150000"/>
              </a:lnSpc>
            </a:pPr>
            <a:r>
              <a:rPr lang="en-US" sz="1800" dirty="0">
                <a:solidFill>
                  <a:srgbClr val="000000"/>
                </a:solidFill>
                <a:effectLst/>
                <a:latin typeface="Times New Roman" panose="02020603050405020304" pitchFamily="18" charset="0"/>
              </a:rPr>
              <a:t>MRI, and X-ray images.</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162812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50"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40" dirty="0"/>
              <a:t> </a:t>
            </a:r>
            <a:r>
              <a:rPr dirty="0"/>
              <a:t>of</a:t>
            </a:r>
            <a:r>
              <a:rPr spc="-35" dirty="0"/>
              <a:t> </a:t>
            </a:r>
            <a:r>
              <a:rPr dirty="0"/>
              <a:t>Computer</a:t>
            </a:r>
            <a:r>
              <a:rPr spc="-35" dirty="0"/>
              <a:t> </a:t>
            </a:r>
            <a:r>
              <a:rPr dirty="0"/>
              <a:t>Science</a:t>
            </a:r>
            <a:r>
              <a:rPr spc="-40" dirty="0"/>
              <a:t> </a:t>
            </a:r>
            <a:r>
              <a:rPr dirty="0"/>
              <a:t>and</a:t>
            </a:r>
            <a:r>
              <a:rPr spc="-3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65" dirty="0"/>
              <a:t> </a:t>
            </a:r>
            <a:r>
              <a:rPr dirty="0"/>
              <a:t>Engineering</a:t>
            </a:r>
            <a:r>
              <a:rPr spc="-60"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3" name="object 3"/>
          <p:cNvSpPr txBox="1"/>
          <p:nvPr/>
        </p:nvSpPr>
        <p:spPr>
          <a:xfrm>
            <a:off x="263525" y="869696"/>
            <a:ext cx="8613775" cy="3702552"/>
          </a:xfrm>
          <a:prstGeom prst="rect">
            <a:avLst/>
          </a:prstGeom>
        </p:spPr>
        <p:txBody>
          <a:bodyPr vert="horz" wrap="square" lIns="0" tIns="12700" rIns="0" bIns="0" rtlCol="0">
            <a:spAutoFit/>
          </a:bodyPr>
          <a:lstStyle/>
          <a:p>
            <a:pPr>
              <a:lnSpc>
                <a:spcPct val="150000"/>
              </a:lnSpc>
            </a:pPr>
            <a:r>
              <a:rPr lang="en-US" sz="1800" dirty="0">
                <a:solidFill>
                  <a:srgbClr val="000000"/>
                </a:solidFill>
                <a:effectLst/>
                <a:latin typeface="Times New Roman" panose="02020603050405020304" pitchFamily="18" charset="0"/>
              </a:rPr>
              <a:t>This study presents a deep learning-based methodology for classifying </a:t>
            </a:r>
            <a:endParaRPr lang="en-US" dirty="0"/>
          </a:p>
          <a:p>
            <a:pPr>
              <a:lnSpc>
                <a:spcPct val="150000"/>
              </a:lnSpc>
            </a:pPr>
            <a:r>
              <a:rPr lang="en-US" sz="1800" dirty="0">
                <a:solidFill>
                  <a:srgbClr val="000000"/>
                </a:solidFill>
                <a:effectLst/>
                <a:latin typeface="Times New Roman" panose="02020603050405020304" pitchFamily="18" charset="0"/>
              </a:rPr>
              <a:t>medicinal plant leaves for types and diseases using a dataset created from plant </a:t>
            </a:r>
            <a:endParaRPr lang="en-US" dirty="0"/>
          </a:p>
          <a:p>
            <a:pPr>
              <a:lnSpc>
                <a:spcPct val="150000"/>
              </a:lnSpc>
            </a:pPr>
            <a:r>
              <a:rPr lang="en-US" sz="1800" dirty="0">
                <a:solidFill>
                  <a:srgbClr val="000000"/>
                </a:solidFill>
                <a:effectLst/>
                <a:latin typeface="Times New Roman" panose="02020603050405020304" pitchFamily="18" charset="0"/>
              </a:rPr>
              <a:t>leaves in ten categories. The model uses seven pre-learning deep learning algorithms </a:t>
            </a:r>
            <a:endParaRPr lang="en-US" dirty="0"/>
          </a:p>
          <a:p>
            <a:pPr>
              <a:lnSpc>
                <a:spcPct val="150000"/>
              </a:lnSpc>
            </a:pPr>
            <a:r>
              <a:rPr lang="en-US" sz="1800" dirty="0">
                <a:solidFill>
                  <a:srgbClr val="000000"/>
                </a:solidFill>
                <a:effectLst/>
                <a:latin typeface="Times New Roman" panose="02020603050405020304" pitchFamily="18" charset="0"/>
              </a:rPr>
              <a:t>and an image data set created from plant leaves in ten categories. The proposed </a:t>
            </a:r>
            <a:endParaRPr lang="en-US" dirty="0"/>
          </a:p>
          <a:p>
            <a:pPr>
              <a:lnSpc>
                <a:spcPct val="150000"/>
              </a:lnSpc>
            </a:pPr>
            <a:r>
              <a:rPr lang="en-US" sz="1800" dirty="0">
                <a:solidFill>
                  <a:srgbClr val="000000"/>
                </a:solidFill>
                <a:effectLst/>
                <a:latin typeface="Times New Roman" panose="02020603050405020304" pitchFamily="18" charset="0"/>
              </a:rPr>
              <a:t>model classifies the plant type and diseased condition in the dataset. The test </a:t>
            </a:r>
            <a:endParaRPr lang="en-US" dirty="0"/>
          </a:p>
          <a:p>
            <a:pPr>
              <a:lnSpc>
                <a:spcPct val="150000"/>
              </a:lnSpc>
            </a:pPr>
            <a:r>
              <a:rPr lang="en-US" sz="1800" dirty="0">
                <a:solidFill>
                  <a:srgbClr val="000000"/>
                </a:solidFill>
                <a:effectLst/>
                <a:latin typeface="Times New Roman" panose="02020603050405020304" pitchFamily="18" charset="0"/>
              </a:rPr>
              <a:t>accuracy rate of 98.69% was achieved with the DenseNet121 model, and at the last </a:t>
            </a:r>
            <a:endParaRPr lang="en-US" dirty="0"/>
          </a:p>
          <a:p>
            <a:pPr>
              <a:lnSpc>
                <a:spcPct val="150000"/>
              </a:lnSpc>
            </a:pPr>
            <a:r>
              <a:rPr lang="en-US" sz="1800" dirty="0">
                <a:solidFill>
                  <a:srgbClr val="000000"/>
                </a:solidFill>
                <a:effectLst/>
                <a:latin typeface="Times New Roman" panose="02020603050405020304" pitchFamily="18" charset="0"/>
              </a:rPr>
              <a:t>stage, after edge detection processes, the test accuracy value of 67.92% was reached </a:t>
            </a:r>
            <a:endParaRPr lang="en-US" dirty="0"/>
          </a:p>
          <a:p>
            <a:pPr>
              <a:lnSpc>
                <a:spcPct val="150000"/>
              </a:lnSpc>
            </a:pPr>
            <a:r>
              <a:rPr lang="en-US" sz="1800" dirty="0">
                <a:solidFill>
                  <a:srgbClr val="000000"/>
                </a:solidFill>
                <a:effectLst/>
                <a:latin typeface="Times New Roman" panose="02020603050405020304" pitchFamily="18" charset="0"/>
              </a:rPr>
              <a:t>with the </a:t>
            </a:r>
            <a:r>
              <a:rPr lang="en-US" sz="1800" dirty="0" err="1">
                <a:solidFill>
                  <a:srgbClr val="000000"/>
                </a:solidFill>
                <a:effectLst/>
                <a:latin typeface="Times New Roman" panose="02020603050405020304" pitchFamily="18" charset="0"/>
              </a:rPr>
              <a:t>DenseNet</a:t>
            </a:r>
            <a:r>
              <a:rPr lang="en-US" sz="1800" dirty="0">
                <a:solidFill>
                  <a:srgbClr val="000000"/>
                </a:solidFill>
                <a:effectLst/>
                <a:latin typeface="Times New Roman" panose="02020603050405020304" pitchFamily="18" charset="0"/>
              </a:rPr>
              <a:t> 121 model. This method is important for traditional medicine and </a:t>
            </a:r>
            <a:endParaRPr lang="en-US" dirty="0"/>
          </a:p>
          <a:p>
            <a:pPr>
              <a:lnSpc>
                <a:spcPct val="150000"/>
              </a:lnSpc>
            </a:pPr>
            <a:r>
              <a:rPr lang="en-US" sz="1800" dirty="0">
                <a:solidFill>
                  <a:srgbClr val="000000"/>
                </a:solidFill>
                <a:effectLst/>
                <a:latin typeface="Times New Roman" panose="02020603050405020304" pitchFamily="18" charset="0"/>
              </a:rPr>
              <a:t>pharmaceutical industry, as it helps identify diseases early and accurately.</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1989</Words>
  <Application>Microsoft Office PowerPoint</Application>
  <PresentationFormat>On-screen Show (4:3)</PresentationFormat>
  <Paragraphs>206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Tahoma</vt:lpstr>
      <vt:lpstr>Times New Roman</vt:lpstr>
      <vt:lpstr>Office Theme</vt:lpstr>
      <vt:lpstr>MEDICINAL PLANTS</vt:lpstr>
      <vt:lpstr>Abstract</vt:lpstr>
      <vt:lpstr>Problem Statement</vt:lpstr>
      <vt:lpstr>Existing System</vt:lpstr>
      <vt:lpstr>Proposed System</vt:lpstr>
      <vt:lpstr>Aim and Objectives</vt:lpstr>
      <vt:lpstr>Literature Survey</vt:lpstr>
      <vt:lpstr>Literature Survey</vt:lpstr>
      <vt:lpstr>Literature Survey</vt:lpstr>
      <vt:lpstr>Hardware &amp; Software Requirements</vt:lpstr>
      <vt:lpstr>Architecture Diagram</vt:lpstr>
      <vt:lpstr>Module Description</vt:lpstr>
      <vt:lpstr>Sample coding</vt:lpstr>
      <vt:lpstr>Outputs and Final Results</vt:lpstr>
      <vt:lpstr>Outputs and Final Results</vt:lpstr>
      <vt:lpstr>Conclusion </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210701041-GE19612-PRIEE Project PPT.pptx</dc:title>
  <dc:creator>asus</dc:creator>
  <cp:lastModifiedBy>Kavin Manoharan</cp:lastModifiedBy>
  <cp:revision>7</cp:revision>
  <dcterms:created xsi:type="dcterms:W3CDTF">2024-05-19T11:50:13Z</dcterms:created>
  <dcterms:modified xsi:type="dcterms:W3CDTF">2024-05-19T16:39:11Z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