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0" r:id="rId6"/>
    <p:sldId id="268" r:id="rId7"/>
    <p:sldId id="262" r:id="rId8"/>
    <p:sldId id="263" r:id="rId9"/>
    <p:sldId id="265" r:id="rId10"/>
    <p:sldId id="270" r:id="rId11"/>
    <p:sldId id="271" r:id="rId12"/>
    <p:sldId id="272" r:id="rId13"/>
    <p:sldId id="274" r:id="rId14"/>
    <p:sldId id="273" r:id="rId15"/>
    <p:sldId id="275" r:id="rId16"/>
    <p:sldId id="264" r:id="rId17"/>
    <p:sldId id="266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B6037A-ADD0-447A-B617-053B13BFE60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B6E7A4D-D501-4160-B896-28A3D050DB2D}">
      <dgm:prSet/>
      <dgm:spPr/>
      <dgm:t>
        <a:bodyPr/>
        <a:lstStyle/>
        <a:p>
          <a:r>
            <a:rPr lang="en-US" dirty="0"/>
            <a:t>Protecting Sensitive Information like Credit Card details</a:t>
          </a:r>
        </a:p>
      </dgm:t>
    </dgm:pt>
    <dgm:pt modelId="{BE39BD2B-3C7B-44BE-A4A9-46A845A987A7}" type="parTrans" cxnId="{B01072B2-1960-49C8-AF6B-5FC1B148CCC0}">
      <dgm:prSet/>
      <dgm:spPr/>
      <dgm:t>
        <a:bodyPr/>
        <a:lstStyle/>
        <a:p>
          <a:endParaRPr lang="en-US"/>
        </a:p>
      </dgm:t>
    </dgm:pt>
    <dgm:pt modelId="{335273D4-9A86-4D50-A006-02E244C64316}" type="sibTrans" cxnId="{B01072B2-1960-49C8-AF6B-5FC1B148CCC0}">
      <dgm:prSet/>
      <dgm:spPr/>
      <dgm:t>
        <a:bodyPr/>
        <a:lstStyle/>
        <a:p>
          <a:endParaRPr lang="en-US"/>
        </a:p>
      </dgm:t>
    </dgm:pt>
    <dgm:pt modelId="{3ED67229-972E-4548-9E23-FD585CBAB557}">
      <dgm:prSet/>
      <dgm:spPr/>
      <dgm:t>
        <a:bodyPr/>
        <a:lstStyle/>
        <a:p>
          <a:r>
            <a:rPr lang="en-US" dirty="0"/>
            <a:t>Enforce enterprise-specific security policies for users and groups</a:t>
          </a:r>
        </a:p>
      </dgm:t>
    </dgm:pt>
    <dgm:pt modelId="{B6DFCD78-1F26-42DC-9AF9-1146F8EF1BBA}" type="parTrans" cxnId="{E8648583-9F37-40F3-B4E8-689DF9F024E0}">
      <dgm:prSet/>
      <dgm:spPr/>
      <dgm:t>
        <a:bodyPr/>
        <a:lstStyle/>
        <a:p>
          <a:endParaRPr lang="en-US"/>
        </a:p>
      </dgm:t>
    </dgm:pt>
    <dgm:pt modelId="{7A7895C1-D9A8-42A9-B319-8FC9DD76AB26}" type="sibTrans" cxnId="{E8648583-9F37-40F3-B4E8-689DF9F024E0}">
      <dgm:prSet/>
      <dgm:spPr/>
      <dgm:t>
        <a:bodyPr/>
        <a:lstStyle/>
        <a:p>
          <a:endParaRPr lang="en-US"/>
        </a:p>
      </dgm:t>
    </dgm:pt>
    <dgm:pt modelId="{D097F5FB-EC72-4617-9EDA-E0D87652847F}">
      <dgm:prSet/>
      <dgm:spPr/>
      <dgm:t>
        <a:bodyPr/>
        <a:lstStyle/>
        <a:p>
          <a:r>
            <a:rPr lang="en-US" dirty="0"/>
            <a:t>Prevent cybercriminals from accessing your private information while login to application</a:t>
          </a:r>
        </a:p>
      </dgm:t>
    </dgm:pt>
    <dgm:pt modelId="{33663920-8639-4795-BB73-497354A0F146}" type="parTrans" cxnId="{FD0CD024-052B-4211-97D6-89E0CA169968}">
      <dgm:prSet/>
      <dgm:spPr/>
      <dgm:t>
        <a:bodyPr/>
        <a:lstStyle/>
        <a:p>
          <a:endParaRPr lang="en-US"/>
        </a:p>
      </dgm:t>
    </dgm:pt>
    <dgm:pt modelId="{FE7F9E56-8A86-4F7E-88B3-412B798120BE}" type="sibTrans" cxnId="{FD0CD024-052B-4211-97D6-89E0CA169968}">
      <dgm:prSet/>
      <dgm:spPr/>
      <dgm:t>
        <a:bodyPr/>
        <a:lstStyle/>
        <a:p>
          <a:endParaRPr lang="en-US"/>
        </a:p>
      </dgm:t>
    </dgm:pt>
    <dgm:pt modelId="{DEC2E4C1-9FC4-4BB1-8852-C82E998621F2}" type="pres">
      <dgm:prSet presAssocID="{C3B6037A-ADD0-447A-B617-053B13BFE605}" presName="linear" presStyleCnt="0">
        <dgm:presLayoutVars>
          <dgm:animLvl val="lvl"/>
          <dgm:resizeHandles val="exact"/>
        </dgm:presLayoutVars>
      </dgm:prSet>
      <dgm:spPr/>
    </dgm:pt>
    <dgm:pt modelId="{66BB5117-6C9C-48ED-9CB6-840397F7C540}" type="pres">
      <dgm:prSet presAssocID="{4B6E7A4D-D501-4160-B896-28A3D050DB2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3656A1-0B3D-4955-9115-8A11F72D46E9}" type="pres">
      <dgm:prSet presAssocID="{335273D4-9A86-4D50-A006-02E244C64316}" presName="spacer" presStyleCnt="0"/>
      <dgm:spPr/>
    </dgm:pt>
    <dgm:pt modelId="{69AA8557-5D1E-46AA-8F51-ABF20DA214CB}" type="pres">
      <dgm:prSet presAssocID="{3ED67229-972E-4548-9E23-FD585CBAB5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291CF2-3942-4D71-B588-32803C867DDC}" type="pres">
      <dgm:prSet presAssocID="{7A7895C1-D9A8-42A9-B319-8FC9DD76AB26}" presName="spacer" presStyleCnt="0"/>
      <dgm:spPr/>
    </dgm:pt>
    <dgm:pt modelId="{196FC047-51C0-40AD-9D15-6D86A603047B}" type="pres">
      <dgm:prSet presAssocID="{D097F5FB-EC72-4617-9EDA-E0D87652847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D0CD024-052B-4211-97D6-89E0CA169968}" srcId="{C3B6037A-ADD0-447A-B617-053B13BFE605}" destId="{D097F5FB-EC72-4617-9EDA-E0D87652847F}" srcOrd="2" destOrd="0" parTransId="{33663920-8639-4795-BB73-497354A0F146}" sibTransId="{FE7F9E56-8A86-4F7E-88B3-412B798120BE}"/>
    <dgm:cxn modelId="{F283B32B-F68D-4285-B8FB-4E06923C8BF5}" type="presOf" srcId="{C3B6037A-ADD0-447A-B617-053B13BFE605}" destId="{DEC2E4C1-9FC4-4BB1-8852-C82E998621F2}" srcOrd="0" destOrd="0" presId="urn:microsoft.com/office/officeart/2005/8/layout/vList2"/>
    <dgm:cxn modelId="{E8648583-9F37-40F3-B4E8-689DF9F024E0}" srcId="{C3B6037A-ADD0-447A-B617-053B13BFE605}" destId="{3ED67229-972E-4548-9E23-FD585CBAB557}" srcOrd="1" destOrd="0" parTransId="{B6DFCD78-1F26-42DC-9AF9-1146F8EF1BBA}" sibTransId="{7A7895C1-D9A8-42A9-B319-8FC9DD76AB26}"/>
    <dgm:cxn modelId="{AD50558A-B634-4EF5-AD53-34814952F7E9}" type="presOf" srcId="{3ED67229-972E-4548-9E23-FD585CBAB557}" destId="{69AA8557-5D1E-46AA-8F51-ABF20DA214CB}" srcOrd="0" destOrd="0" presId="urn:microsoft.com/office/officeart/2005/8/layout/vList2"/>
    <dgm:cxn modelId="{DA834E9F-BC49-4363-98A6-4656F71991A1}" type="presOf" srcId="{4B6E7A4D-D501-4160-B896-28A3D050DB2D}" destId="{66BB5117-6C9C-48ED-9CB6-840397F7C540}" srcOrd="0" destOrd="0" presId="urn:microsoft.com/office/officeart/2005/8/layout/vList2"/>
    <dgm:cxn modelId="{9A48C1B1-2389-4093-964C-E137C90837CB}" type="presOf" srcId="{D097F5FB-EC72-4617-9EDA-E0D87652847F}" destId="{196FC047-51C0-40AD-9D15-6D86A603047B}" srcOrd="0" destOrd="0" presId="urn:microsoft.com/office/officeart/2005/8/layout/vList2"/>
    <dgm:cxn modelId="{B01072B2-1960-49C8-AF6B-5FC1B148CCC0}" srcId="{C3B6037A-ADD0-447A-B617-053B13BFE605}" destId="{4B6E7A4D-D501-4160-B896-28A3D050DB2D}" srcOrd="0" destOrd="0" parTransId="{BE39BD2B-3C7B-44BE-A4A9-46A845A987A7}" sibTransId="{335273D4-9A86-4D50-A006-02E244C64316}"/>
    <dgm:cxn modelId="{0BF41F08-1052-4941-A80B-5212362DBFBB}" type="presParOf" srcId="{DEC2E4C1-9FC4-4BB1-8852-C82E998621F2}" destId="{66BB5117-6C9C-48ED-9CB6-840397F7C540}" srcOrd="0" destOrd="0" presId="urn:microsoft.com/office/officeart/2005/8/layout/vList2"/>
    <dgm:cxn modelId="{2AB4D762-823B-444E-AA79-341C76C7ED8B}" type="presParOf" srcId="{DEC2E4C1-9FC4-4BB1-8852-C82E998621F2}" destId="{D43656A1-0B3D-4955-9115-8A11F72D46E9}" srcOrd="1" destOrd="0" presId="urn:microsoft.com/office/officeart/2005/8/layout/vList2"/>
    <dgm:cxn modelId="{6657BD39-2227-4A34-9AAD-8FE53186BBF4}" type="presParOf" srcId="{DEC2E4C1-9FC4-4BB1-8852-C82E998621F2}" destId="{69AA8557-5D1E-46AA-8F51-ABF20DA214CB}" srcOrd="2" destOrd="0" presId="urn:microsoft.com/office/officeart/2005/8/layout/vList2"/>
    <dgm:cxn modelId="{5AB11F73-4CF3-404E-BB3F-DC3350F29299}" type="presParOf" srcId="{DEC2E4C1-9FC4-4BB1-8852-C82E998621F2}" destId="{44291CF2-3942-4D71-B588-32803C867DDC}" srcOrd="3" destOrd="0" presId="urn:microsoft.com/office/officeart/2005/8/layout/vList2"/>
    <dgm:cxn modelId="{4EA2AF7C-C843-4414-B0C0-691BA6EAF2EC}" type="presParOf" srcId="{DEC2E4C1-9FC4-4BB1-8852-C82E998621F2}" destId="{196FC047-51C0-40AD-9D15-6D86A6030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5E8D48-DB2C-4A34-97E8-2BEEFE40621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F9D46D5-DD87-458D-8CBF-EF26870352EC}">
      <dgm:prSet/>
      <dgm:spPr/>
      <dgm:t>
        <a:bodyPr/>
        <a:lstStyle/>
        <a:p>
          <a:r>
            <a:rPr lang="en-US"/>
            <a:t>Based on TOTP (time-based one-time password) algorithm </a:t>
          </a:r>
        </a:p>
      </dgm:t>
    </dgm:pt>
    <dgm:pt modelId="{9ECFC622-D47F-47B0-B677-657FE196DD9A}" type="parTrans" cxnId="{0AE49ABD-7999-42BB-A19D-00F7BDCB856F}">
      <dgm:prSet/>
      <dgm:spPr/>
      <dgm:t>
        <a:bodyPr/>
        <a:lstStyle/>
        <a:p>
          <a:endParaRPr lang="en-US"/>
        </a:p>
      </dgm:t>
    </dgm:pt>
    <dgm:pt modelId="{A202CE2B-82BF-413D-8C69-9A9F34B5870E}" type="sibTrans" cxnId="{0AE49ABD-7999-42BB-A19D-00F7BDCB856F}">
      <dgm:prSet/>
      <dgm:spPr/>
      <dgm:t>
        <a:bodyPr/>
        <a:lstStyle/>
        <a:p>
          <a:endParaRPr lang="en-US"/>
        </a:p>
      </dgm:t>
    </dgm:pt>
    <dgm:pt modelId="{5BE0D345-1410-40FB-9081-3C84566A930D}">
      <dgm:prSet/>
      <dgm:spPr/>
      <dgm:t>
        <a:bodyPr/>
        <a:lstStyle/>
        <a:p>
          <a:r>
            <a:rPr lang="en-US"/>
            <a:t>Generated token is valid for a duration of time, also known as a timestep.</a:t>
          </a:r>
        </a:p>
      </dgm:t>
    </dgm:pt>
    <dgm:pt modelId="{5ED3BAA9-0AEE-43A8-9765-7DE2B03F1287}" type="parTrans" cxnId="{8EE0B519-0EC8-44C6-A6B9-7FCD842A6C86}">
      <dgm:prSet/>
      <dgm:spPr/>
      <dgm:t>
        <a:bodyPr/>
        <a:lstStyle/>
        <a:p>
          <a:endParaRPr lang="en-US"/>
        </a:p>
      </dgm:t>
    </dgm:pt>
    <dgm:pt modelId="{7CFF615B-4111-499C-AE89-631E81D3F599}" type="sibTrans" cxnId="{8EE0B519-0EC8-44C6-A6B9-7FCD842A6C86}">
      <dgm:prSet/>
      <dgm:spPr/>
      <dgm:t>
        <a:bodyPr/>
        <a:lstStyle/>
        <a:p>
          <a:endParaRPr lang="en-US"/>
        </a:p>
      </dgm:t>
    </dgm:pt>
    <dgm:pt modelId="{C1452DD0-FAEB-410D-AE6D-BA1FCB24DA46}">
      <dgm:prSet/>
      <dgm:spPr/>
      <dgm:t>
        <a:bodyPr/>
        <a:lstStyle/>
        <a:p>
          <a:r>
            <a:rPr lang="en-US"/>
            <a:t>Process includes</a:t>
          </a:r>
        </a:p>
      </dgm:t>
    </dgm:pt>
    <dgm:pt modelId="{23320B5B-7038-4E72-9BC1-36068E2D45DE}" type="parTrans" cxnId="{83D6F8A0-4673-4BD0-BA24-378F710E2199}">
      <dgm:prSet/>
      <dgm:spPr/>
      <dgm:t>
        <a:bodyPr/>
        <a:lstStyle/>
        <a:p>
          <a:endParaRPr lang="en-US"/>
        </a:p>
      </dgm:t>
    </dgm:pt>
    <dgm:pt modelId="{96DDF517-A38E-413E-A62B-CCE216813031}" type="sibTrans" cxnId="{83D6F8A0-4673-4BD0-BA24-378F710E2199}">
      <dgm:prSet/>
      <dgm:spPr/>
      <dgm:t>
        <a:bodyPr/>
        <a:lstStyle/>
        <a:p>
          <a:endParaRPr lang="en-US"/>
        </a:p>
      </dgm:t>
    </dgm:pt>
    <dgm:pt modelId="{617747C6-E55D-4735-98F5-087D53DB4E42}">
      <dgm:prSet/>
      <dgm:spPr/>
      <dgm:t>
        <a:bodyPr/>
        <a:lstStyle/>
        <a:p>
          <a:r>
            <a:rPr lang="en-US" b="0" i="0"/>
            <a:t>Generating the secret key (Using SpeakEasy)</a:t>
          </a:r>
          <a:endParaRPr lang="en-US"/>
        </a:p>
      </dgm:t>
    </dgm:pt>
    <dgm:pt modelId="{5A22C05E-B69F-44AA-8821-566A660F72BA}" type="parTrans" cxnId="{B7B323CD-57E4-4CD1-A575-24A47EE1FBFD}">
      <dgm:prSet/>
      <dgm:spPr/>
      <dgm:t>
        <a:bodyPr/>
        <a:lstStyle/>
        <a:p>
          <a:endParaRPr lang="en-US"/>
        </a:p>
      </dgm:t>
    </dgm:pt>
    <dgm:pt modelId="{5DEDA559-4C13-4899-86B5-3279B7957315}" type="sibTrans" cxnId="{B7B323CD-57E4-4CD1-A575-24A47EE1FBFD}">
      <dgm:prSet/>
      <dgm:spPr/>
      <dgm:t>
        <a:bodyPr/>
        <a:lstStyle/>
        <a:p>
          <a:endParaRPr lang="en-US"/>
        </a:p>
      </dgm:t>
    </dgm:pt>
    <dgm:pt modelId="{7F22F04B-FFCA-4FCD-A151-621C974C18B8}">
      <dgm:prSet/>
      <dgm:spPr/>
      <dgm:t>
        <a:bodyPr/>
        <a:lstStyle/>
        <a:p>
          <a:r>
            <a:rPr lang="en-US"/>
            <a:t>C</a:t>
          </a:r>
          <a:r>
            <a:rPr lang="en-US" b="0" i="0"/>
            <a:t>reating its QR code representation</a:t>
          </a:r>
          <a:endParaRPr lang="en-US"/>
        </a:p>
      </dgm:t>
    </dgm:pt>
    <dgm:pt modelId="{ADD9B004-235D-4082-8474-6987B45F5816}" type="parTrans" cxnId="{96076DD7-D064-495B-B73C-16B3BA1D3E48}">
      <dgm:prSet/>
      <dgm:spPr/>
      <dgm:t>
        <a:bodyPr/>
        <a:lstStyle/>
        <a:p>
          <a:endParaRPr lang="en-US"/>
        </a:p>
      </dgm:t>
    </dgm:pt>
    <dgm:pt modelId="{3BAA5031-0F5A-4558-9F11-BE10EB055436}" type="sibTrans" cxnId="{96076DD7-D064-495B-B73C-16B3BA1D3E48}">
      <dgm:prSet/>
      <dgm:spPr/>
      <dgm:t>
        <a:bodyPr/>
        <a:lstStyle/>
        <a:p>
          <a:endParaRPr lang="en-US"/>
        </a:p>
      </dgm:t>
    </dgm:pt>
    <dgm:pt modelId="{B7D4F06F-76E0-42B8-84CC-DDA4A605BBE0}">
      <dgm:prSet/>
      <dgm:spPr/>
      <dgm:t>
        <a:bodyPr/>
        <a:lstStyle/>
        <a:p>
          <a:r>
            <a:rPr lang="en-US" dirty="0"/>
            <a:t>S</a:t>
          </a:r>
          <a:r>
            <a:rPr lang="en-US" b="0" i="0" dirty="0"/>
            <a:t>canning the code into Google Authenticator</a:t>
          </a:r>
          <a:endParaRPr lang="en-US" dirty="0"/>
        </a:p>
      </dgm:t>
    </dgm:pt>
    <dgm:pt modelId="{E23D86CF-E244-4A74-B89D-5438B1F9D0C4}" type="parTrans" cxnId="{ABF6572C-5702-438E-9D3D-E20E695E77FC}">
      <dgm:prSet/>
      <dgm:spPr/>
      <dgm:t>
        <a:bodyPr/>
        <a:lstStyle/>
        <a:p>
          <a:endParaRPr lang="en-US"/>
        </a:p>
      </dgm:t>
    </dgm:pt>
    <dgm:pt modelId="{9E9BB528-FA49-4448-AA9E-5F765C6F96AD}" type="sibTrans" cxnId="{ABF6572C-5702-438E-9D3D-E20E695E77FC}">
      <dgm:prSet/>
      <dgm:spPr/>
      <dgm:t>
        <a:bodyPr/>
        <a:lstStyle/>
        <a:p>
          <a:endParaRPr lang="en-US"/>
        </a:p>
      </dgm:t>
    </dgm:pt>
    <dgm:pt modelId="{A419F293-D458-4681-BCD1-50D8F5F26AB1}">
      <dgm:prSet/>
      <dgm:spPr/>
      <dgm:t>
        <a:bodyPr/>
        <a:lstStyle/>
        <a:p>
          <a:r>
            <a:rPr lang="en-US"/>
            <a:t>V</a:t>
          </a:r>
          <a:r>
            <a:rPr lang="en-US" b="0" i="0"/>
            <a:t>alidating that GA-given code (6-digit Code) against the user's key </a:t>
          </a:r>
          <a:endParaRPr lang="en-US"/>
        </a:p>
      </dgm:t>
    </dgm:pt>
    <dgm:pt modelId="{E6B85AAA-FC52-4A23-996B-EBBC1937B927}" type="parTrans" cxnId="{43B644C4-BC1C-41FD-A661-C7D7402BFA64}">
      <dgm:prSet/>
      <dgm:spPr/>
      <dgm:t>
        <a:bodyPr/>
        <a:lstStyle/>
        <a:p>
          <a:endParaRPr lang="en-US"/>
        </a:p>
      </dgm:t>
    </dgm:pt>
    <dgm:pt modelId="{98917AF4-59C2-4408-BF87-F834264DC60E}" type="sibTrans" cxnId="{43B644C4-BC1C-41FD-A661-C7D7402BFA64}">
      <dgm:prSet/>
      <dgm:spPr/>
      <dgm:t>
        <a:bodyPr/>
        <a:lstStyle/>
        <a:p>
          <a:endParaRPr lang="en-US"/>
        </a:p>
      </dgm:t>
    </dgm:pt>
    <dgm:pt modelId="{FA6B68D4-489F-4BEF-8B3D-13BCA640D979}" type="pres">
      <dgm:prSet presAssocID="{755E8D48-DB2C-4A34-97E8-2BEEFE40621C}" presName="linear" presStyleCnt="0">
        <dgm:presLayoutVars>
          <dgm:animLvl val="lvl"/>
          <dgm:resizeHandles val="exact"/>
        </dgm:presLayoutVars>
      </dgm:prSet>
      <dgm:spPr/>
    </dgm:pt>
    <dgm:pt modelId="{2A266149-E52A-4FE1-87F0-4B38F0E9DCEB}" type="pres">
      <dgm:prSet presAssocID="{EF9D46D5-DD87-458D-8CBF-EF26870352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5F0F1B-7C03-479F-85E6-A50151F0DB05}" type="pres">
      <dgm:prSet presAssocID="{A202CE2B-82BF-413D-8C69-9A9F34B5870E}" presName="spacer" presStyleCnt="0"/>
      <dgm:spPr/>
    </dgm:pt>
    <dgm:pt modelId="{CFA5D893-3FDE-4695-BD8A-BBFD91125838}" type="pres">
      <dgm:prSet presAssocID="{5BE0D345-1410-40FB-9081-3C84566A93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FC72EA-4697-473C-8217-614CA00AAF2F}" type="pres">
      <dgm:prSet presAssocID="{7CFF615B-4111-499C-AE89-631E81D3F599}" presName="spacer" presStyleCnt="0"/>
      <dgm:spPr/>
    </dgm:pt>
    <dgm:pt modelId="{E3B7B012-3944-4CF5-B22E-1229DC229746}" type="pres">
      <dgm:prSet presAssocID="{C1452DD0-FAEB-410D-AE6D-BA1FCB24DA4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575C016-421E-4DBE-9BA7-5C8B6DC8EBD7}" type="pres">
      <dgm:prSet presAssocID="{C1452DD0-FAEB-410D-AE6D-BA1FCB24DA4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EE0B519-0EC8-44C6-A6B9-7FCD842A6C86}" srcId="{755E8D48-DB2C-4A34-97E8-2BEEFE40621C}" destId="{5BE0D345-1410-40FB-9081-3C84566A930D}" srcOrd="1" destOrd="0" parTransId="{5ED3BAA9-0AEE-43A8-9765-7DE2B03F1287}" sibTransId="{7CFF615B-4111-499C-AE89-631E81D3F599}"/>
    <dgm:cxn modelId="{3FA3B526-11E3-4A44-B418-C94D3D8E20B1}" type="presOf" srcId="{755E8D48-DB2C-4A34-97E8-2BEEFE40621C}" destId="{FA6B68D4-489F-4BEF-8B3D-13BCA640D979}" srcOrd="0" destOrd="0" presId="urn:microsoft.com/office/officeart/2005/8/layout/vList2"/>
    <dgm:cxn modelId="{ABF6572C-5702-438E-9D3D-E20E695E77FC}" srcId="{C1452DD0-FAEB-410D-AE6D-BA1FCB24DA46}" destId="{B7D4F06F-76E0-42B8-84CC-DDA4A605BBE0}" srcOrd="2" destOrd="0" parTransId="{E23D86CF-E244-4A74-B89D-5438B1F9D0C4}" sibTransId="{9E9BB528-FA49-4448-AA9E-5F765C6F96AD}"/>
    <dgm:cxn modelId="{FB02DD5F-851A-4943-9F3B-D8767FA2B019}" type="presOf" srcId="{7F22F04B-FFCA-4FCD-A151-621C974C18B8}" destId="{3575C016-421E-4DBE-9BA7-5C8B6DC8EBD7}" srcOrd="0" destOrd="1" presId="urn:microsoft.com/office/officeart/2005/8/layout/vList2"/>
    <dgm:cxn modelId="{8A3D3C48-FFED-4AE9-9374-85FDDC18E840}" type="presOf" srcId="{A419F293-D458-4681-BCD1-50D8F5F26AB1}" destId="{3575C016-421E-4DBE-9BA7-5C8B6DC8EBD7}" srcOrd="0" destOrd="3" presId="urn:microsoft.com/office/officeart/2005/8/layout/vList2"/>
    <dgm:cxn modelId="{3C867D6F-8507-4394-96A6-B71029951738}" type="presOf" srcId="{617747C6-E55D-4735-98F5-087D53DB4E42}" destId="{3575C016-421E-4DBE-9BA7-5C8B6DC8EBD7}" srcOrd="0" destOrd="0" presId="urn:microsoft.com/office/officeart/2005/8/layout/vList2"/>
    <dgm:cxn modelId="{4F7FD06F-B491-413F-96D1-22B431CF6985}" type="presOf" srcId="{5BE0D345-1410-40FB-9081-3C84566A930D}" destId="{CFA5D893-3FDE-4695-BD8A-BBFD91125838}" srcOrd="0" destOrd="0" presId="urn:microsoft.com/office/officeart/2005/8/layout/vList2"/>
    <dgm:cxn modelId="{83D6F8A0-4673-4BD0-BA24-378F710E2199}" srcId="{755E8D48-DB2C-4A34-97E8-2BEEFE40621C}" destId="{C1452DD0-FAEB-410D-AE6D-BA1FCB24DA46}" srcOrd="2" destOrd="0" parTransId="{23320B5B-7038-4E72-9BC1-36068E2D45DE}" sibTransId="{96DDF517-A38E-413E-A62B-CCE216813031}"/>
    <dgm:cxn modelId="{32BE9CA7-68E9-4C5A-A202-A8316396CC41}" type="presOf" srcId="{EF9D46D5-DD87-458D-8CBF-EF26870352EC}" destId="{2A266149-E52A-4FE1-87F0-4B38F0E9DCEB}" srcOrd="0" destOrd="0" presId="urn:microsoft.com/office/officeart/2005/8/layout/vList2"/>
    <dgm:cxn modelId="{0AE49ABD-7999-42BB-A19D-00F7BDCB856F}" srcId="{755E8D48-DB2C-4A34-97E8-2BEEFE40621C}" destId="{EF9D46D5-DD87-458D-8CBF-EF26870352EC}" srcOrd="0" destOrd="0" parTransId="{9ECFC622-D47F-47B0-B677-657FE196DD9A}" sibTransId="{A202CE2B-82BF-413D-8C69-9A9F34B5870E}"/>
    <dgm:cxn modelId="{43B644C4-BC1C-41FD-A661-C7D7402BFA64}" srcId="{C1452DD0-FAEB-410D-AE6D-BA1FCB24DA46}" destId="{A419F293-D458-4681-BCD1-50D8F5F26AB1}" srcOrd="3" destOrd="0" parTransId="{E6B85AAA-FC52-4A23-996B-EBBC1937B927}" sibTransId="{98917AF4-59C2-4408-BF87-F834264DC60E}"/>
    <dgm:cxn modelId="{B7B323CD-57E4-4CD1-A575-24A47EE1FBFD}" srcId="{C1452DD0-FAEB-410D-AE6D-BA1FCB24DA46}" destId="{617747C6-E55D-4735-98F5-087D53DB4E42}" srcOrd="0" destOrd="0" parTransId="{5A22C05E-B69F-44AA-8821-566A660F72BA}" sibTransId="{5DEDA559-4C13-4899-86B5-3279B7957315}"/>
    <dgm:cxn modelId="{1B5A1BD6-AEB6-4AE6-94D5-988CEB4EC59F}" type="presOf" srcId="{B7D4F06F-76E0-42B8-84CC-DDA4A605BBE0}" destId="{3575C016-421E-4DBE-9BA7-5C8B6DC8EBD7}" srcOrd="0" destOrd="2" presId="urn:microsoft.com/office/officeart/2005/8/layout/vList2"/>
    <dgm:cxn modelId="{96076DD7-D064-495B-B73C-16B3BA1D3E48}" srcId="{C1452DD0-FAEB-410D-AE6D-BA1FCB24DA46}" destId="{7F22F04B-FFCA-4FCD-A151-621C974C18B8}" srcOrd="1" destOrd="0" parTransId="{ADD9B004-235D-4082-8474-6987B45F5816}" sibTransId="{3BAA5031-0F5A-4558-9F11-BE10EB055436}"/>
    <dgm:cxn modelId="{C29248EA-B290-4515-9076-F17D0E5CF317}" type="presOf" srcId="{C1452DD0-FAEB-410D-AE6D-BA1FCB24DA46}" destId="{E3B7B012-3944-4CF5-B22E-1229DC229746}" srcOrd="0" destOrd="0" presId="urn:microsoft.com/office/officeart/2005/8/layout/vList2"/>
    <dgm:cxn modelId="{6D12FCCF-5018-4DF5-954D-B099AD8F1C26}" type="presParOf" srcId="{FA6B68D4-489F-4BEF-8B3D-13BCA640D979}" destId="{2A266149-E52A-4FE1-87F0-4B38F0E9DCEB}" srcOrd="0" destOrd="0" presId="urn:microsoft.com/office/officeart/2005/8/layout/vList2"/>
    <dgm:cxn modelId="{565BEE47-A43B-4CB4-A803-B52215AD549E}" type="presParOf" srcId="{FA6B68D4-489F-4BEF-8B3D-13BCA640D979}" destId="{635F0F1B-7C03-479F-85E6-A50151F0DB05}" srcOrd="1" destOrd="0" presId="urn:microsoft.com/office/officeart/2005/8/layout/vList2"/>
    <dgm:cxn modelId="{7B024538-B7A0-4DC0-86A4-88FCF6FE1DB6}" type="presParOf" srcId="{FA6B68D4-489F-4BEF-8B3D-13BCA640D979}" destId="{CFA5D893-3FDE-4695-BD8A-BBFD91125838}" srcOrd="2" destOrd="0" presId="urn:microsoft.com/office/officeart/2005/8/layout/vList2"/>
    <dgm:cxn modelId="{AA89C66C-E5D2-4EA6-8779-BF46E8390FE4}" type="presParOf" srcId="{FA6B68D4-489F-4BEF-8B3D-13BCA640D979}" destId="{D2FC72EA-4697-473C-8217-614CA00AAF2F}" srcOrd="3" destOrd="0" presId="urn:microsoft.com/office/officeart/2005/8/layout/vList2"/>
    <dgm:cxn modelId="{E1F35A2D-293C-45AB-92FC-35A33528AA54}" type="presParOf" srcId="{FA6B68D4-489F-4BEF-8B3D-13BCA640D979}" destId="{E3B7B012-3944-4CF5-B22E-1229DC229746}" srcOrd="4" destOrd="0" presId="urn:microsoft.com/office/officeart/2005/8/layout/vList2"/>
    <dgm:cxn modelId="{1930856D-33EA-462A-97DB-1AA125417649}" type="presParOf" srcId="{FA6B68D4-489F-4BEF-8B3D-13BCA640D979}" destId="{3575C016-421E-4DBE-9BA7-5C8B6DC8EBD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F049BB-6872-457F-8476-3358C00BC44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082BA7-3C86-408F-B384-19A67524745E}">
      <dgm:prSet/>
      <dgm:spPr/>
      <dgm:t>
        <a:bodyPr/>
        <a:lstStyle/>
        <a:p>
          <a:r>
            <a:rPr lang="en-US" b="1" i="0" dirty="0"/>
            <a:t>256</a:t>
          </a:r>
          <a:r>
            <a:rPr lang="en-US" b="0" i="0" dirty="0"/>
            <a:t>-</a:t>
          </a:r>
          <a:r>
            <a:rPr lang="en-US" b="1" i="0" dirty="0"/>
            <a:t>bit AES encryption</a:t>
          </a:r>
          <a:r>
            <a:rPr lang="en-US" b="0" i="0" dirty="0"/>
            <a:t> (Advance </a:t>
          </a:r>
          <a:r>
            <a:rPr lang="en-US" b="1" i="0" dirty="0"/>
            <a:t>Encryption</a:t>
          </a:r>
          <a:r>
            <a:rPr lang="en-US" b="0" i="0" dirty="0"/>
            <a:t> Standard) is an International standard which ensures data is </a:t>
          </a:r>
          <a:r>
            <a:rPr lang="en-US" b="1" i="0" dirty="0"/>
            <a:t>encrypted</a:t>
          </a:r>
          <a:r>
            <a:rPr lang="en-US" b="0" i="0" dirty="0"/>
            <a:t>/decrypted following this approved standard.</a:t>
          </a:r>
          <a:endParaRPr lang="en-US" dirty="0"/>
        </a:p>
      </dgm:t>
    </dgm:pt>
    <dgm:pt modelId="{FA152255-2F71-41BE-9343-2363D8C01694}" type="parTrans" cxnId="{3FA109F8-B459-42E3-9CFE-0E8D43CAD9CB}">
      <dgm:prSet/>
      <dgm:spPr/>
      <dgm:t>
        <a:bodyPr/>
        <a:lstStyle/>
        <a:p>
          <a:endParaRPr lang="en-US"/>
        </a:p>
      </dgm:t>
    </dgm:pt>
    <dgm:pt modelId="{154638E1-8204-4FE2-8562-E68CB0619FC5}" type="sibTrans" cxnId="{3FA109F8-B459-42E3-9CFE-0E8D43CAD9CB}">
      <dgm:prSet/>
      <dgm:spPr/>
      <dgm:t>
        <a:bodyPr/>
        <a:lstStyle/>
        <a:p>
          <a:endParaRPr lang="en-US"/>
        </a:p>
      </dgm:t>
    </dgm:pt>
    <dgm:pt modelId="{2A009D7E-01CD-4F5B-AFB6-8D69A49BC466}">
      <dgm:prSet/>
      <dgm:spPr/>
      <dgm:t>
        <a:bodyPr/>
        <a:lstStyle/>
        <a:p>
          <a:r>
            <a:rPr lang="en-US" b="0" i="0" dirty="0"/>
            <a:t>It ensures high security and is adopted by the U.S. government and other intelligence organizations across the world.</a:t>
          </a:r>
          <a:endParaRPr lang="en-US" dirty="0"/>
        </a:p>
      </dgm:t>
    </dgm:pt>
    <dgm:pt modelId="{77734244-A1C2-4159-AC1E-F11C3F09D425}" type="parTrans" cxnId="{5D38D3F2-CA4A-4B2F-A9B7-A3B6452E5126}">
      <dgm:prSet/>
      <dgm:spPr/>
      <dgm:t>
        <a:bodyPr/>
        <a:lstStyle/>
        <a:p>
          <a:endParaRPr lang="en-US"/>
        </a:p>
      </dgm:t>
    </dgm:pt>
    <dgm:pt modelId="{2D0B706C-86A9-4E35-AF59-14A4B5216BD6}" type="sibTrans" cxnId="{5D38D3F2-CA4A-4B2F-A9B7-A3B6452E5126}">
      <dgm:prSet/>
      <dgm:spPr/>
      <dgm:t>
        <a:bodyPr/>
        <a:lstStyle/>
        <a:p>
          <a:endParaRPr lang="en-US"/>
        </a:p>
      </dgm:t>
    </dgm:pt>
    <dgm:pt modelId="{A66A4434-8D39-4CA6-A342-B819ADE3C108}">
      <dgm:prSet/>
      <dgm:spPr/>
      <dgm:t>
        <a:bodyPr/>
        <a:lstStyle/>
        <a:p>
          <a:r>
            <a:rPr lang="en-US" dirty="0"/>
            <a:t>AES 256 CBC is utilized to encrypt customer details such as Credit Card number. </a:t>
          </a:r>
        </a:p>
      </dgm:t>
    </dgm:pt>
    <dgm:pt modelId="{792424C6-4401-4AD5-9740-F311D0706BD5}" type="parTrans" cxnId="{FCE7EBE0-FDB2-421A-832D-B707F5C6EFE6}">
      <dgm:prSet/>
      <dgm:spPr/>
      <dgm:t>
        <a:bodyPr/>
        <a:lstStyle/>
        <a:p>
          <a:endParaRPr lang="en-US"/>
        </a:p>
      </dgm:t>
    </dgm:pt>
    <dgm:pt modelId="{CA4F1E41-F0F8-46F6-A13E-BFB1B19B312A}" type="sibTrans" cxnId="{FCE7EBE0-FDB2-421A-832D-B707F5C6EFE6}">
      <dgm:prSet/>
      <dgm:spPr/>
      <dgm:t>
        <a:bodyPr/>
        <a:lstStyle/>
        <a:p>
          <a:endParaRPr lang="en-US"/>
        </a:p>
      </dgm:t>
    </dgm:pt>
    <dgm:pt modelId="{216351CD-2AC5-42A9-A41D-D383D446BD2D}">
      <dgm:prSet/>
      <dgm:spPr/>
      <dgm:t>
        <a:bodyPr/>
        <a:lstStyle/>
        <a:p>
          <a:r>
            <a:rPr lang="en-US" dirty="0"/>
            <a:t>Masking of first 12 digits of credit card number when accessed either from application portal or report.</a:t>
          </a:r>
        </a:p>
      </dgm:t>
    </dgm:pt>
    <dgm:pt modelId="{095C1174-BAC2-4ACC-B9BE-83365ACD9D3F}" type="parTrans" cxnId="{1B22C314-F59E-44ED-B527-94BB28854F1A}">
      <dgm:prSet/>
      <dgm:spPr/>
      <dgm:t>
        <a:bodyPr/>
        <a:lstStyle/>
        <a:p>
          <a:endParaRPr lang="en-US"/>
        </a:p>
      </dgm:t>
    </dgm:pt>
    <dgm:pt modelId="{93A2B3E1-4679-4CB5-84E7-05E2ED594B4C}" type="sibTrans" cxnId="{1B22C314-F59E-44ED-B527-94BB28854F1A}">
      <dgm:prSet/>
      <dgm:spPr/>
      <dgm:t>
        <a:bodyPr/>
        <a:lstStyle/>
        <a:p>
          <a:endParaRPr lang="en-US"/>
        </a:p>
      </dgm:t>
    </dgm:pt>
    <dgm:pt modelId="{76C6E516-65A9-4ED6-802D-9FC35D935B7E}" type="pres">
      <dgm:prSet presAssocID="{F1F049BB-6872-457F-8476-3358C00BC44C}" presName="linear" presStyleCnt="0">
        <dgm:presLayoutVars>
          <dgm:animLvl val="lvl"/>
          <dgm:resizeHandles val="exact"/>
        </dgm:presLayoutVars>
      </dgm:prSet>
      <dgm:spPr/>
    </dgm:pt>
    <dgm:pt modelId="{C445682C-2DEB-407D-8DE8-D06850574EB3}" type="pres">
      <dgm:prSet presAssocID="{DB082BA7-3C86-408F-B384-19A67524745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841D97-7DDD-4FAB-B808-8CDDD5B95C9E}" type="pres">
      <dgm:prSet presAssocID="{154638E1-8204-4FE2-8562-E68CB0619FC5}" presName="spacer" presStyleCnt="0"/>
      <dgm:spPr/>
    </dgm:pt>
    <dgm:pt modelId="{B2CBDAA5-C15A-4BBF-A8F1-EF66F9C08328}" type="pres">
      <dgm:prSet presAssocID="{2A009D7E-01CD-4F5B-AFB6-8D69A49BC46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408A22D-85D9-42FE-BDEB-87F005841A10}" type="pres">
      <dgm:prSet presAssocID="{2D0B706C-86A9-4E35-AF59-14A4B5216BD6}" presName="spacer" presStyleCnt="0"/>
      <dgm:spPr/>
    </dgm:pt>
    <dgm:pt modelId="{E83D7F0E-8090-4C78-8A31-DB0F2AE55C2F}" type="pres">
      <dgm:prSet presAssocID="{A66A4434-8D39-4CA6-A342-B819ADE3C1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8C75B7-7C9A-4036-86FF-B52DD6349578}" type="pres">
      <dgm:prSet presAssocID="{CA4F1E41-F0F8-46F6-A13E-BFB1B19B312A}" presName="spacer" presStyleCnt="0"/>
      <dgm:spPr/>
    </dgm:pt>
    <dgm:pt modelId="{1B08FB32-569C-48CE-B93C-45F7C882BA6E}" type="pres">
      <dgm:prSet presAssocID="{216351CD-2AC5-42A9-A41D-D383D446BD2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6C42510-7AFD-4593-B853-8B7702148DD1}" type="presOf" srcId="{2A009D7E-01CD-4F5B-AFB6-8D69A49BC466}" destId="{B2CBDAA5-C15A-4BBF-A8F1-EF66F9C08328}" srcOrd="0" destOrd="0" presId="urn:microsoft.com/office/officeart/2005/8/layout/vList2"/>
    <dgm:cxn modelId="{1B22C314-F59E-44ED-B527-94BB28854F1A}" srcId="{F1F049BB-6872-457F-8476-3358C00BC44C}" destId="{216351CD-2AC5-42A9-A41D-D383D446BD2D}" srcOrd="3" destOrd="0" parTransId="{095C1174-BAC2-4ACC-B9BE-83365ACD9D3F}" sibTransId="{93A2B3E1-4679-4CB5-84E7-05E2ED594B4C}"/>
    <dgm:cxn modelId="{A0755952-3D4B-4D2E-B251-0D6C00960CFA}" type="presOf" srcId="{DB082BA7-3C86-408F-B384-19A67524745E}" destId="{C445682C-2DEB-407D-8DE8-D06850574EB3}" srcOrd="0" destOrd="0" presId="urn:microsoft.com/office/officeart/2005/8/layout/vList2"/>
    <dgm:cxn modelId="{0654C67F-B4E8-4E84-979D-6E2A14E6320F}" type="presOf" srcId="{F1F049BB-6872-457F-8476-3358C00BC44C}" destId="{76C6E516-65A9-4ED6-802D-9FC35D935B7E}" srcOrd="0" destOrd="0" presId="urn:microsoft.com/office/officeart/2005/8/layout/vList2"/>
    <dgm:cxn modelId="{C36FBA94-6DD2-4E13-9E48-EFCE82F817E9}" type="presOf" srcId="{216351CD-2AC5-42A9-A41D-D383D446BD2D}" destId="{1B08FB32-569C-48CE-B93C-45F7C882BA6E}" srcOrd="0" destOrd="0" presId="urn:microsoft.com/office/officeart/2005/8/layout/vList2"/>
    <dgm:cxn modelId="{4C5B2199-29CF-4C8C-849F-23FE041EFD70}" type="presOf" srcId="{A66A4434-8D39-4CA6-A342-B819ADE3C108}" destId="{E83D7F0E-8090-4C78-8A31-DB0F2AE55C2F}" srcOrd="0" destOrd="0" presId="urn:microsoft.com/office/officeart/2005/8/layout/vList2"/>
    <dgm:cxn modelId="{FCE7EBE0-FDB2-421A-832D-B707F5C6EFE6}" srcId="{F1F049BB-6872-457F-8476-3358C00BC44C}" destId="{A66A4434-8D39-4CA6-A342-B819ADE3C108}" srcOrd="2" destOrd="0" parTransId="{792424C6-4401-4AD5-9740-F311D0706BD5}" sibTransId="{CA4F1E41-F0F8-46F6-A13E-BFB1B19B312A}"/>
    <dgm:cxn modelId="{5D38D3F2-CA4A-4B2F-A9B7-A3B6452E5126}" srcId="{F1F049BB-6872-457F-8476-3358C00BC44C}" destId="{2A009D7E-01CD-4F5B-AFB6-8D69A49BC466}" srcOrd="1" destOrd="0" parTransId="{77734244-A1C2-4159-AC1E-F11C3F09D425}" sibTransId="{2D0B706C-86A9-4E35-AF59-14A4B5216BD6}"/>
    <dgm:cxn modelId="{3FA109F8-B459-42E3-9CFE-0E8D43CAD9CB}" srcId="{F1F049BB-6872-457F-8476-3358C00BC44C}" destId="{DB082BA7-3C86-408F-B384-19A67524745E}" srcOrd="0" destOrd="0" parTransId="{FA152255-2F71-41BE-9343-2363D8C01694}" sibTransId="{154638E1-8204-4FE2-8562-E68CB0619FC5}"/>
    <dgm:cxn modelId="{61027803-B6AF-4503-B345-F9FB06BE89CC}" type="presParOf" srcId="{76C6E516-65A9-4ED6-802D-9FC35D935B7E}" destId="{C445682C-2DEB-407D-8DE8-D06850574EB3}" srcOrd="0" destOrd="0" presId="urn:microsoft.com/office/officeart/2005/8/layout/vList2"/>
    <dgm:cxn modelId="{FF3C47CB-4A8F-46AB-BB2B-4E35E9140D0A}" type="presParOf" srcId="{76C6E516-65A9-4ED6-802D-9FC35D935B7E}" destId="{6D841D97-7DDD-4FAB-B808-8CDDD5B95C9E}" srcOrd="1" destOrd="0" presId="urn:microsoft.com/office/officeart/2005/8/layout/vList2"/>
    <dgm:cxn modelId="{89B83341-A75E-473D-9C45-9B5792E8E714}" type="presParOf" srcId="{76C6E516-65A9-4ED6-802D-9FC35D935B7E}" destId="{B2CBDAA5-C15A-4BBF-A8F1-EF66F9C08328}" srcOrd="2" destOrd="0" presId="urn:microsoft.com/office/officeart/2005/8/layout/vList2"/>
    <dgm:cxn modelId="{4604F2B5-6BA0-4B9A-9357-D7E04FE566FF}" type="presParOf" srcId="{76C6E516-65A9-4ED6-802D-9FC35D935B7E}" destId="{1408A22D-85D9-42FE-BDEB-87F005841A10}" srcOrd="3" destOrd="0" presId="urn:microsoft.com/office/officeart/2005/8/layout/vList2"/>
    <dgm:cxn modelId="{A93180A0-B4BD-480F-9F16-C4A72FFF95AC}" type="presParOf" srcId="{76C6E516-65A9-4ED6-802D-9FC35D935B7E}" destId="{E83D7F0E-8090-4C78-8A31-DB0F2AE55C2F}" srcOrd="4" destOrd="0" presId="urn:microsoft.com/office/officeart/2005/8/layout/vList2"/>
    <dgm:cxn modelId="{74A66242-A287-4E12-9C3A-7EDA5DED6EE1}" type="presParOf" srcId="{76C6E516-65A9-4ED6-802D-9FC35D935B7E}" destId="{2B8C75B7-7C9A-4036-86FF-B52DD6349578}" srcOrd="5" destOrd="0" presId="urn:microsoft.com/office/officeart/2005/8/layout/vList2"/>
    <dgm:cxn modelId="{E0A65F03-46E2-4D71-B3F6-63CC75E463F4}" type="presParOf" srcId="{76C6E516-65A9-4ED6-802D-9FC35D935B7E}" destId="{1B08FB32-569C-48CE-B93C-45F7C882BA6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B46720-9B37-4038-A5EB-0E757CDFCD5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7BD641-7752-4157-B0A8-E3DB6D559626}">
      <dgm:prSet/>
      <dgm:spPr/>
      <dgm:t>
        <a:bodyPr/>
        <a:lstStyle/>
        <a:p>
          <a:r>
            <a:rPr lang="en-US" dirty="0"/>
            <a:t>Design and Identification of RBAC entities such as groups, roles, policies etc.</a:t>
          </a:r>
        </a:p>
      </dgm:t>
    </dgm:pt>
    <dgm:pt modelId="{9C4BC1F6-8209-4898-8EBC-CD1C2BE6228F}" type="parTrans" cxnId="{4A9F5ADF-1606-4FA0-8586-CBCA1FAEC4ED}">
      <dgm:prSet/>
      <dgm:spPr/>
      <dgm:t>
        <a:bodyPr/>
        <a:lstStyle/>
        <a:p>
          <a:endParaRPr lang="en-US"/>
        </a:p>
      </dgm:t>
    </dgm:pt>
    <dgm:pt modelId="{2C42EF60-AFC6-42ED-9119-C35B6606BC75}" type="sibTrans" cxnId="{4A9F5ADF-1606-4FA0-8586-CBCA1FAEC4ED}">
      <dgm:prSet/>
      <dgm:spPr/>
      <dgm:t>
        <a:bodyPr/>
        <a:lstStyle/>
        <a:p>
          <a:endParaRPr lang="en-US"/>
        </a:p>
      </dgm:t>
    </dgm:pt>
    <dgm:pt modelId="{AB1646B6-3A41-46BD-8DA3-CA4315077CC2}">
      <dgm:prSet/>
      <dgm:spPr/>
      <dgm:t>
        <a:bodyPr/>
        <a:lstStyle/>
        <a:p>
          <a:r>
            <a:rPr lang="en-US" dirty="0"/>
            <a:t>Developing new application portal using node JS, Express integrating with NoSQL database such as MongoDB</a:t>
          </a:r>
        </a:p>
      </dgm:t>
    </dgm:pt>
    <dgm:pt modelId="{EB8433CA-70E5-4ED8-9B52-7CD28179AC4C}" type="parTrans" cxnId="{00960F89-041E-47F1-8F6F-00565706CDD7}">
      <dgm:prSet/>
      <dgm:spPr/>
      <dgm:t>
        <a:bodyPr/>
        <a:lstStyle/>
        <a:p>
          <a:endParaRPr lang="en-US"/>
        </a:p>
      </dgm:t>
    </dgm:pt>
    <dgm:pt modelId="{2E420ACA-A950-49C5-A851-1DB7017AD208}" type="sibTrans" cxnId="{00960F89-041E-47F1-8F6F-00565706CDD7}">
      <dgm:prSet/>
      <dgm:spPr/>
      <dgm:t>
        <a:bodyPr/>
        <a:lstStyle/>
        <a:p>
          <a:endParaRPr lang="en-US"/>
        </a:p>
      </dgm:t>
    </dgm:pt>
    <dgm:pt modelId="{7F2D8BE9-5D2F-4D3D-B789-35BE35B2698F}">
      <dgm:prSet/>
      <dgm:spPr/>
      <dgm:t>
        <a:bodyPr/>
        <a:lstStyle/>
        <a:p>
          <a:r>
            <a:rPr lang="en-US" dirty="0"/>
            <a:t>Learning security algorithms such TOTP, BCrypt and AES-256</a:t>
          </a:r>
        </a:p>
      </dgm:t>
    </dgm:pt>
    <dgm:pt modelId="{699B0C36-4C5E-4A68-B14A-D75AF95AD3C5}" type="parTrans" cxnId="{829FB40F-C2CB-4183-8D21-9F507A22FDCC}">
      <dgm:prSet/>
      <dgm:spPr/>
      <dgm:t>
        <a:bodyPr/>
        <a:lstStyle/>
        <a:p>
          <a:endParaRPr lang="en-US"/>
        </a:p>
      </dgm:t>
    </dgm:pt>
    <dgm:pt modelId="{C0CA9F74-E2AE-409D-9149-BE5480065B13}" type="sibTrans" cxnId="{829FB40F-C2CB-4183-8D21-9F507A22FDCC}">
      <dgm:prSet/>
      <dgm:spPr/>
      <dgm:t>
        <a:bodyPr/>
        <a:lstStyle/>
        <a:p>
          <a:endParaRPr lang="en-US"/>
        </a:p>
      </dgm:t>
    </dgm:pt>
    <dgm:pt modelId="{9A038BDA-C3B3-45BE-87D9-F0586C7D1E8C}" type="pres">
      <dgm:prSet presAssocID="{EDB46720-9B37-4038-A5EB-0E757CDFCD52}" presName="linear" presStyleCnt="0">
        <dgm:presLayoutVars>
          <dgm:animLvl val="lvl"/>
          <dgm:resizeHandles val="exact"/>
        </dgm:presLayoutVars>
      </dgm:prSet>
      <dgm:spPr/>
    </dgm:pt>
    <dgm:pt modelId="{08476C3E-C228-4217-81B9-906E452545CC}" type="pres">
      <dgm:prSet presAssocID="{B47BD641-7752-4157-B0A8-E3DB6D5596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08A96A-EF8F-4C3C-ADF3-C6629262A8C0}" type="pres">
      <dgm:prSet presAssocID="{2C42EF60-AFC6-42ED-9119-C35B6606BC75}" presName="spacer" presStyleCnt="0"/>
      <dgm:spPr/>
    </dgm:pt>
    <dgm:pt modelId="{DEBE7764-5656-42C8-B816-26CA72FE9246}" type="pres">
      <dgm:prSet presAssocID="{AB1646B6-3A41-46BD-8DA3-CA4315077C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862AB0-46DA-4B59-9DF6-5F8F1D4F76FD}" type="pres">
      <dgm:prSet presAssocID="{2E420ACA-A950-49C5-A851-1DB7017AD208}" presName="spacer" presStyleCnt="0"/>
      <dgm:spPr/>
    </dgm:pt>
    <dgm:pt modelId="{0B35C1C0-AA37-498B-8316-4D14DBD6A91F}" type="pres">
      <dgm:prSet presAssocID="{7F2D8BE9-5D2F-4D3D-B789-35BE35B2698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75A8B03-C644-40F0-AE8F-AFA0492B30A0}" type="presOf" srcId="{EDB46720-9B37-4038-A5EB-0E757CDFCD52}" destId="{9A038BDA-C3B3-45BE-87D9-F0586C7D1E8C}" srcOrd="0" destOrd="0" presId="urn:microsoft.com/office/officeart/2005/8/layout/vList2"/>
    <dgm:cxn modelId="{315A8509-07A5-4DE5-AD34-E25BDD587640}" type="presOf" srcId="{AB1646B6-3A41-46BD-8DA3-CA4315077CC2}" destId="{DEBE7764-5656-42C8-B816-26CA72FE9246}" srcOrd="0" destOrd="0" presId="urn:microsoft.com/office/officeart/2005/8/layout/vList2"/>
    <dgm:cxn modelId="{829FB40F-C2CB-4183-8D21-9F507A22FDCC}" srcId="{EDB46720-9B37-4038-A5EB-0E757CDFCD52}" destId="{7F2D8BE9-5D2F-4D3D-B789-35BE35B2698F}" srcOrd="2" destOrd="0" parTransId="{699B0C36-4C5E-4A68-B14A-D75AF95AD3C5}" sibTransId="{C0CA9F74-E2AE-409D-9149-BE5480065B13}"/>
    <dgm:cxn modelId="{5379F94A-5784-4090-8B5B-86A26CE9975E}" type="presOf" srcId="{B47BD641-7752-4157-B0A8-E3DB6D559626}" destId="{08476C3E-C228-4217-81B9-906E452545CC}" srcOrd="0" destOrd="0" presId="urn:microsoft.com/office/officeart/2005/8/layout/vList2"/>
    <dgm:cxn modelId="{00960F89-041E-47F1-8F6F-00565706CDD7}" srcId="{EDB46720-9B37-4038-A5EB-0E757CDFCD52}" destId="{AB1646B6-3A41-46BD-8DA3-CA4315077CC2}" srcOrd="1" destOrd="0" parTransId="{EB8433CA-70E5-4ED8-9B52-7CD28179AC4C}" sibTransId="{2E420ACA-A950-49C5-A851-1DB7017AD208}"/>
    <dgm:cxn modelId="{1F720EC2-9B9D-433E-932E-573B04F0C347}" type="presOf" srcId="{7F2D8BE9-5D2F-4D3D-B789-35BE35B2698F}" destId="{0B35C1C0-AA37-498B-8316-4D14DBD6A91F}" srcOrd="0" destOrd="0" presId="urn:microsoft.com/office/officeart/2005/8/layout/vList2"/>
    <dgm:cxn modelId="{4A9F5ADF-1606-4FA0-8586-CBCA1FAEC4ED}" srcId="{EDB46720-9B37-4038-A5EB-0E757CDFCD52}" destId="{B47BD641-7752-4157-B0A8-E3DB6D559626}" srcOrd="0" destOrd="0" parTransId="{9C4BC1F6-8209-4898-8EBC-CD1C2BE6228F}" sibTransId="{2C42EF60-AFC6-42ED-9119-C35B6606BC75}"/>
    <dgm:cxn modelId="{164CD346-31D6-4A81-8A47-E2661E768AAD}" type="presParOf" srcId="{9A038BDA-C3B3-45BE-87D9-F0586C7D1E8C}" destId="{08476C3E-C228-4217-81B9-906E452545CC}" srcOrd="0" destOrd="0" presId="urn:microsoft.com/office/officeart/2005/8/layout/vList2"/>
    <dgm:cxn modelId="{BD1DEB61-DEBF-4258-ABEA-FEC5367DA004}" type="presParOf" srcId="{9A038BDA-C3B3-45BE-87D9-F0586C7D1E8C}" destId="{CD08A96A-EF8F-4C3C-ADF3-C6629262A8C0}" srcOrd="1" destOrd="0" presId="urn:microsoft.com/office/officeart/2005/8/layout/vList2"/>
    <dgm:cxn modelId="{9ACC3ADF-AC3D-43A9-87C7-80A9C0A8DBC1}" type="presParOf" srcId="{9A038BDA-C3B3-45BE-87D9-F0586C7D1E8C}" destId="{DEBE7764-5656-42C8-B816-26CA72FE9246}" srcOrd="2" destOrd="0" presId="urn:microsoft.com/office/officeart/2005/8/layout/vList2"/>
    <dgm:cxn modelId="{BA29658B-88B2-4288-BCC3-0747F7096119}" type="presParOf" srcId="{9A038BDA-C3B3-45BE-87D9-F0586C7D1E8C}" destId="{FB862AB0-46DA-4B59-9DF6-5F8F1D4F76FD}" srcOrd="3" destOrd="0" presId="urn:microsoft.com/office/officeart/2005/8/layout/vList2"/>
    <dgm:cxn modelId="{BA2A93D4-FC34-49D6-B711-1376BD95EAC9}" type="presParOf" srcId="{9A038BDA-C3B3-45BE-87D9-F0586C7D1E8C}" destId="{0B35C1C0-AA37-498B-8316-4D14DBD6A9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B177DC-B78F-482E-BFD1-827AAF7AC9D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37EC8C-0044-4A22-A59A-0182D32B6718}">
      <dgm:prSet/>
      <dgm:spPr/>
      <dgm:t>
        <a:bodyPr/>
        <a:lstStyle/>
        <a:p>
          <a:r>
            <a:rPr lang="en-US" dirty="0"/>
            <a:t>Identifying more customer related attributed like real-word use cases and handle security concerns effectively.</a:t>
          </a:r>
        </a:p>
      </dgm:t>
    </dgm:pt>
    <dgm:pt modelId="{8EAA7EE4-D73B-4F31-95A5-3507DA5AC65D}" type="parTrans" cxnId="{8E804FA5-DC96-4C12-BC6D-611ADD2DFFF5}">
      <dgm:prSet/>
      <dgm:spPr/>
      <dgm:t>
        <a:bodyPr/>
        <a:lstStyle/>
        <a:p>
          <a:endParaRPr lang="en-US"/>
        </a:p>
      </dgm:t>
    </dgm:pt>
    <dgm:pt modelId="{4493C4CE-FEB9-462C-8A66-A4A81C03B3A4}" type="sibTrans" cxnId="{8E804FA5-DC96-4C12-BC6D-611ADD2DFFF5}">
      <dgm:prSet/>
      <dgm:spPr/>
      <dgm:t>
        <a:bodyPr/>
        <a:lstStyle/>
        <a:p>
          <a:endParaRPr lang="en-US"/>
        </a:p>
      </dgm:t>
    </dgm:pt>
    <dgm:pt modelId="{17D6C4FE-0F96-4DE4-B1B1-A3D9398BDF37}">
      <dgm:prSet/>
      <dgm:spPr/>
      <dgm:t>
        <a:bodyPr/>
        <a:lstStyle/>
        <a:p>
          <a:r>
            <a:rPr lang="en-US" b="0" i="0"/>
            <a:t>Role authorization: A subject's active role must be authorized for the </a:t>
          </a:r>
          <a:r>
            <a:rPr lang="en-US" b="1" i="0"/>
            <a:t>subject</a:t>
          </a:r>
          <a:r>
            <a:rPr lang="en-US" b="0" i="0"/>
            <a:t>.</a:t>
          </a:r>
          <a:endParaRPr lang="en-US"/>
        </a:p>
      </dgm:t>
    </dgm:pt>
    <dgm:pt modelId="{C24C765A-ADA6-4D8B-9EAB-32220834146D}" type="parTrans" cxnId="{E9037319-7679-4A4C-A187-EF2B3353E27C}">
      <dgm:prSet/>
      <dgm:spPr/>
      <dgm:t>
        <a:bodyPr/>
        <a:lstStyle/>
        <a:p>
          <a:endParaRPr lang="en-US"/>
        </a:p>
      </dgm:t>
    </dgm:pt>
    <dgm:pt modelId="{D85C463A-5944-4F66-93AF-B0F6568437C9}" type="sibTrans" cxnId="{E9037319-7679-4A4C-A187-EF2B3353E27C}">
      <dgm:prSet/>
      <dgm:spPr/>
      <dgm:t>
        <a:bodyPr/>
        <a:lstStyle/>
        <a:p>
          <a:endParaRPr lang="en-US"/>
        </a:p>
      </dgm:t>
    </dgm:pt>
    <dgm:pt modelId="{E78384D2-8A97-40FD-A37C-8B02AA5CB6C4}">
      <dgm:prSet/>
      <dgm:spPr/>
      <dgm:t>
        <a:bodyPr/>
        <a:lstStyle/>
        <a:p>
          <a:r>
            <a:rPr lang="en-US" dirty="0"/>
            <a:t>Enhancements to application features such as report generation.</a:t>
          </a:r>
          <a:br>
            <a:rPr lang="en-US" dirty="0"/>
          </a:br>
          <a:endParaRPr lang="en-US" dirty="0"/>
        </a:p>
      </dgm:t>
    </dgm:pt>
    <dgm:pt modelId="{B73B6784-2EF1-4070-A581-5A881BE0C616}" type="parTrans" cxnId="{9B31743E-CE2F-4003-9228-68E665D85ED1}">
      <dgm:prSet/>
      <dgm:spPr/>
      <dgm:t>
        <a:bodyPr/>
        <a:lstStyle/>
        <a:p>
          <a:endParaRPr lang="en-US"/>
        </a:p>
      </dgm:t>
    </dgm:pt>
    <dgm:pt modelId="{3DEE19DB-4B9B-4FF3-BC36-0306883521F1}" type="sibTrans" cxnId="{9B31743E-CE2F-4003-9228-68E665D85ED1}">
      <dgm:prSet/>
      <dgm:spPr/>
      <dgm:t>
        <a:bodyPr/>
        <a:lstStyle/>
        <a:p>
          <a:endParaRPr lang="en-US"/>
        </a:p>
      </dgm:t>
    </dgm:pt>
    <dgm:pt modelId="{1D97AE69-12B9-4D0D-B959-7E8AEA19D2F7}" type="pres">
      <dgm:prSet presAssocID="{B0B177DC-B78F-482E-BFD1-827AAF7AC9DE}" presName="linear" presStyleCnt="0">
        <dgm:presLayoutVars>
          <dgm:animLvl val="lvl"/>
          <dgm:resizeHandles val="exact"/>
        </dgm:presLayoutVars>
      </dgm:prSet>
      <dgm:spPr/>
    </dgm:pt>
    <dgm:pt modelId="{054442FA-FEA5-480D-862B-66E86F08E00C}" type="pres">
      <dgm:prSet presAssocID="{0E37EC8C-0044-4A22-A59A-0182D32B67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4445E1-B7F9-4843-895E-9056DCD847A3}" type="pres">
      <dgm:prSet presAssocID="{4493C4CE-FEB9-462C-8A66-A4A81C03B3A4}" presName="spacer" presStyleCnt="0"/>
      <dgm:spPr/>
    </dgm:pt>
    <dgm:pt modelId="{B48B143E-1919-4BB1-8713-1101ADA1778B}" type="pres">
      <dgm:prSet presAssocID="{17D6C4FE-0F96-4DE4-B1B1-A3D9398BDF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AE91C4-2E64-425F-90D5-0C259A60049D}" type="pres">
      <dgm:prSet presAssocID="{D85C463A-5944-4F66-93AF-B0F6568437C9}" presName="spacer" presStyleCnt="0"/>
      <dgm:spPr/>
    </dgm:pt>
    <dgm:pt modelId="{0160AFAB-00FB-4C48-8775-7FE872EF5D2C}" type="pres">
      <dgm:prSet presAssocID="{E78384D2-8A97-40FD-A37C-8B02AA5CB6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25D0715-D0FB-429F-89C7-B027D5DBA50F}" type="presOf" srcId="{17D6C4FE-0F96-4DE4-B1B1-A3D9398BDF37}" destId="{B48B143E-1919-4BB1-8713-1101ADA1778B}" srcOrd="0" destOrd="0" presId="urn:microsoft.com/office/officeart/2005/8/layout/vList2"/>
    <dgm:cxn modelId="{E9037319-7679-4A4C-A187-EF2B3353E27C}" srcId="{B0B177DC-B78F-482E-BFD1-827AAF7AC9DE}" destId="{17D6C4FE-0F96-4DE4-B1B1-A3D9398BDF37}" srcOrd="1" destOrd="0" parTransId="{C24C765A-ADA6-4D8B-9EAB-32220834146D}" sibTransId="{D85C463A-5944-4F66-93AF-B0F6568437C9}"/>
    <dgm:cxn modelId="{9B31743E-CE2F-4003-9228-68E665D85ED1}" srcId="{B0B177DC-B78F-482E-BFD1-827AAF7AC9DE}" destId="{E78384D2-8A97-40FD-A37C-8B02AA5CB6C4}" srcOrd="2" destOrd="0" parTransId="{B73B6784-2EF1-4070-A581-5A881BE0C616}" sibTransId="{3DEE19DB-4B9B-4FF3-BC36-0306883521F1}"/>
    <dgm:cxn modelId="{8E804FA5-DC96-4C12-BC6D-611ADD2DFFF5}" srcId="{B0B177DC-B78F-482E-BFD1-827AAF7AC9DE}" destId="{0E37EC8C-0044-4A22-A59A-0182D32B6718}" srcOrd="0" destOrd="0" parTransId="{8EAA7EE4-D73B-4F31-95A5-3507DA5AC65D}" sibTransId="{4493C4CE-FEB9-462C-8A66-A4A81C03B3A4}"/>
    <dgm:cxn modelId="{B1A33DBB-DF0F-4094-8770-11F8E12A1A41}" type="presOf" srcId="{B0B177DC-B78F-482E-BFD1-827AAF7AC9DE}" destId="{1D97AE69-12B9-4D0D-B959-7E8AEA19D2F7}" srcOrd="0" destOrd="0" presId="urn:microsoft.com/office/officeart/2005/8/layout/vList2"/>
    <dgm:cxn modelId="{FEF97DD0-02D1-4540-8274-5736C59B7F9A}" type="presOf" srcId="{E78384D2-8A97-40FD-A37C-8B02AA5CB6C4}" destId="{0160AFAB-00FB-4C48-8775-7FE872EF5D2C}" srcOrd="0" destOrd="0" presId="urn:microsoft.com/office/officeart/2005/8/layout/vList2"/>
    <dgm:cxn modelId="{402478D5-C31B-472F-83C2-CB7ADF4A38BA}" type="presOf" srcId="{0E37EC8C-0044-4A22-A59A-0182D32B6718}" destId="{054442FA-FEA5-480D-862B-66E86F08E00C}" srcOrd="0" destOrd="0" presId="urn:microsoft.com/office/officeart/2005/8/layout/vList2"/>
    <dgm:cxn modelId="{E9B11FDF-E82E-44A7-B014-75BCA6DD93D9}" type="presParOf" srcId="{1D97AE69-12B9-4D0D-B959-7E8AEA19D2F7}" destId="{054442FA-FEA5-480D-862B-66E86F08E00C}" srcOrd="0" destOrd="0" presId="urn:microsoft.com/office/officeart/2005/8/layout/vList2"/>
    <dgm:cxn modelId="{D753D834-1304-4AD9-B017-2DF9749E6AB5}" type="presParOf" srcId="{1D97AE69-12B9-4D0D-B959-7E8AEA19D2F7}" destId="{284445E1-B7F9-4843-895E-9056DCD847A3}" srcOrd="1" destOrd="0" presId="urn:microsoft.com/office/officeart/2005/8/layout/vList2"/>
    <dgm:cxn modelId="{C7B68B27-727F-47D3-8E40-6C27DAFE7888}" type="presParOf" srcId="{1D97AE69-12B9-4D0D-B959-7E8AEA19D2F7}" destId="{B48B143E-1919-4BB1-8713-1101ADA1778B}" srcOrd="2" destOrd="0" presId="urn:microsoft.com/office/officeart/2005/8/layout/vList2"/>
    <dgm:cxn modelId="{E53ECCDD-0A0B-4AF5-B207-0A8A25A26808}" type="presParOf" srcId="{1D97AE69-12B9-4D0D-B959-7E8AEA19D2F7}" destId="{71AE91C4-2E64-425F-90D5-0C259A60049D}" srcOrd="3" destOrd="0" presId="urn:microsoft.com/office/officeart/2005/8/layout/vList2"/>
    <dgm:cxn modelId="{05AB72B6-26C9-4B27-A469-3E71A64E6799}" type="presParOf" srcId="{1D97AE69-12B9-4D0D-B959-7E8AEA19D2F7}" destId="{0160AFAB-00FB-4C48-8775-7FE872EF5D2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B5117-6C9C-48ED-9CB6-840397F7C540}">
      <dsp:nvSpPr>
        <dsp:cNvPr id="0" name=""/>
        <dsp:cNvSpPr/>
      </dsp:nvSpPr>
      <dsp:spPr>
        <a:xfrm>
          <a:off x="0" y="59514"/>
          <a:ext cx="5962720" cy="156633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Protecting Sensitive Information like Credit Card details</a:t>
          </a:r>
        </a:p>
      </dsp:txBody>
      <dsp:txXfrm>
        <a:off x="76462" y="135976"/>
        <a:ext cx="5809796" cy="1413413"/>
      </dsp:txXfrm>
    </dsp:sp>
    <dsp:sp modelId="{69AA8557-5D1E-46AA-8F51-ABF20DA214CB}">
      <dsp:nvSpPr>
        <dsp:cNvPr id="0" name=""/>
        <dsp:cNvSpPr/>
      </dsp:nvSpPr>
      <dsp:spPr>
        <a:xfrm>
          <a:off x="0" y="1706492"/>
          <a:ext cx="5962720" cy="156633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Enforce enterprise-specific security policies for users and groups</a:t>
          </a:r>
        </a:p>
      </dsp:txBody>
      <dsp:txXfrm>
        <a:off x="76462" y="1782954"/>
        <a:ext cx="5809796" cy="1413413"/>
      </dsp:txXfrm>
    </dsp:sp>
    <dsp:sp modelId="{196FC047-51C0-40AD-9D15-6D86A603047B}">
      <dsp:nvSpPr>
        <dsp:cNvPr id="0" name=""/>
        <dsp:cNvSpPr/>
      </dsp:nvSpPr>
      <dsp:spPr>
        <a:xfrm>
          <a:off x="0" y="3353469"/>
          <a:ext cx="5962720" cy="156633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Prevent cybercriminals from accessing your private information while login to application</a:t>
          </a:r>
        </a:p>
      </dsp:txBody>
      <dsp:txXfrm>
        <a:off x="76462" y="3429931"/>
        <a:ext cx="5809796" cy="1413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66149-E52A-4FE1-87F0-4B38F0E9DCEB}">
      <dsp:nvSpPr>
        <dsp:cNvPr id="0" name=""/>
        <dsp:cNvSpPr/>
      </dsp:nvSpPr>
      <dsp:spPr>
        <a:xfrm>
          <a:off x="0" y="292820"/>
          <a:ext cx="5886351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Based on TOTP (time-based one-time password) algorithm </a:t>
          </a:r>
        </a:p>
      </dsp:txBody>
      <dsp:txXfrm>
        <a:off x="54373" y="347193"/>
        <a:ext cx="5777605" cy="1005094"/>
      </dsp:txXfrm>
    </dsp:sp>
    <dsp:sp modelId="{CFA5D893-3FDE-4695-BD8A-BBFD91125838}">
      <dsp:nvSpPr>
        <dsp:cNvPr id="0" name=""/>
        <dsp:cNvSpPr/>
      </dsp:nvSpPr>
      <dsp:spPr>
        <a:xfrm>
          <a:off x="0" y="1487300"/>
          <a:ext cx="5886351" cy="1113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Generated token is valid for a duration of time, also known as a timestep.</a:t>
          </a:r>
        </a:p>
      </dsp:txBody>
      <dsp:txXfrm>
        <a:off x="54373" y="1541673"/>
        <a:ext cx="5777605" cy="1005094"/>
      </dsp:txXfrm>
    </dsp:sp>
    <dsp:sp modelId="{E3B7B012-3944-4CF5-B22E-1229DC229746}">
      <dsp:nvSpPr>
        <dsp:cNvPr id="0" name=""/>
        <dsp:cNvSpPr/>
      </dsp:nvSpPr>
      <dsp:spPr>
        <a:xfrm>
          <a:off x="0" y="2681780"/>
          <a:ext cx="5886351" cy="1113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Process includes</a:t>
          </a:r>
        </a:p>
      </dsp:txBody>
      <dsp:txXfrm>
        <a:off x="54373" y="2736153"/>
        <a:ext cx="5777605" cy="1005094"/>
      </dsp:txXfrm>
    </dsp:sp>
    <dsp:sp modelId="{3575C016-421E-4DBE-9BA7-5C8B6DC8EBD7}">
      <dsp:nvSpPr>
        <dsp:cNvPr id="0" name=""/>
        <dsp:cNvSpPr/>
      </dsp:nvSpPr>
      <dsp:spPr>
        <a:xfrm>
          <a:off x="0" y="3795620"/>
          <a:ext cx="5886351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9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/>
            <a:t>Generating the secret key (Using SpeakEasy)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</a:t>
          </a:r>
          <a:r>
            <a:rPr lang="en-US" sz="2200" b="0" i="0" kern="1200"/>
            <a:t>reating its QR code representation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S</a:t>
          </a:r>
          <a:r>
            <a:rPr lang="en-US" sz="2200" b="0" i="0" kern="1200" dirty="0"/>
            <a:t>canning the code into Google Authenticator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V</a:t>
          </a:r>
          <a:r>
            <a:rPr lang="en-US" sz="2200" b="0" i="0" kern="1200"/>
            <a:t>alidating that GA-given code (6-digit Code) against the user's key </a:t>
          </a:r>
          <a:endParaRPr lang="en-US" sz="2200" kern="1200"/>
        </a:p>
      </dsp:txBody>
      <dsp:txXfrm>
        <a:off x="0" y="3795620"/>
        <a:ext cx="5886351" cy="1825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5682C-2DEB-407D-8DE8-D06850574EB3}">
      <dsp:nvSpPr>
        <dsp:cNvPr id="0" name=""/>
        <dsp:cNvSpPr/>
      </dsp:nvSpPr>
      <dsp:spPr>
        <a:xfrm>
          <a:off x="0" y="319471"/>
          <a:ext cx="7240043" cy="12647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256</a:t>
          </a:r>
          <a:r>
            <a:rPr lang="en-US" sz="2300" b="0" i="0" kern="1200" dirty="0"/>
            <a:t>-</a:t>
          </a:r>
          <a:r>
            <a:rPr lang="en-US" sz="2300" b="1" i="0" kern="1200" dirty="0"/>
            <a:t>bit AES encryption</a:t>
          </a:r>
          <a:r>
            <a:rPr lang="en-US" sz="2300" b="0" i="0" kern="1200" dirty="0"/>
            <a:t> (Advance </a:t>
          </a:r>
          <a:r>
            <a:rPr lang="en-US" sz="2300" b="1" i="0" kern="1200" dirty="0"/>
            <a:t>Encryption</a:t>
          </a:r>
          <a:r>
            <a:rPr lang="en-US" sz="2300" b="0" i="0" kern="1200" dirty="0"/>
            <a:t> Standard) is an International standard which ensures data is </a:t>
          </a:r>
          <a:r>
            <a:rPr lang="en-US" sz="2300" b="1" i="0" kern="1200" dirty="0"/>
            <a:t>encrypted</a:t>
          </a:r>
          <a:r>
            <a:rPr lang="en-US" sz="2300" b="0" i="0" kern="1200" dirty="0"/>
            <a:t>/decrypted following this approved standard.</a:t>
          </a:r>
          <a:endParaRPr lang="en-US" sz="2300" kern="1200" dirty="0"/>
        </a:p>
      </dsp:txBody>
      <dsp:txXfrm>
        <a:off x="61741" y="381212"/>
        <a:ext cx="7116561" cy="1141288"/>
      </dsp:txXfrm>
    </dsp:sp>
    <dsp:sp modelId="{B2CBDAA5-C15A-4BBF-A8F1-EF66F9C08328}">
      <dsp:nvSpPr>
        <dsp:cNvPr id="0" name=""/>
        <dsp:cNvSpPr/>
      </dsp:nvSpPr>
      <dsp:spPr>
        <a:xfrm>
          <a:off x="0" y="1650481"/>
          <a:ext cx="7240043" cy="126477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It ensures high security and is adopted by the U.S. government and other intelligence organizations across the world.</a:t>
          </a:r>
          <a:endParaRPr lang="en-US" sz="2300" kern="1200" dirty="0"/>
        </a:p>
      </dsp:txBody>
      <dsp:txXfrm>
        <a:off x="61741" y="1712222"/>
        <a:ext cx="7116561" cy="1141288"/>
      </dsp:txXfrm>
    </dsp:sp>
    <dsp:sp modelId="{E83D7F0E-8090-4C78-8A31-DB0F2AE55C2F}">
      <dsp:nvSpPr>
        <dsp:cNvPr id="0" name=""/>
        <dsp:cNvSpPr/>
      </dsp:nvSpPr>
      <dsp:spPr>
        <a:xfrm>
          <a:off x="0" y="2981491"/>
          <a:ext cx="7240043" cy="126477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AES 256 CBC is utilized to encrypt customer details such as Credit Card number. </a:t>
          </a:r>
        </a:p>
      </dsp:txBody>
      <dsp:txXfrm>
        <a:off x="61741" y="3043232"/>
        <a:ext cx="7116561" cy="1141288"/>
      </dsp:txXfrm>
    </dsp:sp>
    <dsp:sp modelId="{1B08FB32-569C-48CE-B93C-45F7C882BA6E}">
      <dsp:nvSpPr>
        <dsp:cNvPr id="0" name=""/>
        <dsp:cNvSpPr/>
      </dsp:nvSpPr>
      <dsp:spPr>
        <a:xfrm>
          <a:off x="0" y="4312501"/>
          <a:ext cx="7240043" cy="12647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Masking of first 12 digits of credit card number when accessed either from application portal or report.</a:t>
          </a:r>
        </a:p>
      </dsp:txBody>
      <dsp:txXfrm>
        <a:off x="61741" y="4374242"/>
        <a:ext cx="7116561" cy="11412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76C3E-C228-4217-81B9-906E452545CC}">
      <dsp:nvSpPr>
        <dsp:cNvPr id="0" name=""/>
        <dsp:cNvSpPr/>
      </dsp:nvSpPr>
      <dsp:spPr>
        <a:xfrm>
          <a:off x="0" y="276758"/>
          <a:ext cx="6263640" cy="1594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Design and Identification of RBAC entities such as groups, roles, policies etc.</a:t>
          </a:r>
        </a:p>
      </dsp:txBody>
      <dsp:txXfrm>
        <a:off x="77847" y="354605"/>
        <a:ext cx="6107946" cy="1439016"/>
      </dsp:txXfrm>
    </dsp:sp>
    <dsp:sp modelId="{DEBE7764-5656-42C8-B816-26CA72FE9246}">
      <dsp:nvSpPr>
        <dsp:cNvPr id="0" name=""/>
        <dsp:cNvSpPr/>
      </dsp:nvSpPr>
      <dsp:spPr>
        <a:xfrm>
          <a:off x="0" y="1954988"/>
          <a:ext cx="6263640" cy="159471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Developing new application portal using node JS, Express integrating with NoSQL database such as MongoDB</a:t>
          </a:r>
        </a:p>
      </dsp:txBody>
      <dsp:txXfrm>
        <a:off x="77847" y="2032835"/>
        <a:ext cx="6107946" cy="1439016"/>
      </dsp:txXfrm>
    </dsp:sp>
    <dsp:sp modelId="{0B35C1C0-AA37-498B-8316-4D14DBD6A91F}">
      <dsp:nvSpPr>
        <dsp:cNvPr id="0" name=""/>
        <dsp:cNvSpPr/>
      </dsp:nvSpPr>
      <dsp:spPr>
        <a:xfrm>
          <a:off x="0" y="3633219"/>
          <a:ext cx="6263640" cy="15947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Learning security algorithms such TOTP, BCrypt and AES-256</a:t>
          </a:r>
        </a:p>
      </dsp:txBody>
      <dsp:txXfrm>
        <a:off x="77847" y="3711066"/>
        <a:ext cx="6107946" cy="14390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442FA-FEA5-480D-862B-66E86F08E00C}">
      <dsp:nvSpPr>
        <dsp:cNvPr id="0" name=""/>
        <dsp:cNvSpPr/>
      </dsp:nvSpPr>
      <dsp:spPr>
        <a:xfrm>
          <a:off x="0" y="276758"/>
          <a:ext cx="6263640" cy="1594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Identifying more customer related attributed like real-word use cases and handle security concerns effectively.</a:t>
          </a:r>
        </a:p>
      </dsp:txBody>
      <dsp:txXfrm>
        <a:off x="77847" y="354605"/>
        <a:ext cx="6107946" cy="1439016"/>
      </dsp:txXfrm>
    </dsp:sp>
    <dsp:sp modelId="{B48B143E-1919-4BB1-8713-1101ADA1778B}">
      <dsp:nvSpPr>
        <dsp:cNvPr id="0" name=""/>
        <dsp:cNvSpPr/>
      </dsp:nvSpPr>
      <dsp:spPr>
        <a:xfrm>
          <a:off x="0" y="1954988"/>
          <a:ext cx="6263640" cy="159471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Role authorization: A subject's active role must be authorized for the </a:t>
          </a:r>
          <a:r>
            <a:rPr lang="en-US" sz="2900" b="1" i="0" kern="1200"/>
            <a:t>subject</a:t>
          </a:r>
          <a:r>
            <a:rPr lang="en-US" sz="2900" b="0" i="0" kern="1200"/>
            <a:t>.</a:t>
          </a:r>
          <a:endParaRPr lang="en-US" sz="2900" kern="1200"/>
        </a:p>
      </dsp:txBody>
      <dsp:txXfrm>
        <a:off x="77847" y="2032835"/>
        <a:ext cx="6107946" cy="1439016"/>
      </dsp:txXfrm>
    </dsp:sp>
    <dsp:sp modelId="{0160AFAB-00FB-4C48-8775-7FE872EF5D2C}">
      <dsp:nvSpPr>
        <dsp:cNvPr id="0" name=""/>
        <dsp:cNvSpPr/>
      </dsp:nvSpPr>
      <dsp:spPr>
        <a:xfrm>
          <a:off x="0" y="3633219"/>
          <a:ext cx="6263640" cy="15947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Enhancements to application features such as report generation.</a:t>
          </a:r>
          <a:br>
            <a:rPr lang="en-US" sz="2900" kern="1200" dirty="0"/>
          </a:br>
          <a:endParaRPr lang="en-US" sz="2900" kern="1200" dirty="0"/>
        </a:p>
      </dsp:txBody>
      <dsp:txXfrm>
        <a:off x="77847" y="3711066"/>
        <a:ext cx="6107946" cy="1439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50CB-DBD7-4507-B154-314DB86B7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C7BA3-2582-40FA-8FA7-CDB9A5B69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B63A8-0DD2-4FB2-B07E-61D9A27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165C-BD8F-43B1-87B8-5908F1500BF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F217-4BDE-4D5D-95EF-BC308D69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48BA-2E5B-4C27-9158-E5DB81D7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DC6-D2E2-4984-8E53-470B0924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1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F3FA-D8E8-4CF8-928E-3327686B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58975-B274-445B-9205-9EA83C429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E842-2D68-42A4-80C3-65DABCCA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165C-BD8F-43B1-87B8-5908F1500BF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7FAE3-CB83-47E8-9BAD-306BBC0D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8843-3752-4FE3-91ED-A86AF35A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DC6-D2E2-4984-8E53-470B0924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8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FC2CD-FC7F-4E7B-896E-59B1118F3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4BD11-9C1E-4CDE-A3BA-F4561A2CC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AA9AD-54F0-4B64-90B3-519D1D43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165C-BD8F-43B1-87B8-5908F1500BF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B5C1A-FE4A-4FBA-BED7-16B7D21E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7BF3B-144B-4BCB-8C9D-1F88C6AC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DC6-D2E2-4984-8E53-470B0924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DB9F-FCBF-47CB-8128-E9C3484B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270E-5F52-4C18-828B-ACA764E43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73D74-7A93-4EB0-8F2E-83F21FD5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165C-BD8F-43B1-87B8-5908F1500BF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8085-448E-4F2B-8EB4-89A4C8D4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AECA4-C98A-4794-8A27-99AB52BE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DC6-D2E2-4984-8E53-470B0924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CDEE-DF0E-499D-B5D1-EDABC34B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B562C-749C-40F3-91B7-D5DDEF562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39890-8378-48DE-9E6F-125A4C25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165C-BD8F-43B1-87B8-5908F1500BF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C0F0A-251A-4402-9332-D0AED2BF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9DFE8-A8CB-4FAE-BFB4-9434674B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DC6-D2E2-4984-8E53-470B0924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1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063D-EB00-476C-825E-20216DC4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DFCA-C639-4D3E-9DC7-382731A1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EFDE3-5989-4C45-966B-9079B2480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78736-DB98-4831-8032-84600718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165C-BD8F-43B1-87B8-5908F1500BF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AED9C-65AE-4262-AF48-603A731C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28C1C-F578-4938-8244-8798936A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DC6-D2E2-4984-8E53-470B0924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2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FC5F-7195-4689-B2C5-7B0FA472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ED9DE-0948-4F2A-8931-54ACC298E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7B28E-54BA-4477-A179-B66475805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B653A-FECD-44CC-8EF4-828E42FEF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C111D-4247-4EB7-987C-154B7C1FD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DD288-2EB6-4EA4-B9B7-22AEEF9C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165C-BD8F-43B1-87B8-5908F1500BF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71E66-1D7C-4084-9D9D-E02C88BC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13D7F-521E-492B-BFC2-FE32E5DB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DC6-D2E2-4984-8E53-470B0924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028B-857B-4BF0-A8EC-1E27800E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0B76-1963-44E9-9AAD-75A0557F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165C-BD8F-43B1-87B8-5908F1500BF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A5809-9856-483D-B8E2-020375E6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87C2A-6377-434A-8181-9C693F3B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DC6-D2E2-4984-8E53-470B0924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F2050-215A-441A-B086-259C7E63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165C-BD8F-43B1-87B8-5908F1500BF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89CF7-15BC-4EBC-B276-183DD71C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D09C1-665D-4864-9229-A05CB60E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DC6-D2E2-4984-8E53-470B0924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9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1457-0DB0-412F-84DF-61589B7E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2DA17-C26E-441C-885C-556BBF8CF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23EEE-7BD9-4C1E-BFAE-AB5AB6DE3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75FB3-FC93-4376-B463-AE35DEF3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165C-BD8F-43B1-87B8-5908F1500BF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8DF52-CBCD-414C-B5DF-A05B3B17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58B02-5D2E-4649-8A8E-62839E7F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DC6-D2E2-4984-8E53-470B0924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7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5495-7596-4922-97B8-807DE8F2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9E010-D6BD-4E58-9E17-D09BC47D0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1D5E7-1D31-4F72-AD50-4AB0D4891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F3539-0B7B-4A1B-872B-57CB8DED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165C-BD8F-43B1-87B8-5908F1500BF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D2DD-8EDF-473E-8EB4-9D9DD8C6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76B32-C751-42BB-810F-E417D848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0DC6-D2E2-4984-8E53-470B0924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6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04276-EDEF-4843-8751-11543BCD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0203C-D5EA-4CA5-8FAF-F7E9BE4D7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7BC6-66F3-44AA-B886-C00E6762E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4165C-BD8F-43B1-87B8-5908F1500BF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2B83C-8A4F-4E5E-AEB6-1AD644353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1A91-B45F-4D27-AB9E-FC316651A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E0DC6-D2E2-4984-8E53-470B0924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0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C67D5-6316-4842-9889-855421E82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495956"/>
            <a:ext cx="6418471" cy="269205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+mn-lt"/>
              </a:rPr>
              <a:t>Data and Application Security - CS 6348</a:t>
            </a:r>
            <a:br>
              <a:rPr lang="en-US" sz="3000" b="1" dirty="0">
                <a:solidFill>
                  <a:schemeClr val="bg1"/>
                </a:solidFill>
                <a:latin typeface="+mn-lt"/>
              </a:rPr>
            </a:br>
            <a:br>
              <a:rPr lang="en-US" sz="3000" b="1" dirty="0">
                <a:solidFill>
                  <a:schemeClr val="bg1"/>
                </a:solidFill>
                <a:latin typeface="+mn-lt"/>
              </a:rPr>
            </a:br>
            <a:r>
              <a:rPr lang="en-US" sz="3000" b="1" dirty="0">
                <a:solidFill>
                  <a:schemeClr val="bg1"/>
                </a:solidFill>
                <a:latin typeface="+mn-lt"/>
              </a:rPr>
              <a:t>Project : Dallas Movie Theatre App</a:t>
            </a:r>
            <a:br>
              <a:rPr lang="en-US" sz="3000" dirty="0">
                <a:solidFill>
                  <a:schemeClr val="bg1"/>
                </a:solidFill>
              </a:rPr>
            </a:b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469B7-F616-469F-90F6-31BDB929E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3857023"/>
            <a:ext cx="6418471" cy="1575016"/>
          </a:xfrm>
        </p:spPr>
        <p:txBody>
          <a:bodyPr>
            <a:normAutofit fontScale="92500" lnSpcReduction="20000"/>
          </a:bodyPr>
          <a:lstStyle/>
          <a:p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Submission by </a:t>
            </a:r>
          </a:p>
          <a:p>
            <a:r>
              <a:rPr lang="en-US" sz="2200" dirty="0">
                <a:solidFill>
                  <a:schemeClr val="bg1"/>
                </a:solidFill>
              </a:rPr>
              <a:t>Group 13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  Varadhan Ramamoorthy (vrr180003)</a:t>
            </a:r>
          </a:p>
          <a:p>
            <a:r>
              <a:rPr lang="en-US" sz="2200" dirty="0">
                <a:solidFill>
                  <a:schemeClr val="bg1"/>
                </a:solidFill>
              </a:rPr>
              <a:t>Kavin Kuppusamy(KXK190026) 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241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FE62-38FE-43ED-9903-84B8D90E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– Registration - 2FA</a:t>
            </a:r>
          </a:p>
        </p:txBody>
      </p:sp>
      <p:pic>
        <p:nvPicPr>
          <p:cNvPr id="5" name="Content Placeholder 4" descr="Qr code&#10;&#10;Description automatically generated">
            <a:extLst>
              <a:ext uri="{FF2B5EF4-FFF2-40B4-BE49-F238E27FC236}">
                <a16:creationId xmlns:a16="http://schemas.microsoft.com/office/drawing/2014/main" id="{2FA1FF54-2774-4AD4-9D9D-67B1635BC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7" y="2043906"/>
            <a:ext cx="5991225" cy="3914775"/>
          </a:xfrm>
        </p:spPr>
      </p:pic>
    </p:spTree>
    <p:extLst>
      <p:ext uri="{BB962C8B-B14F-4D97-AF65-F5344CB8AC3E}">
        <p14:creationId xmlns:p14="http://schemas.microsoft.com/office/powerpoint/2010/main" val="354967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17E7D2-AB77-46E8-A9A5-A6DFBB24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979488"/>
            <a:ext cx="2725738" cy="4891088"/>
          </a:xfrm>
          <a:prstGeom prst="rect">
            <a:avLst/>
          </a:prstGeom>
        </p:spPr>
      </p:pic>
      <p:pic>
        <p:nvPicPr>
          <p:cNvPr id="11" name="Content Placeholder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D3E382-8C1D-42B3-8098-4B206F5C2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75" y="979488"/>
            <a:ext cx="4402138" cy="48910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0AFE62-38FE-43ED-9903-84B8D90E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Snapshots – Login - 2FA</a:t>
            </a:r>
          </a:p>
        </p:txBody>
      </p:sp>
    </p:spTree>
    <p:extLst>
      <p:ext uri="{BB962C8B-B14F-4D97-AF65-F5344CB8AC3E}">
        <p14:creationId xmlns:p14="http://schemas.microsoft.com/office/powerpoint/2010/main" val="427788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A88AC-7827-4136-8550-41A94DEF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Masking and Hashing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76C2B25-A713-4FB6-A551-CB871D1CD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795681"/>
            <a:ext cx="5455917" cy="362877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6641B4-3279-42C1-BA8B-6D95CE0A1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247" y="3622442"/>
            <a:ext cx="5571744" cy="2221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34D386-9FFB-4940-BDC2-2B0435C0C996}"/>
              </a:ext>
            </a:extLst>
          </p:cNvPr>
          <p:cNvSpPr txBox="1"/>
          <p:nvPr/>
        </p:nvSpPr>
        <p:spPr>
          <a:xfrm>
            <a:off x="1645919" y="2596836"/>
            <a:ext cx="303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Credit Card Number Masking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3B26D-5BEE-41D3-98F5-AABA29B71ED4}"/>
              </a:ext>
            </a:extLst>
          </p:cNvPr>
          <p:cNvSpPr txBox="1"/>
          <p:nvPr/>
        </p:nvSpPr>
        <p:spPr>
          <a:xfrm>
            <a:off x="6775835" y="2703064"/>
            <a:ext cx="377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Hashed and Salted Password and Encrypted Credit Card Number</a:t>
            </a:r>
          </a:p>
        </p:txBody>
      </p:sp>
    </p:spTree>
    <p:extLst>
      <p:ext uri="{BB962C8B-B14F-4D97-AF65-F5344CB8AC3E}">
        <p14:creationId xmlns:p14="http://schemas.microsoft.com/office/powerpoint/2010/main" val="410979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AADC511-365E-40EF-AE26-F96D81DCE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335" y="2550582"/>
            <a:ext cx="6789264" cy="3967997"/>
          </a:xfrm>
          <a:prstGeom prst="rect">
            <a:avLst/>
          </a:prstGeom>
        </p:spPr>
      </p:pic>
      <p:pic>
        <p:nvPicPr>
          <p:cNvPr id="5" name="Content Placeholder 4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45E1D6B4-0286-4730-A1D0-9CE6C5BF4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702" y="389862"/>
            <a:ext cx="6848897" cy="18921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CEA02E-826E-4CE4-9090-0F6B93D0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RBAC – Application Admin</a:t>
            </a:r>
          </a:p>
        </p:txBody>
      </p:sp>
    </p:spTree>
    <p:extLst>
      <p:ext uri="{BB962C8B-B14F-4D97-AF65-F5344CB8AC3E}">
        <p14:creationId xmlns:p14="http://schemas.microsoft.com/office/powerpoint/2010/main" val="2112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8217-DE83-460D-8134-BBE018A5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RBAC - Customers</a:t>
            </a:r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9CA3ABC-649E-46F5-AD03-1EAAFE022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45" y="1247167"/>
            <a:ext cx="3529109" cy="2152756"/>
          </a:xfrm>
          <a:prstGeom prst="rect">
            <a:avLst/>
          </a:prstGeom>
        </p:spPr>
      </p:pic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F47FC55-A7DD-470D-9529-EE47DF340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88" y="1015174"/>
            <a:ext cx="3526424" cy="2697714"/>
          </a:xfrm>
          <a:prstGeom prst="rect">
            <a:avLst/>
          </a:prstGeom>
        </p:spPr>
      </p:pic>
      <p:pic>
        <p:nvPicPr>
          <p:cNvPr id="7" name="Picture 6" descr="Website&#10;&#10;Description automatically generated">
            <a:extLst>
              <a:ext uri="{FF2B5EF4-FFF2-40B4-BE49-F238E27FC236}">
                <a16:creationId xmlns:a16="http://schemas.microsoft.com/office/drawing/2014/main" id="{AEAB4352-F883-435D-A4B9-562F16B19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6" y="1171368"/>
            <a:ext cx="3835961" cy="1707003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28AB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C154EF-8C40-4F84-95D6-66C45FBACA3A}"/>
              </a:ext>
            </a:extLst>
          </p:cNvPr>
          <p:cNvSpPr txBox="1"/>
          <p:nvPr/>
        </p:nvSpPr>
        <p:spPr>
          <a:xfrm>
            <a:off x="1049572" y="571333"/>
            <a:ext cx="173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Search shows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D129E0-2151-4794-B290-0526DFF5A1E6}"/>
              </a:ext>
            </a:extLst>
          </p:cNvPr>
          <p:cNvSpPr txBox="1"/>
          <p:nvPr/>
        </p:nvSpPr>
        <p:spPr>
          <a:xfrm>
            <a:off x="4819815" y="429996"/>
            <a:ext cx="173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 shows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20C41-125A-4F13-B7E5-AE755B906D52}"/>
              </a:ext>
            </a:extLst>
          </p:cNvPr>
          <p:cNvSpPr txBox="1"/>
          <p:nvPr/>
        </p:nvSpPr>
        <p:spPr>
          <a:xfrm>
            <a:off x="8723906" y="633337"/>
            <a:ext cx="220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Transaction History</a:t>
            </a:r>
          </a:p>
        </p:txBody>
      </p:sp>
    </p:spTree>
    <p:extLst>
      <p:ext uri="{BB962C8B-B14F-4D97-AF65-F5344CB8AC3E}">
        <p14:creationId xmlns:p14="http://schemas.microsoft.com/office/powerpoint/2010/main" val="137454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9607B-BBE3-452E-871E-176662CC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RBAC – Report Generation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2F31ED8B-117E-4A93-A562-F5AF2FBC9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40" y="870283"/>
            <a:ext cx="3387578" cy="2303553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91CBFD5-869B-4B64-AE9D-C8D21635E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30" y="865650"/>
            <a:ext cx="3419533" cy="2308184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AB0360-FA83-4588-81AE-1E8B81717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40" y="3429000"/>
            <a:ext cx="7112423" cy="1760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7E0245-0210-4075-B8CC-F3F355F11015}"/>
              </a:ext>
            </a:extLst>
          </p:cNvPr>
          <p:cNvSpPr txBox="1"/>
          <p:nvPr/>
        </p:nvSpPr>
        <p:spPr>
          <a:xfrm>
            <a:off x="5064981" y="478712"/>
            <a:ext cx="2642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Financial Manager Report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BA9FF8-149B-4A2B-AC71-770EF6ECCF60}"/>
              </a:ext>
            </a:extLst>
          </p:cNvPr>
          <p:cNvSpPr txBox="1"/>
          <p:nvPr/>
        </p:nvSpPr>
        <p:spPr>
          <a:xfrm>
            <a:off x="8302113" y="425818"/>
            <a:ext cx="249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Financial Analyst Report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CD3DB-51B3-4D9E-832A-4A87AB47D65E}"/>
              </a:ext>
            </a:extLst>
          </p:cNvPr>
          <p:cNvSpPr txBox="1"/>
          <p:nvPr/>
        </p:nvSpPr>
        <p:spPr>
          <a:xfrm>
            <a:off x="6567777" y="5581816"/>
            <a:ext cx="3784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Creating Enterprise users with RBAC groups and roles in MongDB Collection</a:t>
            </a:r>
          </a:p>
        </p:txBody>
      </p:sp>
    </p:spTree>
    <p:extLst>
      <p:ext uri="{BB962C8B-B14F-4D97-AF65-F5344CB8AC3E}">
        <p14:creationId xmlns:p14="http://schemas.microsoft.com/office/powerpoint/2010/main" val="304191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EEF8-B268-4FA0-A0E7-4B7138AC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Challenges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969449-7A82-478C-803A-68BB3876E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45649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05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7BF5-F6C6-4C4C-B53B-0C496F82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Future Direction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BD2A47-9B0F-4A33-B3B5-0CAFB3B57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99752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39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C43A5-A7D2-4C2B-A553-E3D2D1F7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  <a:b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ight Double Quote">
            <a:extLst>
              <a:ext uri="{FF2B5EF4-FFF2-40B4-BE49-F238E27FC236}">
                <a16:creationId xmlns:a16="http://schemas.microsoft.com/office/drawing/2014/main" id="{8D10253D-1C76-4804-B7A0-BA68FFCF6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6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EB1A-A8A1-4026-B9C5-A6BC300A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>
                <a:latin typeface="Monotype Sorts"/>
                <a:cs typeface="Calibri" panose="020F0502020204030204" pitchFamily="34" charset="0"/>
              </a:rPr>
              <a:t>Brief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56493-431F-4F2F-A5D1-8D6A102F0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 The Dallas Movie Theatre App is an application designed to allow customers to purchase tickets to movies at the Dallas Theatre.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Theatre management can also use this app to manage the scheduling of movies by performing adding, updating, and removing actions.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Company employees can do analytical operations and generate report.</a:t>
            </a: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/>
          </a:p>
        </p:txBody>
      </p:sp>
      <p:pic>
        <p:nvPicPr>
          <p:cNvPr id="11" name="Picture 4" descr="The perfect entertainment snack">
            <a:extLst>
              <a:ext uri="{FF2B5EF4-FFF2-40B4-BE49-F238E27FC236}">
                <a16:creationId xmlns:a16="http://schemas.microsoft.com/office/drawing/2014/main" id="{E0CCE860-C556-48B2-B9F4-1EEFE699D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62" r="2221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FF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0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4C8D5-B35C-4674-8424-F557494C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100"/>
              <a:t>Motivation behind implementing Security features</a:t>
            </a: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72F3F39-9276-42C1-AC40-C682A75C3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028520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58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6E54-F9F0-4A74-A433-BE4A442D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Application Design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8C7F-7E42-4AA2-9685-A5C042F3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3E697B33-D586-4585-9042-B883BCDCC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1" y="993914"/>
            <a:ext cx="9907324" cy="574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8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A02E-B7EC-423B-B1E2-F7672CC9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6" y="621792"/>
            <a:ext cx="4561338" cy="5504688"/>
          </a:xfrm>
        </p:spPr>
        <p:txBody>
          <a:bodyPr>
            <a:normAutofit/>
          </a:bodyPr>
          <a:lstStyle/>
          <a:p>
            <a:r>
              <a:rPr lang="en-US" sz="3600" dirty="0"/>
              <a:t>Implementation – 2FA Authentication 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76721-EB28-4282-BA88-F4C1024AC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0F2265-5584-48B1-BD09-FD4AABEAB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065747"/>
              </p:ext>
            </p:extLst>
          </p:nvPr>
        </p:nvGraphicFramePr>
        <p:xfrm>
          <a:off x="5470497" y="621792"/>
          <a:ext cx="5886351" cy="5914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56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5A02E-B7EC-423B-B1E2-F7672CC9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sz="3700" dirty="0"/>
              <a:t>Implementation- Password Hashing and Salting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0557-DAC0-4056-8C0A-4B14CBC08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/>
              <a:t>BCrypt is a computationally difficult algorithm designed to store passwords by way of a one-way hashing function</a:t>
            </a:r>
          </a:p>
          <a:p>
            <a:pPr lvl="1"/>
            <a:r>
              <a:rPr lang="en-US" sz="2000" dirty="0"/>
              <a:t>BCrypt forces you to follow best security practices as it requires a salt (12 rounds)  as a part of the hashing mechanism. </a:t>
            </a:r>
          </a:p>
          <a:p>
            <a:pPr lvl="1"/>
            <a:r>
              <a:rPr lang="en-US" sz="2000" dirty="0"/>
              <a:t>Hashing combined with salt protects our application against rainbow table attacks.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2CDBC5D-A5C5-48D7-AE23-97E02AE43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7" b="-3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9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C1628-71AB-4A72-AC5B-BC1203C9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br>
              <a:rPr lang="en-US" sz="3600" b="0" i="0" u="none" strike="noStrike" baseline="0" dirty="0">
                <a:latin typeface="Calibri" panose="020F0502020204030204" pitchFamily="34" charset="0"/>
              </a:rPr>
            </a:br>
            <a:r>
              <a:rPr lang="en-US" sz="3600" b="0" i="0" u="none" strike="noStrike" baseline="0" dirty="0">
                <a:latin typeface="Calibri" panose="020F0502020204030204" pitchFamily="34" charset="0"/>
              </a:rPr>
              <a:t> Implementation - </a:t>
            </a:r>
            <a:r>
              <a:rPr lang="en-US" sz="3600" dirty="0"/>
              <a:t>RBAC with Query Modification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97F0446-B54E-4DF8-8E07-5BC1D46F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" r="708" b="2"/>
          <a:stretch/>
        </p:blipFill>
        <p:spPr>
          <a:xfrm>
            <a:off x="190832" y="1721922"/>
            <a:ext cx="7352969" cy="4591414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7B9C-A40B-48B9-9683-08BBE8876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1" y="1721921"/>
            <a:ext cx="4218432" cy="4520559"/>
          </a:xfrm>
        </p:spPr>
        <p:txBody>
          <a:bodyPr anchor="ctr">
            <a:normAutofit/>
          </a:bodyPr>
          <a:lstStyle/>
          <a:p>
            <a:r>
              <a:rPr lang="en-US" sz="1400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sz="1400" b="1" i="0" dirty="0">
                <a:effectLst/>
                <a:latin typeface="Roboto" panose="02000000000000000000" pitchFamily="2" charset="0"/>
              </a:rPr>
              <a:t>Role-based access control</a:t>
            </a:r>
            <a:r>
              <a:rPr lang="en-US" sz="1400" b="0" i="0" dirty="0">
                <a:effectLst/>
                <a:latin typeface="Roboto" panose="02000000000000000000" pitchFamily="2" charset="0"/>
              </a:rPr>
              <a:t> (</a:t>
            </a:r>
            <a:r>
              <a:rPr lang="en-US" sz="1400" b="1" i="0" dirty="0">
                <a:effectLst/>
                <a:latin typeface="Roboto" panose="02000000000000000000" pitchFamily="2" charset="0"/>
              </a:rPr>
              <a:t>RBAC</a:t>
            </a:r>
            <a:r>
              <a:rPr lang="en-US" sz="1400" b="0" i="0" dirty="0">
                <a:effectLst/>
                <a:latin typeface="Roboto" panose="02000000000000000000" pitchFamily="2" charset="0"/>
              </a:rPr>
              <a:t>) restricts application </a:t>
            </a:r>
            <a:r>
              <a:rPr lang="en-US" sz="1400" b="1" i="0" dirty="0">
                <a:effectLst/>
                <a:latin typeface="Roboto" panose="02000000000000000000" pitchFamily="2" charset="0"/>
              </a:rPr>
              <a:t>access</a:t>
            </a:r>
            <a:r>
              <a:rPr lang="en-US" sz="1400" b="0" i="0" dirty="0">
                <a:effectLst/>
                <a:latin typeface="Roboto" panose="02000000000000000000" pitchFamily="2" charset="0"/>
              </a:rPr>
              <a:t> based on a person's role within an organization </a:t>
            </a:r>
          </a:p>
          <a:p>
            <a:r>
              <a:rPr lang="en-US" sz="1400" b="1" dirty="0">
                <a:latin typeface="Roboto" panose="02000000000000000000" pitchFamily="2" charset="0"/>
              </a:rPr>
              <a:t>Query Modification Algorithm</a:t>
            </a:r>
          </a:p>
          <a:p>
            <a:pPr lvl="1"/>
            <a:r>
              <a:rPr lang="en-US" sz="1400" b="1" dirty="0">
                <a:latin typeface="Roboto" panose="02000000000000000000" pitchFamily="2" charset="0"/>
              </a:rPr>
              <a:t>Application Admin  </a:t>
            </a:r>
            <a:r>
              <a:rPr lang="en-US" sz="1400" dirty="0">
                <a:latin typeface="Roboto" panose="02000000000000000000" pitchFamily="2" charset="0"/>
              </a:rPr>
              <a:t>- Add, create  movies</a:t>
            </a:r>
          </a:p>
          <a:p>
            <a:pPr lvl="1"/>
            <a:r>
              <a:rPr lang="en-US" sz="1400" b="1" dirty="0">
                <a:latin typeface="Roboto" panose="02000000000000000000" pitchFamily="2" charset="0"/>
              </a:rPr>
              <a:t>Financial Analysts  </a:t>
            </a:r>
            <a:r>
              <a:rPr lang="en-US" sz="1400" dirty="0">
                <a:latin typeface="Roboto" panose="02000000000000000000" pitchFamily="2" charset="0"/>
              </a:rPr>
              <a:t>– Perform Analytical Operation on Customer Cohorts, Company Sales and generate reports on it. Access only to the abstracted data of the customer for example only payment type</a:t>
            </a:r>
          </a:p>
          <a:p>
            <a:pPr lvl="1"/>
            <a:r>
              <a:rPr lang="en-US" sz="1400" b="1" dirty="0">
                <a:latin typeface="Roboto" panose="02000000000000000000" pitchFamily="2" charset="0"/>
              </a:rPr>
              <a:t>Financial Manager </a:t>
            </a:r>
            <a:r>
              <a:rPr lang="en-US" sz="1400" dirty="0">
                <a:latin typeface="Roboto" panose="02000000000000000000" pitchFamily="2" charset="0"/>
              </a:rPr>
              <a:t>– Customer Management/ Fraud Detection. Access to critical customer data such as last 4 digits of credit/debit card.</a:t>
            </a:r>
          </a:p>
          <a:p>
            <a:pPr marL="457200" lvl="1" indent="0">
              <a:buNone/>
            </a:pPr>
            <a:endParaRPr lang="en-US" sz="1400" dirty="0">
              <a:latin typeface="Roboto" panose="02000000000000000000" pitchFamily="2" charset="0"/>
            </a:endParaRPr>
          </a:p>
          <a:p>
            <a:pPr lvl="1"/>
            <a:endParaRPr lang="en-US" sz="1400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7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37715-D1F5-46F9-9474-BA1F4CAD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448" cy="5256371"/>
          </a:xfrm>
        </p:spPr>
        <p:txBody>
          <a:bodyPr>
            <a:normAutofit/>
          </a:bodyPr>
          <a:lstStyle/>
          <a:p>
            <a:r>
              <a:rPr lang="en-US" sz="3600" b="1" dirty="0"/>
              <a:t>Implementation</a:t>
            </a:r>
            <a:r>
              <a:rPr lang="en-US" sz="3600" dirty="0"/>
              <a:t> - Masking Customer credit card details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2C75DF5-A7B3-4998-B1C5-D99FDE721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65904"/>
              </p:ext>
            </p:extLst>
          </p:nvPr>
        </p:nvGraphicFramePr>
        <p:xfrm>
          <a:off x="4515633" y="303591"/>
          <a:ext cx="7240043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4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209A-2053-48BA-89AF-74DED70F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2B40F-7CE7-48B7-A4B3-0B939345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Front-end : Bootstrap and jQuery (for Validation) 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Back-end : Node JS, Express 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Database : MongoDB 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Web services : Express routes (RESTful API), AJAX </a:t>
            </a:r>
          </a:p>
          <a:p>
            <a:r>
              <a:rPr lang="en-US" sz="2000" dirty="0">
                <a:latin typeface="Arial" panose="020B0604020202020204" pitchFamily="34" charset="0"/>
              </a:rPr>
              <a:t>Security : Speakeasy, QRCode ,Crypto ,</a:t>
            </a:r>
            <a:r>
              <a:rPr lang="en-US" sz="2000" dirty="0" err="1">
                <a:latin typeface="Arial" panose="020B0604020202020204" pitchFamily="34" charset="0"/>
              </a:rPr>
              <a:t>Bcrypt</a:t>
            </a:r>
            <a:endParaRPr lang="en-US" sz="2000" dirty="0">
              <a:latin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</a:endParaRPr>
          </a:p>
          <a:p>
            <a:endParaRPr lang="en-US" sz="2000" b="0" i="0" u="none" strike="noStrike" baseline="0" dirty="0">
              <a:latin typeface="Arial" panose="020B0604020202020204" pitchFamily="34" charset="0"/>
            </a:endParaRPr>
          </a:p>
          <a:p>
            <a:pPr lvl="1"/>
            <a:endParaRPr lang="en-US" sz="20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77E2D09-38AC-42FB-A4E0-16DF43206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19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609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Monotype Sorts</vt:lpstr>
      <vt:lpstr>Roboto</vt:lpstr>
      <vt:lpstr>Office Theme</vt:lpstr>
      <vt:lpstr>Data and Application Security - CS 6348  Project : Dallas Movie Theatre App </vt:lpstr>
      <vt:lpstr>Brief Overview</vt:lpstr>
      <vt:lpstr>Motivation behind implementing Security features</vt:lpstr>
      <vt:lpstr>Application Design</vt:lpstr>
      <vt:lpstr>Implementation – 2FA Authentication  </vt:lpstr>
      <vt:lpstr>Implementation- Password Hashing and Salting </vt:lpstr>
      <vt:lpstr>  Implementation - RBAC with Query Modification </vt:lpstr>
      <vt:lpstr>Implementation - Masking Customer credit card details</vt:lpstr>
      <vt:lpstr>Technology Used</vt:lpstr>
      <vt:lpstr>Snapshots – Registration - 2FA</vt:lpstr>
      <vt:lpstr>Snapshots – Login - 2FA</vt:lpstr>
      <vt:lpstr>Masking and Hashing</vt:lpstr>
      <vt:lpstr>RBAC – Application Admin</vt:lpstr>
      <vt:lpstr>RBAC - Customers</vt:lpstr>
      <vt:lpstr>RBAC – Report Generation</vt:lpstr>
      <vt:lpstr>Challenges</vt:lpstr>
      <vt:lpstr>Future Direction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kavin .k</dc:creator>
  <cp:lastModifiedBy>kavin .k</cp:lastModifiedBy>
  <cp:revision>22</cp:revision>
  <dcterms:created xsi:type="dcterms:W3CDTF">2021-05-03T15:08:00Z</dcterms:created>
  <dcterms:modified xsi:type="dcterms:W3CDTF">2021-05-04T19:56:48Z</dcterms:modified>
</cp:coreProperties>
</file>