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7" r:id="rId4"/>
    <p:sldId id="259" r:id="rId5"/>
    <p:sldId id="260" r:id="rId6"/>
    <p:sldId id="25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80F68-596C-4630-9E51-8786474F8B6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27366FC-9F2A-4280-9518-3ADF4207DA82}">
      <dgm:prSet/>
      <dgm:spPr/>
      <dgm:t>
        <a:bodyPr/>
        <a:lstStyle/>
        <a:p>
          <a:r>
            <a:rPr lang="en-US"/>
            <a:t>Thank you!</a:t>
          </a:r>
        </a:p>
      </dgm:t>
    </dgm:pt>
    <dgm:pt modelId="{5625AB81-20F8-4BC4-B85D-D7239C1AC1D6}" type="parTrans" cxnId="{148D5A94-2C63-448B-A270-45DB34978869}">
      <dgm:prSet/>
      <dgm:spPr/>
      <dgm:t>
        <a:bodyPr/>
        <a:lstStyle/>
        <a:p>
          <a:endParaRPr lang="en-US"/>
        </a:p>
      </dgm:t>
    </dgm:pt>
    <dgm:pt modelId="{2A4F77E8-1B1F-4FA1-908A-8DA45875182D}" type="sibTrans" cxnId="{148D5A94-2C63-448B-A270-45DB34978869}">
      <dgm:prSet/>
      <dgm:spPr/>
      <dgm:t>
        <a:bodyPr/>
        <a:lstStyle/>
        <a:p>
          <a:endParaRPr lang="en-US"/>
        </a:p>
      </dgm:t>
    </dgm:pt>
    <dgm:pt modelId="{C08EE2EF-3FA9-4BE7-8156-41C1D3B86EC9}" type="pres">
      <dgm:prSet presAssocID="{57680F68-596C-4630-9E51-8786474F8B67}" presName="linear" presStyleCnt="0">
        <dgm:presLayoutVars>
          <dgm:animLvl val="lvl"/>
          <dgm:resizeHandles val="exact"/>
        </dgm:presLayoutVars>
      </dgm:prSet>
      <dgm:spPr/>
    </dgm:pt>
    <dgm:pt modelId="{1DD79CEC-6246-46FF-9716-871AACDB4644}" type="pres">
      <dgm:prSet presAssocID="{927366FC-9F2A-4280-9518-3ADF4207DA82}" presName="parentText" presStyleLbl="node1" presStyleIdx="0" presStyleCnt="1">
        <dgm:presLayoutVars>
          <dgm:chMax val="0"/>
          <dgm:bulletEnabled val="1"/>
        </dgm:presLayoutVars>
      </dgm:prSet>
      <dgm:spPr/>
    </dgm:pt>
  </dgm:ptLst>
  <dgm:cxnLst>
    <dgm:cxn modelId="{76C8AB05-1FD8-40AB-9BE1-0A2D8CA4D2FE}" type="presOf" srcId="{57680F68-596C-4630-9E51-8786474F8B67}" destId="{C08EE2EF-3FA9-4BE7-8156-41C1D3B86EC9}" srcOrd="0" destOrd="0" presId="urn:microsoft.com/office/officeart/2005/8/layout/vList2"/>
    <dgm:cxn modelId="{7629C953-F3FD-4FAB-AAD6-FA7B1336B121}" type="presOf" srcId="{927366FC-9F2A-4280-9518-3ADF4207DA82}" destId="{1DD79CEC-6246-46FF-9716-871AACDB4644}" srcOrd="0" destOrd="0" presId="urn:microsoft.com/office/officeart/2005/8/layout/vList2"/>
    <dgm:cxn modelId="{148D5A94-2C63-448B-A270-45DB34978869}" srcId="{57680F68-596C-4630-9E51-8786474F8B67}" destId="{927366FC-9F2A-4280-9518-3ADF4207DA82}" srcOrd="0" destOrd="0" parTransId="{5625AB81-20F8-4BC4-B85D-D7239C1AC1D6}" sibTransId="{2A4F77E8-1B1F-4FA1-908A-8DA45875182D}"/>
    <dgm:cxn modelId="{3FFE3A0A-114C-47CA-B327-A1F1477AEE16}" type="presParOf" srcId="{C08EE2EF-3FA9-4BE7-8156-41C1D3B86EC9}" destId="{1DD79CEC-6246-46FF-9716-871AACDB46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79CEC-6246-46FF-9716-871AACDB4644}">
      <dsp:nvSpPr>
        <dsp:cNvPr id="0" name=""/>
        <dsp:cNvSpPr/>
      </dsp:nvSpPr>
      <dsp:spPr>
        <a:xfrm>
          <a:off x="0" y="1972831"/>
          <a:ext cx="5257800"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Thank you!</a:t>
          </a:r>
        </a:p>
      </dsp:txBody>
      <dsp:txXfrm>
        <a:off x="76105" y="2048936"/>
        <a:ext cx="510559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D3420-593C-4734-AD51-1E7092EF839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25202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3420-593C-4734-AD51-1E7092EF839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144192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3420-593C-4734-AD51-1E7092EF839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11305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3420-593C-4734-AD51-1E7092EF839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398733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D3420-593C-4734-AD51-1E7092EF839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32948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D3420-593C-4734-AD51-1E7092EF839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82020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D3420-593C-4734-AD51-1E7092EF8396}"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24778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D3420-593C-4734-AD51-1E7092EF8396}"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29790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D3420-593C-4734-AD51-1E7092EF8396}"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24375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D3420-593C-4734-AD51-1E7092EF839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45395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D3420-593C-4734-AD51-1E7092EF839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EF80B-3BB4-4F16-AAC3-CF1D1F1B15E0}" type="slidenum">
              <a:rPr lang="en-US" smtClean="0"/>
              <a:t>‹#›</a:t>
            </a:fld>
            <a:endParaRPr lang="en-US"/>
          </a:p>
        </p:txBody>
      </p:sp>
    </p:spTree>
    <p:extLst>
      <p:ext uri="{BB962C8B-B14F-4D97-AF65-F5344CB8AC3E}">
        <p14:creationId xmlns:p14="http://schemas.microsoft.com/office/powerpoint/2010/main" val="357808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3420-593C-4734-AD51-1E7092EF8396}" type="datetimeFigureOut">
              <a:rPr lang="en-US" smtClean="0"/>
              <a:t>11/29/2020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EF80B-3BB4-4F16-AAC3-CF1D1F1B15E0}" type="slidenum">
              <a:rPr lang="en-US" smtClean="0"/>
              <a:t>‹#›</a:t>
            </a:fld>
            <a:endParaRPr lang="en-US"/>
          </a:p>
        </p:txBody>
      </p:sp>
    </p:spTree>
    <p:extLst>
      <p:ext uri="{BB962C8B-B14F-4D97-AF65-F5344CB8AC3E}">
        <p14:creationId xmlns:p14="http://schemas.microsoft.com/office/powerpoint/2010/main" val="1710077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F8D82-6FD4-47A1-B89F-61B3DB1E23F8}"/>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a:solidFill>
                  <a:srgbClr val="FFFFFF"/>
                </a:solidFill>
                <a:effectLst/>
                <a:latin typeface="+mj-lt"/>
                <a:ea typeface="+mj-ea"/>
                <a:cs typeface="+mj-cs"/>
              </a:rPr>
              <a:t>Relation Extraction using a Linear SVM</a:t>
            </a:r>
            <a:r>
              <a:rPr lang="en-US" sz="4400" kern="1200">
                <a:solidFill>
                  <a:srgbClr val="FFFFFF"/>
                </a:solidFill>
                <a:latin typeface="+mj-lt"/>
                <a:ea typeface="+mj-ea"/>
                <a:cs typeface="+mj-cs"/>
              </a:rPr>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ADF6F092-8BB3-45ED-9169-827CB3C32D28}"/>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b="1" dirty="0">
                <a:effectLst/>
              </a:rPr>
              <a:t>Kavin Kuppusamy</a:t>
            </a:r>
          </a:p>
          <a:p>
            <a:pPr algn="l"/>
            <a:r>
              <a:rPr lang="en-US" b="1" dirty="0">
                <a:effectLst/>
              </a:rPr>
              <a:t>Derek Carpenter</a:t>
            </a:r>
          </a:p>
          <a:p>
            <a:pPr algn="l"/>
            <a:endParaRPr lang="en-US" b="1" dirty="0"/>
          </a:p>
          <a:p>
            <a:pPr algn="l"/>
            <a:r>
              <a:rPr lang="en-US" b="1" dirty="0">
                <a:effectLst/>
              </a:rPr>
              <a:t>University of Texas at Dallas</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67555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365A6-1030-4D25-A990-184C8D5BEA71}"/>
              </a:ext>
            </a:extLst>
          </p:cNvPr>
          <p:cNvSpPr>
            <a:spLocks noGrp="1"/>
          </p:cNvSpPr>
          <p:nvPr>
            <p:ph type="title"/>
          </p:nvPr>
        </p:nvSpPr>
        <p:spPr>
          <a:xfrm>
            <a:off x="21530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Confusion Matrix</a:t>
            </a:r>
          </a:p>
        </p:txBody>
      </p:sp>
      <p:pic>
        <p:nvPicPr>
          <p:cNvPr id="13" name="Content Placeholder 12">
            <a:extLst>
              <a:ext uri="{FF2B5EF4-FFF2-40B4-BE49-F238E27FC236}">
                <a16:creationId xmlns:a16="http://schemas.microsoft.com/office/drawing/2014/main" id="{A980477E-5770-4457-BFE0-23EE6F0FE0A4}"/>
              </a:ext>
            </a:extLst>
          </p:cNvPr>
          <p:cNvPicPr>
            <a:picLocks noGrp="1" noChangeAspect="1"/>
          </p:cNvPicPr>
          <p:nvPr>
            <p:ph idx="1"/>
          </p:nvPr>
        </p:nvPicPr>
        <p:blipFill>
          <a:blip r:embed="rId2"/>
          <a:stretch>
            <a:fillRect/>
          </a:stretch>
        </p:blipFill>
        <p:spPr>
          <a:xfrm>
            <a:off x="3182964" y="1028687"/>
            <a:ext cx="8309156" cy="4800624"/>
          </a:xfrm>
        </p:spPr>
      </p:pic>
    </p:spTree>
    <p:extLst>
      <p:ext uri="{BB962C8B-B14F-4D97-AF65-F5344CB8AC3E}">
        <p14:creationId xmlns:p14="http://schemas.microsoft.com/office/powerpoint/2010/main" val="342501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D5B1-9145-48B5-A63F-AC1F0649C982}"/>
              </a:ext>
            </a:extLst>
          </p:cNvPr>
          <p:cNvSpPr>
            <a:spLocks noGrp="1"/>
          </p:cNvSpPr>
          <p:nvPr>
            <p:ph type="title"/>
          </p:nvPr>
        </p:nvSpPr>
        <p:spPr>
          <a:xfrm>
            <a:off x="838200" y="365126"/>
            <a:ext cx="10515600" cy="958850"/>
          </a:xfrm>
        </p:spPr>
        <p:txBody>
          <a:bodyPr>
            <a:normAutofit fontScale="90000"/>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Potential improvements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 </a:t>
            </a:r>
          </a:p>
        </p:txBody>
      </p:sp>
      <p:sp>
        <p:nvSpPr>
          <p:cNvPr id="3" name="Content Placeholder 2">
            <a:extLst>
              <a:ext uri="{FF2B5EF4-FFF2-40B4-BE49-F238E27FC236}">
                <a16:creationId xmlns:a16="http://schemas.microsoft.com/office/drawing/2014/main" id="{E43D7AE8-0D4C-4213-BFA5-F6817A6D41C8}"/>
              </a:ext>
            </a:extLst>
          </p:cNvPr>
          <p:cNvSpPr>
            <a:spLocks noGrp="1"/>
          </p:cNvSpPr>
          <p:nvPr>
            <p:ph idx="1"/>
          </p:nvPr>
        </p:nvSpPr>
        <p:spPr>
          <a:xfrm>
            <a:off x="838200" y="1076325"/>
            <a:ext cx="10515600" cy="5100638"/>
          </a:xfrm>
        </p:spPr>
        <p:txBody>
          <a:bodyPr>
            <a:normAutofit/>
          </a:bodyPr>
          <a:lstStyle/>
          <a:p>
            <a:r>
              <a:rPr lang="en-US" sz="1800" dirty="0">
                <a:latin typeface="Times New Roman" panose="02020603050405020304" pitchFamily="18" charset="0"/>
                <a:cs typeface="Times New Roman" panose="02020603050405020304" pitchFamily="18" charset="0"/>
              </a:rPr>
              <a:t>Because of the dataset having bias towards ‘Other’ class, we can experiment with</a:t>
            </a:r>
          </a:p>
          <a:p>
            <a:pPr lvl="4"/>
            <a:r>
              <a:rPr lang="en-US" dirty="0">
                <a:latin typeface="Times New Roman" panose="02020603050405020304" pitchFamily="18" charset="0"/>
                <a:cs typeface="Times New Roman" panose="02020603050405020304" pitchFamily="18" charset="0"/>
              </a:rPr>
              <a:t>Random Under sample using imblearn</a:t>
            </a:r>
          </a:p>
          <a:p>
            <a:pPr lvl="4"/>
            <a:r>
              <a:rPr lang="en-US" dirty="0">
                <a:latin typeface="Times New Roman" panose="02020603050405020304" pitchFamily="18" charset="0"/>
                <a:cs typeface="Times New Roman" panose="02020603050405020304" pitchFamily="18" charset="0"/>
              </a:rPr>
              <a:t>Random Oversample or SMOTE technique  </a:t>
            </a:r>
          </a:p>
          <a:p>
            <a:pPr marL="1828800" lvl="4"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SMOTE is not very good for high dimensionality data</a:t>
            </a:r>
          </a:p>
          <a:p>
            <a:pPr>
              <a:buFont typeface="+mj-lt"/>
              <a:buAutoNum type="arabicPeriod"/>
            </a:pPr>
            <a:r>
              <a:rPr lang="en-US" sz="1800" dirty="0">
                <a:latin typeface="Times New Roman" panose="02020603050405020304" pitchFamily="18" charset="0"/>
                <a:cs typeface="Times New Roman" panose="02020603050405020304" pitchFamily="18" charset="0"/>
              </a:rPr>
              <a:t>Overlapping of classes may happen and can introduce more noise to the data.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Assign weights for the class manually with the ‘</a:t>
            </a:r>
            <a:r>
              <a:rPr lang="en-US" sz="2000" b="1" dirty="0" err="1">
                <a:latin typeface="Times New Roman" panose="02020603050405020304" pitchFamily="18" charset="0"/>
                <a:cs typeface="Times New Roman" panose="02020603050405020304" pitchFamily="18" charset="0"/>
              </a:rPr>
              <a:t>class_weight</a:t>
            </a:r>
            <a:r>
              <a:rPr lang="en-US" sz="2000" dirty="0">
                <a:latin typeface="Times New Roman" panose="02020603050405020304" pitchFamily="18" charset="0"/>
                <a:cs typeface="Times New Roman" panose="02020603050405020304" pitchFamily="18" charset="0"/>
              </a:rPr>
              <a:t>’ parameter.</a:t>
            </a:r>
          </a:p>
          <a:p>
            <a:pPr marL="457200" lvl="1" indent="0">
              <a:buNone/>
            </a:pPr>
            <a:r>
              <a:rPr lang="en-US" sz="1800" dirty="0">
                <a:latin typeface="Times New Roman" panose="02020603050405020304" pitchFamily="18" charset="0"/>
                <a:cs typeface="Times New Roman" panose="02020603050405020304" pitchFamily="18" charset="0"/>
              </a:rPr>
              <a:t>Class weights modify the loss function directly by giving a penalty to the classes with different weights. It means purposely increasing the power of the minority class and reducing the power of the majority class. Therefore, it gives better results than SMOTE.</a:t>
            </a:r>
          </a:p>
          <a:p>
            <a:pPr marL="1828800" lvl="4"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80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2DA162C-1DF1-489D-990E-6012FF6DBFFE}"/>
              </a:ext>
            </a:extLst>
          </p:cNvPr>
          <p:cNvGraphicFramePr>
            <a:graphicFrameLocks noGrp="1"/>
          </p:cNvGraphicFramePr>
          <p:nvPr>
            <p:ph idx="4294967295"/>
            <p:extLst>
              <p:ext uri="{D42A27DB-BD31-4B8C-83A1-F6EECF244321}">
                <p14:modId xmlns:p14="http://schemas.microsoft.com/office/powerpoint/2010/main" val="394226234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4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86537-4403-4942-98BA-E93D3ACE0129}"/>
              </a:ext>
            </a:extLst>
          </p:cNvPr>
          <p:cNvSpPr>
            <a:spLocks noGrp="1"/>
          </p:cNvSpPr>
          <p:nvPr>
            <p:ph type="title"/>
          </p:nvPr>
        </p:nvSpPr>
        <p:spPr>
          <a:xfrm>
            <a:off x="838200" y="562271"/>
            <a:ext cx="10515600" cy="677249"/>
          </a:xfrm>
        </p:spPr>
        <p:txBody>
          <a:bodyPr vert="horz" lIns="91440" tIns="45720" rIns="91440" bIns="45720" rtlCol="0" anchor="ctr">
            <a:normAutofit/>
          </a:bodyPr>
          <a:lstStyle/>
          <a:p>
            <a:r>
              <a:rPr lang="en-US" sz="3600" b="1" dirty="0"/>
              <a:t>Distribution of dataset</a:t>
            </a:r>
          </a:p>
        </p:txBody>
      </p:sp>
      <p:pic>
        <p:nvPicPr>
          <p:cNvPr id="12" name="Content Placeholder 11">
            <a:extLst>
              <a:ext uri="{FF2B5EF4-FFF2-40B4-BE49-F238E27FC236}">
                <a16:creationId xmlns:a16="http://schemas.microsoft.com/office/drawing/2014/main" id="{0FCFC765-77F7-48AD-9104-B70FE496E628}"/>
              </a:ext>
            </a:extLst>
          </p:cNvPr>
          <p:cNvPicPr>
            <a:picLocks noGrp="1" noChangeAspect="1"/>
          </p:cNvPicPr>
          <p:nvPr>
            <p:ph idx="1"/>
          </p:nvPr>
        </p:nvPicPr>
        <p:blipFill>
          <a:blip r:embed="rId2"/>
          <a:stretch>
            <a:fillRect/>
          </a:stretch>
        </p:blipFill>
        <p:spPr>
          <a:xfrm>
            <a:off x="1015776" y="1239520"/>
            <a:ext cx="9991624" cy="5618479"/>
          </a:xfrm>
        </p:spPr>
      </p:pic>
    </p:spTree>
    <p:extLst>
      <p:ext uri="{BB962C8B-B14F-4D97-AF65-F5344CB8AC3E}">
        <p14:creationId xmlns:p14="http://schemas.microsoft.com/office/powerpoint/2010/main" val="251748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C541-AEB1-4D5F-A3FF-D98F8FA2DCC2}"/>
              </a:ext>
            </a:extLst>
          </p:cNvPr>
          <p:cNvSpPr>
            <a:spLocks noGrp="1"/>
          </p:cNvSpPr>
          <p:nvPr>
            <p:ph type="title"/>
          </p:nvPr>
        </p:nvSpPr>
        <p:spPr>
          <a:xfrm>
            <a:off x="433495" y="3433763"/>
            <a:ext cx="3197013" cy="2743200"/>
          </a:xfrm>
        </p:spPr>
        <p:txBody>
          <a:bodyPr anchor="t">
            <a:normAutofit/>
          </a:bodyPr>
          <a:lstStyle/>
          <a:p>
            <a:pPr algn="ctr"/>
            <a:r>
              <a:rPr lang="en-US" sz="4800" b="1" dirty="0"/>
              <a:t>Lexical Features</a:t>
            </a:r>
          </a:p>
        </p:txBody>
      </p:sp>
      <p:sp>
        <p:nvSpPr>
          <p:cNvPr id="13"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ice">
            <a:extLst>
              <a:ext uri="{FF2B5EF4-FFF2-40B4-BE49-F238E27FC236}">
                <a16:creationId xmlns:a16="http://schemas.microsoft.com/office/drawing/2014/main" id="{FB8B6DF3-8BFF-44C2-AB72-8EA892AE70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030528"/>
            <a:ext cx="914400" cy="914400"/>
          </a:xfrm>
          <a:prstGeom prst="rect">
            <a:avLst/>
          </a:prstGeom>
        </p:spPr>
      </p:pic>
      <p:sp>
        <p:nvSpPr>
          <p:cNvPr id="14" name="Content Placeholder 2">
            <a:extLst>
              <a:ext uri="{FF2B5EF4-FFF2-40B4-BE49-F238E27FC236}">
                <a16:creationId xmlns:a16="http://schemas.microsoft.com/office/drawing/2014/main" id="{2FF15BFF-5889-4C97-946A-98F6FE88E221}"/>
              </a:ext>
            </a:extLst>
          </p:cNvPr>
          <p:cNvSpPr>
            <a:spLocks noGrp="1"/>
          </p:cNvSpPr>
          <p:nvPr>
            <p:ph idx="1"/>
          </p:nvPr>
        </p:nvSpPr>
        <p:spPr>
          <a:xfrm>
            <a:off x="3169920" y="0"/>
            <a:ext cx="8890000" cy="6857999"/>
          </a:xfrm>
        </p:spPr>
        <p:txBody>
          <a:bodyPr anchor="ctr">
            <a:normAutofit/>
          </a:bodyPr>
          <a:lstStyle/>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Entities: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extracted the annotated nominals from the given sentences. If the entity is composed of more than one word, we parse the noun phrase and take the head word.(</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San Jose University -&gt; University).</a:t>
            </a:r>
          </a:p>
          <a:p>
            <a:pPr marL="342900" marR="0" lvl="0" indent="-342900">
              <a:spcBef>
                <a:spcPts val="0"/>
              </a:spcBef>
              <a:spcAft>
                <a:spcPts val="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Entity Tag: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NLTK POS tagger, we attached Part of Speech Tag for each entity.</a:t>
            </a:r>
          </a:p>
          <a:p>
            <a:pPr marL="342900" marR="0" lvl="0" indent="-342900">
              <a:spcBef>
                <a:spcPts val="0"/>
              </a:spcBef>
              <a:spcAft>
                <a:spcPts val="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Words between nominals: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the words between the nominals is a highly relevant feature regarding a relation in a sentence. </a:t>
            </a:r>
          </a:p>
          <a:p>
            <a:pPr marL="342900" marR="0" lvl="0" indent="-342900">
              <a:spcBef>
                <a:spcPts val="0"/>
              </a:spcBef>
              <a:spcAft>
                <a:spcPts val="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Prefix of Length 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the prefixes of length 5 for the words between the nominals provides a kind of stemming (produced -&gt;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caused -&gt; cause). This stemming effect reduces the complexity of our features and generalizes the words, producing a better generalization of other potential similar relations. </a:t>
            </a:r>
          </a:p>
          <a:p>
            <a:pPr marL="342900" marR="0" lvl="0" indent="-342900">
              <a:spcBef>
                <a:spcPts val="0"/>
              </a:spcBef>
              <a:spcAft>
                <a:spcPts val="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Distance between nominals: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number of words between the two entities mentioned. </a:t>
            </a:r>
          </a:p>
          <a:p>
            <a:pPr marL="342900" marR="0" lvl="0" indent="-342900">
              <a:spcBef>
                <a:spcPts val="0"/>
              </a:spcBef>
              <a:spcAft>
                <a:spcPts val="0"/>
              </a:spcAft>
              <a:buFont typeface="+mj-lt"/>
              <a:buAutoNum type="arabicPeriod"/>
              <a:tabLst>
                <a:tab pos="45720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POS Tag Between: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extract a coarse-grained part of the speech sequence for the words between the nominals. This feature is produced by extracting the first letter of each token’s POS tag. </a:t>
            </a:r>
          </a:p>
          <a:p>
            <a:pPr marL="342900" marR="0" lvl="0" indent="-342900">
              <a:spcBef>
                <a:spcPts val="0"/>
              </a:spcBef>
              <a:spcAft>
                <a:spcPts val="0"/>
              </a:spcAft>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Words before E1, After E2, Before E1, and Single word after E2: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Extracting all the tokens before the e1 entity, after the e2 entity, and all the tokens before e1 and a single token after e2.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500" dirty="0"/>
          </a:p>
        </p:txBody>
      </p:sp>
    </p:spTree>
    <p:extLst>
      <p:ext uri="{BB962C8B-B14F-4D97-AF65-F5344CB8AC3E}">
        <p14:creationId xmlns:p14="http://schemas.microsoft.com/office/powerpoint/2010/main" val="66655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8F44-5428-4FD9-A3F6-6C8869129F16}"/>
              </a:ext>
            </a:extLst>
          </p:cNvPr>
          <p:cNvSpPr>
            <a:spLocks noGrp="1"/>
          </p:cNvSpPr>
          <p:nvPr>
            <p:ph type="title"/>
          </p:nvPr>
        </p:nvSpPr>
        <p:spPr>
          <a:xfrm>
            <a:off x="433495" y="3433763"/>
            <a:ext cx="3197013" cy="2743200"/>
          </a:xfrm>
        </p:spPr>
        <p:txBody>
          <a:bodyPr anchor="t">
            <a:normAutofit/>
          </a:bodyPr>
          <a:lstStyle/>
          <a:p>
            <a:pPr algn="ctr"/>
            <a:r>
              <a:rPr lang="en-US" sz="4800" b="1">
                <a:effectLst/>
                <a:latin typeface="Calibri" panose="020F0502020204030204" pitchFamily="34" charset="0"/>
                <a:ea typeface="Calibri" panose="020F0502020204030204" pitchFamily="34" charset="0"/>
                <a:cs typeface="Times New Roman" panose="02020603050405020304" pitchFamily="18" charset="0"/>
              </a:rPr>
              <a:t>WordNet Features</a:t>
            </a:r>
            <a:br>
              <a:rPr lang="en-US" sz="4800">
                <a:effectLst/>
                <a:latin typeface="Calibri" panose="020F0502020204030204" pitchFamily="34" charset="0"/>
                <a:ea typeface="Calibri" panose="020F0502020204030204" pitchFamily="34" charset="0"/>
                <a:cs typeface="Times New Roman" panose="02020603050405020304" pitchFamily="18" charset="0"/>
              </a:rPr>
            </a:br>
            <a:endParaRPr lang="en-US" sz="4800"/>
          </a:p>
        </p:txBody>
      </p:sp>
      <p:sp>
        <p:nvSpPr>
          <p:cNvPr id="10"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inimize">
            <a:extLst>
              <a:ext uri="{FF2B5EF4-FFF2-40B4-BE49-F238E27FC236}">
                <a16:creationId xmlns:a16="http://schemas.microsoft.com/office/drawing/2014/main" id="{9F2D24FB-FA3C-462B-A4D7-A6D8307C2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030528"/>
            <a:ext cx="914400" cy="914400"/>
          </a:xfrm>
          <a:prstGeom prst="rect">
            <a:avLst/>
          </a:prstGeom>
        </p:spPr>
      </p:pic>
      <p:sp>
        <p:nvSpPr>
          <p:cNvPr id="8" name="Content Placeholder 2">
            <a:extLst>
              <a:ext uri="{FF2B5EF4-FFF2-40B4-BE49-F238E27FC236}">
                <a16:creationId xmlns:a16="http://schemas.microsoft.com/office/drawing/2014/main" id="{0B2329F4-B404-40A1-BE10-B68CDE6D4990}"/>
              </a:ext>
            </a:extLst>
          </p:cNvPr>
          <p:cNvSpPr>
            <a:spLocks noGrp="1"/>
          </p:cNvSpPr>
          <p:nvPr>
            <p:ph idx="1"/>
          </p:nvPr>
        </p:nvSpPr>
        <p:spPr>
          <a:xfrm>
            <a:off x="4064000" y="643467"/>
            <a:ext cx="7289799" cy="5533496"/>
          </a:xfrm>
        </p:spPr>
        <p:txBody>
          <a:bodyPr anchor="ctr">
            <a:normAutofit/>
          </a:bodyPr>
          <a:lstStyle/>
          <a:p>
            <a:pPr>
              <a:spcBef>
                <a:spcPts val="0"/>
              </a:spcBef>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E1 and E2 Hypernyms: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 the wordnet package, we extract hypernyms for both e1 and e2.</a:t>
            </a:r>
          </a:p>
          <a:p>
            <a:pPr>
              <a:spcBef>
                <a:spcPts val="0"/>
              </a:spcBef>
              <a:tabLst>
                <a:tab pos="457200" algn="l"/>
              </a:tabLs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tabLst>
                <a:tab pos="4572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Lowest Common Hypernym: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Wordnet's lowest_common_hypernyms method is based used to locate the lowest single hypernym that is shared by two given nominals. </a:t>
            </a:r>
          </a:p>
          <a:p>
            <a:pPr>
              <a:spcBef>
                <a:spcPts val="0"/>
              </a:spcBef>
              <a:tabLst>
                <a:tab pos="457200" algn="l"/>
              </a:tabLs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tabLst>
                <a:tab pos="4572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Wu-Palmer Similarity: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calculates relatedness by considering the depths of the two synsets in the WordNet taxonomies, along with the depth of the LCS (Least Common Subsumer). The score can be 0 &lt; score &lt;= 1. This feature mainly helps in finding how similar are the given two nominals.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64877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3997-5242-4F9A-B0E0-BA6107850D5D}"/>
              </a:ext>
            </a:extLst>
          </p:cNvPr>
          <p:cNvSpPr>
            <a:spLocks noGrp="1"/>
          </p:cNvSpPr>
          <p:nvPr>
            <p:ph type="title"/>
          </p:nvPr>
        </p:nvSpPr>
        <p:spPr>
          <a:xfrm>
            <a:off x="433495" y="3433763"/>
            <a:ext cx="3197013" cy="2743200"/>
          </a:xfrm>
        </p:spPr>
        <p:txBody>
          <a:bodyPr anchor="t">
            <a:normAutofit/>
          </a:bodyPr>
          <a:lstStyle/>
          <a:p>
            <a:pPr algn="ctr"/>
            <a:r>
              <a:rPr lang="en-US" b="1">
                <a:effectLst/>
                <a:latin typeface="Times New Roman" panose="02020603050405020304" pitchFamily="18" charset="0"/>
                <a:ea typeface="Times New Roman" panose="02020603050405020304" pitchFamily="18" charset="0"/>
                <a:cs typeface="Times New Roman" panose="02020603050405020304" pitchFamily="18" charset="0"/>
              </a:rPr>
              <a:t>Dependency Parsing</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10"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Network Diagram">
            <a:extLst>
              <a:ext uri="{FF2B5EF4-FFF2-40B4-BE49-F238E27FC236}">
                <a16:creationId xmlns:a16="http://schemas.microsoft.com/office/drawing/2014/main" id="{54D18840-0F52-4F93-BE63-430D22A6DD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030528"/>
            <a:ext cx="914400" cy="914400"/>
          </a:xfrm>
          <a:prstGeom prst="rect">
            <a:avLst/>
          </a:prstGeom>
        </p:spPr>
      </p:pic>
      <p:sp>
        <p:nvSpPr>
          <p:cNvPr id="3" name="Content Placeholder 2">
            <a:extLst>
              <a:ext uri="{FF2B5EF4-FFF2-40B4-BE49-F238E27FC236}">
                <a16:creationId xmlns:a16="http://schemas.microsoft.com/office/drawing/2014/main" id="{7E9B0741-68CD-4BCC-B497-5C880D62769A}"/>
              </a:ext>
            </a:extLst>
          </p:cNvPr>
          <p:cNvSpPr>
            <a:spLocks noGrp="1"/>
          </p:cNvSpPr>
          <p:nvPr>
            <p:ph idx="1"/>
          </p:nvPr>
        </p:nvSpPr>
        <p:spPr>
          <a:xfrm>
            <a:off x="4064000" y="643467"/>
            <a:ext cx="7289799" cy="5533496"/>
          </a:xfrm>
        </p:spPr>
        <p:txBody>
          <a:bodyPr anchor="ctr">
            <a:normAutofit/>
          </a:bodyPr>
          <a:lstStyle/>
          <a:p>
            <a:pPr>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Dependency Path length1: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Spacy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networkx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produced the dependency parse tree and find the shortest path dependency between two entities. This feature mainly helps in finding the parent node which connects the two entities.</a:t>
            </a:r>
          </a:p>
          <a:p>
            <a:pPr>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Dependency Path length2: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Encode the complete path between e1 and e2 including dependency features.</a:t>
            </a:r>
          </a:p>
          <a:p>
            <a:pPr>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Connecting Path: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tokens between the two entities from the path extracted by shortest path dependency.</a:t>
            </a:r>
          </a:p>
          <a:p>
            <a:pPr>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SDP Root Node Lemma: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feature will extract the lemmatized head word of the phrase/token connecting two entities in the two entities.</a:t>
            </a:r>
          </a:p>
          <a:p>
            <a:pPr>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Shortest Path Length: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feature will reveal that the shortest path length given the dependency parse.</a:t>
            </a:r>
          </a:p>
          <a:p>
            <a:pPr>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Root word Location: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feature will give the location (BEFORE, BETWEEN, AFTER) of the root word between two entities, found from dependency parse</a:t>
            </a:r>
          </a:p>
          <a:p>
            <a:r>
              <a:rPr lang="en-US" sz="1800" b="1" dirty="0">
                <a:latin typeface="Times New Roman" panose="02020603050405020304" pitchFamily="18" charset="0"/>
                <a:ea typeface="Calibri" panose="020F0502020204030204" pitchFamily="34" charset="0"/>
                <a:cs typeface="Times New Roman" panose="02020603050405020304" pitchFamily="18" charset="0"/>
              </a:rPr>
              <a:t>Levin Class ids and class name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44341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D817-85D3-49A9-8977-453594ADBB09}"/>
              </a:ext>
            </a:extLst>
          </p:cNvPr>
          <p:cNvSpPr>
            <a:spLocks noGrp="1"/>
          </p:cNvSpPr>
          <p:nvPr>
            <p:ph type="title"/>
          </p:nvPr>
        </p:nvSpPr>
        <p:spPr>
          <a:xfrm>
            <a:off x="838200" y="85726"/>
            <a:ext cx="10515600" cy="595312"/>
          </a:xfrm>
        </p:spPr>
        <p:txBody>
          <a:bodyPr>
            <a:normAutofit/>
          </a:bodyPr>
          <a:lstStyle/>
          <a:p>
            <a:r>
              <a:rPr lang="en-US" sz="3600" b="1" dirty="0">
                <a:effectLst/>
                <a:ea typeface="Calibri" panose="020F0502020204030204" pitchFamily="34" charset="0"/>
              </a:rPr>
              <a:t>Feature Extraction</a:t>
            </a:r>
            <a:endParaRPr lang="en-US" sz="3600" dirty="0"/>
          </a:p>
        </p:txBody>
      </p:sp>
      <p:graphicFrame>
        <p:nvGraphicFramePr>
          <p:cNvPr id="5" name="Content Placeholder 4">
            <a:extLst>
              <a:ext uri="{FF2B5EF4-FFF2-40B4-BE49-F238E27FC236}">
                <a16:creationId xmlns:a16="http://schemas.microsoft.com/office/drawing/2014/main" id="{82C7394E-A3C8-4309-9191-2CCDF46A10DC}"/>
              </a:ext>
            </a:extLst>
          </p:cNvPr>
          <p:cNvGraphicFramePr>
            <a:graphicFrameLocks noGrp="1"/>
          </p:cNvGraphicFramePr>
          <p:nvPr>
            <p:ph idx="1"/>
            <p:extLst>
              <p:ext uri="{D42A27DB-BD31-4B8C-83A1-F6EECF244321}">
                <p14:modId xmlns:p14="http://schemas.microsoft.com/office/powerpoint/2010/main" val="2525153915"/>
              </p:ext>
            </p:extLst>
          </p:nvPr>
        </p:nvGraphicFramePr>
        <p:xfrm>
          <a:off x="571498" y="681038"/>
          <a:ext cx="10782300" cy="6168268"/>
        </p:xfrm>
        <a:graphic>
          <a:graphicData uri="http://schemas.openxmlformats.org/drawingml/2006/table">
            <a:tbl>
              <a:tblPr firstRow="1" firstCol="1" bandRow="1">
                <a:tableStyleId>{21E4AEA4-8DFA-4A89-87EB-49C32662AFE0}</a:tableStyleId>
              </a:tblPr>
              <a:tblGrid>
                <a:gridCol w="1553313">
                  <a:extLst>
                    <a:ext uri="{9D8B030D-6E8A-4147-A177-3AD203B41FA5}">
                      <a16:colId xmlns:a16="http://schemas.microsoft.com/office/drawing/2014/main" val="904468528"/>
                    </a:ext>
                  </a:extLst>
                </a:gridCol>
                <a:gridCol w="2052197">
                  <a:extLst>
                    <a:ext uri="{9D8B030D-6E8A-4147-A177-3AD203B41FA5}">
                      <a16:colId xmlns:a16="http://schemas.microsoft.com/office/drawing/2014/main" val="204129613"/>
                    </a:ext>
                  </a:extLst>
                </a:gridCol>
                <a:gridCol w="7176790">
                  <a:extLst>
                    <a:ext uri="{9D8B030D-6E8A-4147-A177-3AD203B41FA5}">
                      <a16:colId xmlns:a16="http://schemas.microsoft.com/office/drawing/2014/main" val="1244701045"/>
                    </a:ext>
                  </a:extLst>
                </a:gridCol>
              </a:tblGrid>
              <a:tr h="350293">
                <a:tc>
                  <a:txBody>
                    <a:bodyPr/>
                    <a:lstStyle/>
                    <a:p>
                      <a:pPr marL="0" marR="0" algn="l">
                        <a:spcBef>
                          <a:spcPts val="0"/>
                        </a:spcBef>
                        <a:spcAft>
                          <a:spcPts val="0"/>
                        </a:spcAft>
                      </a:pPr>
                      <a:r>
                        <a:rPr lang="en-US" sz="1400">
                          <a:effectLst/>
                        </a:rPr>
                        <a:t>Features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Examples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1779694917"/>
                  </a:ext>
                </a:extLst>
              </a:tr>
              <a:tr h="197604">
                <a:tc rowSpan="9">
                  <a:txBody>
                    <a:bodyPr/>
                    <a:lstStyle/>
                    <a:p>
                      <a:pPr marL="0" marR="0" algn="l">
                        <a:spcBef>
                          <a:spcPts val="0"/>
                        </a:spcBef>
                        <a:spcAft>
                          <a:spcPts val="0"/>
                        </a:spcAft>
                      </a:pPr>
                      <a:r>
                        <a:rPr lang="en-US" sz="1400">
                          <a:effectLst/>
                        </a:rPr>
                        <a:t> </a:t>
                      </a:r>
                    </a:p>
                    <a:p>
                      <a:pPr marL="0" marR="0" algn="l">
                        <a:spcBef>
                          <a:spcPts val="0"/>
                        </a:spcBef>
                        <a:spcAft>
                          <a:spcPts val="0"/>
                        </a:spcAft>
                      </a:pPr>
                      <a:r>
                        <a:rPr lang="en-US" sz="1400">
                          <a:effectLst/>
                        </a:rPr>
                        <a:t> </a:t>
                      </a:r>
                    </a:p>
                    <a:p>
                      <a:pPr marL="0" marR="0" algn="l">
                        <a:spcBef>
                          <a:spcPts val="0"/>
                        </a:spcBef>
                        <a:spcAft>
                          <a:spcPts val="0"/>
                        </a:spcAft>
                      </a:pPr>
                      <a:r>
                        <a:rPr lang="en-US" sz="1400">
                          <a:effectLst/>
                        </a:rPr>
                        <a:t> </a:t>
                      </a:r>
                    </a:p>
                    <a:p>
                      <a:pPr marL="0" marR="0" algn="l">
                        <a:spcBef>
                          <a:spcPts val="0"/>
                        </a:spcBef>
                        <a:spcAft>
                          <a:spcPts val="0"/>
                        </a:spcAft>
                      </a:pPr>
                      <a:r>
                        <a:rPr lang="en-US" sz="1400">
                          <a:effectLst/>
                        </a:rPr>
                        <a:t> </a:t>
                      </a:r>
                    </a:p>
                    <a:p>
                      <a:pPr marL="0" marR="0" algn="l">
                        <a:spcBef>
                          <a:spcPts val="0"/>
                        </a:spcBef>
                        <a:spcAft>
                          <a:spcPts val="0"/>
                        </a:spcAft>
                      </a:pPr>
                      <a:r>
                        <a:rPr lang="en-US" sz="1400">
                          <a:effectLst/>
                        </a:rPr>
                        <a:t>Lexical </a:t>
                      </a:r>
                    </a:p>
                    <a:p>
                      <a:pPr marL="0" marR="0" algn="l">
                        <a:spcBef>
                          <a:spcPts val="0"/>
                        </a:spcBef>
                        <a:spcAft>
                          <a:spcPts val="0"/>
                        </a:spcAft>
                      </a:pPr>
                      <a:r>
                        <a:rPr lang="en-US" sz="1400">
                          <a:effectLst/>
                        </a:rPr>
                        <a:t>Features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e1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fire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234961690"/>
                  </a:ext>
                </a:extLst>
              </a:tr>
              <a:tr h="197604">
                <a:tc vMerge="1">
                  <a:txBody>
                    <a:bodyPr/>
                    <a:lstStyle/>
                    <a:p>
                      <a:endParaRPr lang="en-US"/>
                    </a:p>
                  </a:txBody>
                  <a:tcPr/>
                </a:tc>
                <a:tc>
                  <a:txBody>
                    <a:bodyPr/>
                    <a:lstStyle/>
                    <a:p>
                      <a:pPr marL="0" marR="0" algn="l">
                        <a:spcBef>
                          <a:spcPts val="0"/>
                        </a:spcBef>
                        <a:spcAft>
                          <a:spcPts val="0"/>
                        </a:spcAft>
                      </a:pPr>
                      <a:r>
                        <a:rPr lang="en-US" sz="1400">
                          <a:effectLst/>
                        </a:rPr>
                        <a:t>e2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fuel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541748342"/>
                  </a:ext>
                </a:extLst>
              </a:tr>
              <a:tr h="197604">
                <a:tc vMerge="1">
                  <a:txBody>
                    <a:bodyPr/>
                    <a:lstStyle/>
                    <a:p>
                      <a:endParaRPr lang="en-US"/>
                    </a:p>
                  </a:txBody>
                  <a:tcPr/>
                </a:tc>
                <a:tc>
                  <a:txBody>
                    <a:bodyPr/>
                    <a:lstStyle/>
                    <a:p>
                      <a:pPr marL="0" marR="0" algn="l">
                        <a:spcBef>
                          <a:spcPts val="0"/>
                        </a:spcBef>
                        <a:spcAft>
                          <a:spcPts val="0"/>
                        </a:spcAft>
                      </a:pPr>
                      <a:r>
                        <a:rPr lang="en-US" sz="1400">
                          <a:effectLst/>
                        </a:rPr>
                        <a:t>before_e1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The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755395165"/>
                  </a:ext>
                </a:extLst>
              </a:tr>
              <a:tr h="197604">
                <a:tc vMerge="1">
                  <a:txBody>
                    <a:bodyPr/>
                    <a:lstStyle/>
                    <a:p>
                      <a:endParaRPr lang="en-US"/>
                    </a:p>
                  </a:txBody>
                  <a:tcPr/>
                </a:tc>
                <a:tc>
                  <a:txBody>
                    <a:bodyPr/>
                    <a:lstStyle/>
                    <a:p>
                      <a:pPr marL="0" marR="0" algn="l">
                        <a:spcBef>
                          <a:spcPts val="0"/>
                        </a:spcBef>
                        <a:spcAft>
                          <a:spcPts val="0"/>
                        </a:spcAft>
                      </a:pPr>
                      <a:r>
                        <a:rPr lang="en-US" sz="1400">
                          <a:effectLst/>
                        </a:rPr>
                        <a:t>after_e2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440873441"/>
                  </a:ext>
                </a:extLst>
              </a:tr>
              <a:tr h="197604">
                <a:tc vMerge="1">
                  <a:txBody>
                    <a:bodyPr/>
                    <a:lstStyle/>
                    <a:p>
                      <a:endParaRPr lang="en-US"/>
                    </a:p>
                  </a:txBody>
                  <a:tcPr/>
                </a:tc>
                <a:tc>
                  <a:txBody>
                    <a:bodyPr/>
                    <a:lstStyle/>
                    <a:p>
                      <a:pPr marL="0" marR="0" algn="l">
                        <a:spcBef>
                          <a:spcPts val="0"/>
                        </a:spcBef>
                        <a:spcAft>
                          <a:spcPts val="0"/>
                        </a:spcAft>
                      </a:pPr>
                      <a:r>
                        <a:rPr lang="en-US" sz="1400">
                          <a:effectLst/>
                        </a:rPr>
                        <a:t>word_outside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[The,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16919475"/>
                  </a:ext>
                </a:extLst>
              </a:tr>
              <a:tr h="350293">
                <a:tc vMerge="1">
                  <a:txBody>
                    <a:bodyPr/>
                    <a:lstStyle/>
                    <a:p>
                      <a:endParaRPr lang="en-US"/>
                    </a:p>
                  </a:txBody>
                  <a:tcPr/>
                </a:tc>
                <a:tc>
                  <a:txBody>
                    <a:bodyPr/>
                    <a:lstStyle/>
                    <a:p>
                      <a:pPr marL="0" marR="0" algn="l">
                        <a:spcBef>
                          <a:spcPts val="0"/>
                        </a:spcBef>
                        <a:spcAft>
                          <a:spcPts val="0"/>
                        </a:spcAft>
                      </a:pPr>
                      <a:r>
                        <a:rPr lang="en-US" sz="1400">
                          <a:effectLst/>
                        </a:rPr>
                        <a:t>prefix5between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a:t>
                      </a:r>
                      <a:r>
                        <a:rPr lang="en-US" sz="1400" dirty="0" err="1">
                          <a:effectLst/>
                        </a:rPr>
                        <a:t>insid</a:t>
                      </a:r>
                      <a:r>
                        <a:rPr lang="en-US" sz="1400" dirty="0">
                          <a:effectLst/>
                        </a:rPr>
                        <a:t>, WTC, was, cause, by, </a:t>
                      </a:r>
                      <a:r>
                        <a:rPr lang="en-US" sz="1400" dirty="0" err="1">
                          <a:effectLst/>
                        </a:rPr>
                        <a:t>explo</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707270099"/>
                  </a:ext>
                </a:extLst>
              </a:tr>
              <a:tr h="197604">
                <a:tc vMerge="1">
                  <a:txBody>
                    <a:bodyPr/>
                    <a:lstStyle/>
                    <a:p>
                      <a:endParaRPr lang="en-US"/>
                    </a:p>
                  </a:txBody>
                  <a:tcPr/>
                </a:tc>
                <a:tc>
                  <a:txBody>
                    <a:bodyPr/>
                    <a:lstStyle/>
                    <a:p>
                      <a:pPr marL="0" marR="0" algn="l">
                        <a:spcBef>
                          <a:spcPts val="0"/>
                        </a:spcBef>
                        <a:spcAft>
                          <a:spcPts val="0"/>
                        </a:spcAft>
                      </a:pPr>
                      <a:r>
                        <a:rPr lang="en-US" sz="1400">
                          <a:effectLst/>
                        </a:rPr>
                        <a:t>distance_between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391348857"/>
                  </a:ext>
                </a:extLst>
              </a:tr>
              <a:tr h="197604">
                <a:tc vMerge="1">
                  <a:txBody>
                    <a:bodyPr/>
                    <a:lstStyle/>
                    <a:p>
                      <a:endParaRPr lang="en-US"/>
                    </a:p>
                  </a:txBody>
                  <a:tcPr/>
                </a:tc>
                <a:tc>
                  <a:txBody>
                    <a:bodyPr/>
                    <a:lstStyle/>
                    <a:p>
                      <a:pPr marL="0" marR="0" algn="l">
                        <a:spcBef>
                          <a:spcPts val="0"/>
                        </a:spcBef>
                        <a:spcAft>
                          <a:spcPts val="0"/>
                        </a:spcAft>
                      </a:pPr>
                      <a:r>
                        <a:rPr lang="en-US" sz="1400">
                          <a:effectLst/>
                        </a:rPr>
                        <a:t>e1_tag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NN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1992846118"/>
                  </a:ext>
                </a:extLst>
              </a:tr>
              <a:tr h="197604">
                <a:tc vMerge="1">
                  <a:txBody>
                    <a:bodyPr/>
                    <a:lstStyle/>
                    <a:p>
                      <a:endParaRPr lang="en-US"/>
                    </a:p>
                  </a:txBody>
                  <a:tcPr/>
                </a:tc>
                <a:tc>
                  <a:txBody>
                    <a:bodyPr/>
                    <a:lstStyle/>
                    <a:p>
                      <a:pPr marL="0" marR="0" algn="l">
                        <a:spcBef>
                          <a:spcPts val="0"/>
                        </a:spcBef>
                        <a:spcAft>
                          <a:spcPts val="0"/>
                        </a:spcAft>
                      </a:pPr>
                      <a:r>
                        <a:rPr lang="en-US" sz="1400">
                          <a:effectLst/>
                        </a:rPr>
                        <a:t>e2_tag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NN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372009662"/>
                  </a:ext>
                </a:extLst>
              </a:tr>
              <a:tr h="557971">
                <a:tc rowSpan="4">
                  <a:txBody>
                    <a:bodyPr/>
                    <a:lstStyle/>
                    <a:p>
                      <a:pPr marL="0" marR="0" algn="l">
                        <a:spcBef>
                          <a:spcPts val="0"/>
                        </a:spcBef>
                        <a:spcAft>
                          <a:spcPts val="0"/>
                        </a:spcAft>
                      </a:pPr>
                      <a:r>
                        <a:rPr lang="en-US" sz="1400">
                          <a:effectLst/>
                        </a:rPr>
                        <a:t> </a:t>
                      </a:r>
                    </a:p>
                    <a:p>
                      <a:pPr marL="0" marR="0" algn="l">
                        <a:spcBef>
                          <a:spcPts val="0"/>
                        </a:spcBef>
                        <a:spcAft>
                          <a:spcPts val="0"/>
                        </a:spcAft>
                      </a:pPr>
                      <a:r>
                        <a:rPr lang="en-US" sz="1400">
                          <a:effectLst/>
                        </a:rPr>
                        <a:t> </a:t>
                      </a:r>
                    </a:p>
                    <a:p>
                      <a:pPr marL="0" marR="0" algn="l">
                        <a:spcBef>
                          <a:spcPts val="0"/>
                        </a:spcBef>
                        <a:spcAft>
                          <a:spcPts val="0"/>
                        </a:spcAft>
                      </a:pPr>
                      <a:r>
                        <a:rPr lang="en-US" sz="1400">
                          <a:effectLst/>
                        </a:rPr>
                        <a:t> </a:t>
                      </a:r>
                    </a:p>
                    <a:p>
                      <a:pPr marL="0" marR="0" algn="l">
                        <a:spcBef>
                          <a:spcPts val="0"/>
                        </a:spcBef>
                        <a:spcAft>
                          <a:spcPts val="0"/>
                        </a:spcAft>
                      </a:pPr>
                      <a:r>
                        <a:rPr lang="en-US" sz="1400">
                          <a:effectLst/>
                        </a:rPr>
                        <a:t>Wordnet</a:t>
                      </a:r>
                    </a:p>
                    <a:p>
                      <a:pPr marL="0" marR="0" algn="l">
                        <a:spcBef>
                          <a:spcPts val="0"/>
                        </a:spcBef>
                        <a:spcAft>
                          <a:spcPts val="0"/>
                        </a:spcAft>
                      </a:pPr>
                      <a:r>
                        <a:rPr lang="en-US" sz="1400">
                          <a:effectLst/>
                        </a:rPr>
                        <a:t> Features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HyperE1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[bake.v.01,passion.n.01,chase_away.v.01,combustion.n.01,element.n.05,happening.n.01,trial.n.06,criticism.n.01,remove.v.02,destroy.v.02,supply.v.01,blast.v.07,fireplace.n.01,attack.n.01,fuel.n.01,make.v.03]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075411428"/>
                  </a:ext>
                </a:extLst>
              </a:tr>
              <a:tr h="362963">
                <a:tc vMerge="1">
                  <a:txBody>
                    <a:bodyPr/>
                    <a:lstStyle/>
                    <a:p>
                      <a:endParaRPr lang="en-US"/>
                    </a:p>
                  </a:txBody>
                  <a:tcPr/>
                </a:tc>
                <a:tc>
                  <a:txBody>
                    <a:bodyPr/>
                    <a:lstStyle/>
                    <a:p>
                      <a:pPr marL="0" marR="0" algn="l">
                        <a:spcBef>
                          <a:spcPts val="0"/>
                        </a:spcBef>
                        <a:spcAft>
                          <a:spcPts val="0"/>
                        </a:spcAft>
                      </a:pPr>
                      <a:r>
                        <a:rPr lang="en-US" sz="1400">
                          <a:effectLst/>
                        </a:rPr>
                        <a:t>HyperE2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[stimulate.v.03, take_in.v.12, substance.n.07, supply.v.01]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905142658"/>
                  </a:ext>
                </a:extLst>
              </a:tr>
              <a:tr h="197604">
                <a:tc vMerge="1">
                  <a:txBody>
                    <a:bodyPr/>
                    <a:lstStyle/>
                    <a:p>
                      <a:endParaRPr lang="en-US"/>
                    </a:p>
                  </a:txBody>
                  <a:tcPr/>
                </a:tc>
                <a:tc>
                  <a:txBody>
                    <a:bodyPr/>
                    <a:lstStyle/>
                    <a:p>
                      <a:pPr marL="0" marR="0" algn="l">
                        <a:spcBef>
                          <a:spcPts val="0"/>
                        </a:spcBef>
                        <a:spcAft>
                          <a:spcPts val="0"/>
                        </a:spcAft>
                      </a:pPr>
                      <a:r>
                        <a:rPr lang="en-US" sz="1400">
                          <a:effectLst/>
                        </a:rPr>
                        <a:t>lc_hyper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entity.n.01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094213657"/>
                  </a:ext>
                </a:extLst>
              </a:tr>
              <a:tr h="197604">
                <a:tc vMerge="1">
                  <a:txBody>
                    <a:bodyPr/>
                    <a:lstStyle/>
                    <a:p>
                      <a:endParaRPr lang="en-US"/>
                    </a:p>
                  </a:txBody>
                  <a:tcPr/>
                </a:tc>
                <a:tc>
                  <a:txBody>
                    <a:bodyPr/>
                    <a:lstStyle/>
                    <a:p>
                      <a:pPr marL="0" marR="0" algn="l">
                        <a:spcBef>
                          <a:spcPts val="0"/>
                        </a:spcBef>
                        <a:spcAft>
                          <a:spcPts val="0"/>
                        </a:spcAft>
                      </a:pPr>
                      <a:r>
                        <a:rPr lang="en-US" sz="1400">
                          <a:effectLst/>
                        </a:rPr>
                        <a:t>max_entity_sim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365820265"/>
                  </a:ext>
                </a:extLst>
              </a:tr>
              <a:tr h="350293">
                <a:tc rowSpan="9">
                  <a:txBody>
                    <a:bodyPr/>
                    <a:lstStyle/>
                    <a:p>
                      <a:pPr marL="0" marR="0" algn="l">
                        <a:spcBef>
                          <a:spcPts val="0"/>
                        </a:spcBef>
                        <a:spcAft>
                          <a:spcPts val="0"/>
                        </a:spcAft>
                      </a:pPr>
                      <a:r>
                        <a:rPr lang="en-US" sz="1400" dirty="0">
                          <a:effectLst/>
                        </a:rPr>
                        <a:t> </a:t>
                      </a:r>
                    </a:p>
                    <a:p>
                      <a:pPr marL="0" marR="0" algn="l">
                        <a:spcBef>
                          <a:spcPts val="0"/>
                        </a:spcBef>
                        <a:spcAft>
                          <a:spcPts val="0"/>
                        </a:spcAft>
                      </a:pPr>
                      <a:r>
                        <a:rPr lang="en-US" sz="1400" dirty="0">
                          <a:effectLst/>
                        </a:rPr>
                        <a:t> </a:t>
                      </a:r>
                    </a:p>
                    <a:p>
                      <a:pPr marL="0" marR="0" algn="l">
                        <a:spcBef>
                          <a:spcPts val="0"/>
                        </a:spcBef>
                        <a:spcAft>
                          <a:spcPts val="0"/>
                        </a:spcAft>
                      </a:pPr>
                      <a:r>
                        <a:rPr lang="en-US" sz="1400" dirty="0">
                          <a:effectLst/>
                        </a:rPr>
                        <a:t> </a:t>
                      </a:r>
                    </a:p>
                    <a:p>
                      <a:pPr marL="0" marR="0" algn="l">
                        <a:spcBef>
                          <a:spcPts val="0"/>
                        </a:spcBef>
                        <a:spcAft>
                          <a:spcPts val="0"/>
                        </a:spcAft>
                      </a:pPr>
                      <a:r>
                        <a:rPr lang="en-US" sz="1400" dirty="0">
                          <a:effectLst/>
                        </a:rPr>
                        <a:t> </a:t>
                      </a:r>
                    </a:p>
                    <a:p>
                      <a:pPr marL="0" marR="0" algn="l">
                        <a:spcBef>
                          <a:spcPts val="0"/>
                        </a:spcBef>
                        <a:spcAft>
                          <a:spcPts val="0"/>
                        </a:spcAft>
                      </a:pPr>
                      <a:r>
                        <a:rPr lang="en-US" sz="1400" dirty="0">
                          <a:effectLst/>
                        </a:rPr>
                        <a:t> </a:t>
                      </a:r>
                    </a:p>
                    <a:p>
                      <a:pPr marL="0" marR="0" algn="l">
                        <a:spcBef>
                          <a:spcPts val="0"/>
                        </a:spcBef>
                        <a:spcAft>
                          <a:spcPts val="0"/>
                        </a:spcAft>
                      </a:pPr>
                      <a:r>
                        <a:rPr lang="en-US" sz="1400" dirty="0">
                          <a:effectLst/>
                        </a:rPr>
                        <a:t>Dependency </a:t>
                      </a:r>
                    </a:p>
                    <a:p>
                      <a:pPr marL="0" marR="0" algn="l">
                        <a:spcBef>
                          <a:spcPts val="0"/>
                        </a:spcBef>
                        <a:spcAft>
                          <a:spcPts val="0"/>
                        </a:spcAft>
                      </a:pPr>
                      <a:r>
                        <a:rPr lang="en-US" sz="1400" dirty="0">
                          <a:effectLst/>
                        </a:rPr>
                        <a:t>Parse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dep_path_len1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[cause-&gt;nsubjpass-&gt;E1, cause-&gt;dobj-&gt;E2]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53443962"/>
                  </a:ext>
                </a:extLst>
              </a:tr>
              <a:tr h="350293">
                <a:tc vMerge="1">
                  <a:txBody>
                    <a:bodyPr/>
                    <a:lstStyle/>
                    <a:p>
                      <a:endParaRPr lang="en-US"/>
                    </a:p>
                  </a:txBody>
                  <a:tcPr/>
                </a:tc>
                <a:tc>
                  <a:txBody>
                    <a:bodyPr/>
                    <a:lstStyle/>
                    <a:p>
                      <a:pPr marL="0" marR="0" algn="l">
                        <a:spcBef>
                          <a:spcPts val="0"/>
                        </a:spcBef>
                        <a:spcAft>
                          <a:spcPts val="0"/>
                        </a:spcAft>
                      </a:pPr>
                      <a:r>
                        <a:rPr lang="en-US" sz="1400">
                          <a:effectLst/>
                        </a:rPr>
                        <a:t>dep_path_len2_location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E1_nsubjpass_BETWEEN_dobj_E2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4016493286"/>
                  </a:ext>
                </a:extLst>
              </a:tr>
              <a:tr h="197604">
                <a:tc vMerge="1">
                  <a:txBody>
                    <a:bodyPr/>
                    <a:lstStyle/>
                    <a:p>
                      <a:endParaRPr lang="en-US"/>
                    </a:p>
                  </a:txBody>
                  <a:tcPr/>
                </a:tc>
                <a:tc>
                  <a:txBody>
                    <a:bodyPr/>
                    <a:lstStyle/>
                    <a:p>
                      <a:pPr marL="0" marR="0" algn="l">
                        <a:spcBef>
                          <a:spcPts val="0"/>
                        </a:spcBef>
                        <a:spcAft>
                          <a:spcPts val="0"/>
                        </a:spcAft>
                      </a:pPr>
                      <a:r>
                        <a:rPr lang="en-US" sz="1400">
                          <a:effectLst/>
                        </a:rPr>
                        <a:t>connecting_path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caused by exploding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4052387638"/>
                  </a:ext>
                </a:extLst>
              </a:tr>
              <a:tr h="197604">
                <a:tc vMerge="1">
                  <a:txBody>
                    <a:bodyPr/>
                    <a:lstStyle/>
                    <a:p>
                      <a:endParaRPr lang="en-US"/>
                    </a:p>
                  </a:txBody>
                  <a:tcPr/>
                </a:tc>
                <a:tc>
                  <a:txBody>
                    <a:bodyPr/>
                    <a:lstStyle/>
                    <a:p>
                      <a:pPr marL="0" marR="0" algn="l">
                        <a:spcBef>
                          <a:spcPts val="0"/>
                        </a:spcBef>
                        <a:spcAft>
                          <a:spcPts val="0"/>
                        </a:spcAft>
                      </a:pPr>
                      <a:r>
                        <a:rPr lang="en-US" sz="1400">
                          <a:effectLst/>
                        </a:rPr>
                        <a:t>sdp_root_lemma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cause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121719238"/>
                  </a:ext>
                </a:extLst>
              </a:tr>
              <a:tr h="197604">
                <a:tc vMerge="1">
                  <a:txBody>
                    <a:bodyPr/>
                    <a:lstStyle/>
                    <a:p>
                      <a:endParaRPr lang="en-US"/>
                    </a:p>
                  </a:txBody>
                  <a:tcPr/>
                </a:tc>
                <a:tc>
                  <a:txBody>
                    <a:bodyPr/>
                    <a:lstStyle/>
                    <a:p>
                      <a:pPr marL="0" marR="0" algn="l">
                        <a:spcBef>
                          <a:spcPts val="0"/>
                        </a:spcBef>
                        <a:spcAft>
                          <a:spcPts val="0"/>
                        </a:spcAft>
                      </a:pPr>
                      <a:r>
                        <a:rPr lang="en-US" sz="1400">
                          <a:effectLst/>
                        </a:rPr>
                        <a:t>e1_dep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nsubjpass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988499137"/>
                  </a:ext>
                </a:extLst>
              </a:tr>
              <a:tr h="197604">
                <a:tc vMerge="1">
                  <a:txBody>
                    <a:bodyPr/>
                    <a:lstStyle/>
                    <a:p>
                      <a:endParaRPr lang="en-US"/>
                    </a:p>
                  </a:txBody>
                  <a:tcPr/>
                </a:tc>
                <a:tc>
                  <a:txBody>
                    <a:bodyPr/>
                    <a:lstStyle/>
                    <a:p>
                      <a:pPr marL="0" marR="0" algn="l">
                        <a:spcBef>
                          <a:spcPts val="0"/>
                        </a:spcBef>
                        <a:spcAft>
                          <a:spcPts val="0"/>
                        </a:spcAft>
                      </a:pPr>
                      <a:r>
                        <a:rPr lang="en-US" sz="1400">
                          <a:effectLst/>
                        </a:rPr>
                        <a:t>e2_dep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dobj</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258351945"/>
                  </a:ext>
                </a:extLst>
              </a:tr>
              <a:tr h="350293">
                <a:tc vMerge="1">
                  <a:txBody>
                    <a:bodyPr/>
                    <a:lstStyle/>
                    <a:p>
                      <a:endParaRPr lang="en-US"/>
                    </a:p>
                  </a:txBody>
                  <a:tcPr/>
                </a:tc>
                <a:tc>
                  <a:txBody>
                    <a:bodyPr/>
                    <a:lstStyle/>
                    <a:p>
                      <a:pPr marL="0" marR="0" algn="l">
                        <a:spcBef>
                          <a:spcPts val="0"/>
                        </a:spcBef>
                        <a:spcAft>
                          <a:spcPts val="0"/>
                        </a:spcAft>
                      </a:pPr>
                      <a:r>
                        <a:rPr lang="en-US" sz="1400">
                          <a:effectLst/>
                        </a:rPr>
                        <a:t>shortest_path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[fire, caused, by, exploding, fuel]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1506475197"/>
                  </a:ext>
                </a:extLst>
              </a:tr>
              <a:tr h="197604">
                <a:tc vMerge="1">
                  <a:txBody>
                    <a:bodyPr/>
                    <a:lstStyle/>
                    <a:p>
                      <a:endParaRPr lang="en-US"/>
                    </a:p>
                  </a:txBody>
                  <a:tcPr/>
                </a:tc>
                <a:tc>
                  <a:txBody>
                    <a:bodyPr/>
                    <a:lstStyle/>
                    <a:p>
                      <a:pPr marL="0" marR="0" algn="l">
                        <a:spcBef>
                          <a:spcPts val="0"/>
                        </a:spcBef>
                        <a:spcAft>
                          <a:spcPts val="0"/>
                        </a:spcAft>
                      </a:pPr>
                      <a:r>
                        <a:rPr lang="en-US" sz="1400">
                          <a:effectLst/>
                        </a:rPr>
                        <a:t>shortest_path_len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3758763749"/>
                  </a:ext>
                </a:extLst>
              </a:tr>
              <a:tr h="197604">
                <a:tc vMerge="1">
                  <a:txBody>
                    <a:bodyPr/>
                    <a:lstStyle/>
                    <a:p>
                      <a:endParaRPr lang="en-US"/>
                    </a:p>
                  </a:txBody>
                  <a:tcPr/>
                </a:tc>
                <a:tc>
                  <a:txBody>
                    <a:bodyPr/>
                    <a:lstStyle/>
                    <a:p>
                      <a:pPr marL="0" marR="0" algn="l">
                        <a:spcBef>
                          <a:spcPts val="0"/>
                        </a:spcBef>
                        <a:spcAft>
                          <a:spcPts val="0"/>
                        </a:spcAft>
                      </a:pPr>
                      <a:r>
                        <a:rPr lang="en-US" sz="1400" dirty="0" err="1">
                          <a:effectLst/>
                        </a:rPr>
                        <a:t>root_word_location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tc>
                  <a:txBody>
                    <a:bodyPr/>
                    <a:lstStyle/>
                    <a:p>
                      <a:pPr marL="0" marR="0" algn="l">
                        <a:spcBef>
                          <a:spcPts val="0"/>
                        </a:spcBef>
                        <a:spcAft>
                          <a:spcPts val="0"/>
                        </a:spcAft>
                      </a:pPr>
                      <a:r>
                        <a:rPr lang="en-US" sz="1400" dirty="0">
                          <a:effectLst/>
                        </a:rPr>
                        <a:t>BETWEEN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186" marR="66186" marT="0" marB="0"/>
                </a:tc>
                <a:extLst>
                  <a:ext uri="{0D108BD9-81ED-4DB2-BD59-A6C34878D82A}">
                    <a16:rowId xmlns:a16="http://schemas.microsoft.com/office/drawing/2014/main" val="2778665921"/>
                  </a:ext>
                </a:extLst>
              </a:tr>
            </a:tbl>
          </a:graphicData>
        </a:graphic>
      </p:graphicFrame>
    </p:spTree>
    <p:extLst>
      <p:ext uri="{BB962C8B-B14F-4D97-AF65-F5344CB8AC3E}">
        <p14:creationId xmlns:p14="http://schemas.microsoft.com/office/powerpoint/2010/main" val="155111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E01D-FA5A-4936-8C9D-262B69BB5787}"/>
              </a:ext>
            </a:extLst>
          </p:cNvPr>
          <p:cNvSpPr>
            <a:spLocks noGrp="1"/>
          </p:cNvSpPr>
          <p:nvPr>
            <p:ph type="title"/>
          </p:nvPr>
        </p:nvSpPr>
        <p:spPr>
          <a:xfrm>
            <a:off x="838200" y="365125"/>
            <a:ext cx="10515600" cy="478155"/>
          </a:xfrm>
        </p:spPr>
        <p:txBody>
          <a:bodyPr>
            <a:normAutofit fontScale="90000"/>
          </a:bodyPr>
          <a:lstStyle/>
          <a:p>
            <a:r>
              <a:rPr lang="en-US" b="1"/>
              <a:t>Model Architecture</a:t>
            </a:r>
            <a:endParaRPr lang="en-US" b="1" dirty="0"/>
          </a:p>
        </p:txBody>
      </p:sp>
      <p:pic>
        <p:nvPicPr>
          <p:cNvPr id="5" name="Content Placeholder 4">
            <a:extLst>
              <a:ext uri="{FF2B5EF4-FFF2-40B4-BE49-F238E27FC236}">
                <a16:creationId xmlns:a16="http://schemas.microsoft.com/office/drawing/2014/main" id="{66A77108-E15F-448F-B8C8-433F14C0D2DA}"/>
              </a:ext>
            </a:extLst>
          </p:cNvPr>
          <p:cNvPicPr>
            <a:picLocks noGrp="1" noChangeAspect="1"/>
          </p:cNvPicPr>
          <p:nvPr>
            <p:ph idx="1"/>
          </p:nvPr>
        </p:nvPicPr>
        <p:blipFill>
          <a:blip r:embed="rId2"/>
          <a:stretch>
            <a:fillRect/>
          </a:stretch>
        </p:blipFill>
        <p:spPr>
          <a:xfrm>
            <a:off x="1341120" y="830380"/>
            <a:ext cx="8000432" cy="6027619"/>
          </a:xfrm>
        </p:spPr>
      </p:pic>
    </p:spTree>
    <p:extLst>
      <p:ext uri="{BB962C8B-B14F-4D97-AF65-F5344CB8AC3E}">
        <p14:creationId xmlns:p14="http://schemas.microsoft.com/office/powerpoint/2010/main" val="78249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5F8E-2BC3-48D7-8DE5-04AC96D213D4}"/>
              </a:ext>
            </a:extLst>
          </p:cNvPr>
          <p:cNvSpPr>
            <a:spLocks noGrp="1"/>
          </p:cNvSpPr>
          <p:nvPr>
            <p:ph type="title"/>
          </p:nvPr>
        </p:nvSpPr>
        <p:spPr>
          <a:xfrm>
            <a:off x="838200" y="365125"/>
            <a:ext cx="10515600" cy="447675"/>
          </a:xfrm>
        </p:spPr>
        <p:txBody>
          <a:bodyPr>
            <a:noAutofit/>
          </a:bodyPr>
          <a:lstStyle/>
          <a:p>
            <a:r>
              <a:rPr lang="en-US" sz="2800" b="1" dirty="0">
                <a:solidFill>
                  <a:srgbClr val="0E101A"/>
                </a:solidFill>
                <a:effectLst/>
                <a:latin typeface="Times New Roman" panose="02020603050405020304" pitchFamily="18" charset="0"/>
                <a:ea typeface="Times New Roman" panose="02020603050405020304" pitchFamily="18" charset="0"/>
              </a:rPr>
              <a:t>Experiment Results</a:t>
            </a:r>
            <a:br>
              <a:rPr lang="en-US" sz="2800" dirty="0">
                <a:effectLst/>
                <a:latin typeface="Times New Roman" panose="02020603050405020304" pitchFamily="18" charset="0"/>
                <a:ea typeface="Times New Roman" panose="02020603050405020304" pitchFamily="18" charset="0"/>
              </a:rPr>
            </a:br>
            <a:endParaRPr lang="en-US" sz="2800" dirty="0"/>
          </a:p>
        </p:txBody>
      </p:sp>
      <p:pic>
        <p:nvPicPr>
          <p:cNvPr id="7" name="Content Placeholder 6">
            <a:extLst>
              <a:ext uri="{FF2B5EF4-FFF2-40B4-BE49-F238E27FC236}">
                <a16:creationId xmlns:a16="http://schemas.microsoft.com/office/drawing/2014/main" id="{D7219CE1-1D42-4FBF-A3DC-F5C87F6CB366}"/>
              </a:ext>
            </a:extLst>
          </p:cNvPr>
          <p:cNvPicPr>
            <a:picLocks noGrp="1" noChangeAspect="1"/>
          </p:cNvPicPr>
          <p:nvPr>
            <p:ph idx="1"/>
          </p:nvPr>
        </p:nvPicPr>
        <p:blipFill>
          <a:blip r:embed="rId2"/>
          <a:stretch>
            <a:fillRect/>
          </a:stretch>
        </p:blipFill>
        <p:spPr>
          <a:xfrm>
            <a:off x="307980" y="1524000"/>
            <a:ext cx="11045820" cy="4615170"/>
          </a:xfrm>
        </p:spPr>
      </p:pic>
    </p:spTree>
    <p:extLst>
      <p:ext uri="{BB962C8B-B14F-4D97-AF65-F5344CB8AC3E}">
        <p14:creationId xmlns:p14="http://schemas.microsoft.com/office/powerpoint/2010/main" val="73164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F296-6940-4674-B835-27E87AFA8DB8}"/>
              </a:ext>
            </a:extLst>
          </p:cNvPr>
          <p:cNvSpPr>
            <a:spLocks noGrp="1"/>
          </p:cNvSpPr>
          <p:nvPr>
            <p:ph type="title"/>
          </p:nvPr>
        </p:nvSpPr>
        <p:spPr>
          <a:xfrm>
            <a:off x="1913468" y="365125"/>
            <a:ext cx="9440332" cy="1325563"/>
          </a:xfrm>
        </p:spPr>
        <p:txBody>
          <a:bodyPr>
            <a:normAutofit/>
          </a:bodyPr>
          <a:lstStyle/>
          <a:p>
            <a:r>
              <a:rPr lang="en-US" sz="4200" b="1">
                <a:latin typeface="Times New Roman" panose="02020603050405020304" pitchFamily="18" charset="0"/>
                <a:ea typeface="Calibri" panose="020F0502020204030204" pitchFamily="34" charset="0"/>
                <a:cs typeface="Times New Roman" panose="02020603050405020304" pitchFamily="18" charset="0"/>
              </a:rPr>
              <a:t>Experiment Analysis</a:t>
            </a:r>
            <a:br>
              <a:rPr lang="en-US" sz="4200">
                <a:effectLst/>
                <a:latin typeface="Calibri" panose="020F0502020204030204" pitchFamily="34" charset="0"/>
                <a:ea typeface="Calibri" panose="020F0502020204030204" pitchFamily="34" charset="0"/>
                <a:cs typeface="Times New Roman" panose="02020603050405020304" pitchFamily="18" charset="0"/>
              </a:rPr>
            </a:br>
            <a:endParaRPr lang="en-US" sz="4200"/>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estion mark">
            <a:extLst>
              <a:ext uri="{FF2B5EF4-FFF2-40B4-BE49-F238E27FC236}">
                <a16:creationId xmlns:a16="http://schemas.microsoft.com/office/drawing/2014/main" id="{B4C71271-7F40-434D-80EA-1EBE9A8F4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11C033C-D893-4389-8A70-FA4057223FAD}"/>
              </a:ext>
            </a:extLst>
          </p:cNvPr>
          <p:cNvSpPr>
            <a:spLocks noGrp="1"/>
          </p:cNvSpPr>
          <p:nvPr>
            <p:ph idx="1"/>
          </p:nvPr>
        </p:nvSpPr>
        <p:spPr>
          <a:xfrm>
            <a:off x="838200" y="1825625"/>
            <a:ext cx="10515600" cy="4351338"/>
          </a:xfrm>
        </p:spPr>
        <p:txBody>
          <a:bodyPr>
            <a:normAutofit/>
          </a:bodyPr>
          <a:lstStyle/>
          <a:p>
            <a:r>
              <a:rPr lang="en-US" dirty="0">
                <a:effectLst/>
                <a:latin typeface="Times New Roman" panose="02020603050405020304" pitchFamily="18" charset="0"/>
                <a:ea typeface="Times New Roman" panose="02020603050405020304" pitchFamily="18" charset="0"/>
              </a:rPr>
              <a:t>With the Confusion matrix attained, we see that precision on ‘</a:t>
            </a:r>
            <a:r>
              <a:rPr lang="en-US" i="1" dirty="0">
                <a:effectLst/>
                <a:latin typeface="Times New Roman" panose="02020603050405020304" pitchFamily="18" charset="0"/>
                <a:ea typeface="Times New Roman" panose="02020603050405020304" pitchFamily="18" charset="0"/>
              </a:rPr>
              <a:t>OTHER’ </a:t>
            </a:r>
            <a:r>
              <a:rPr lang="en-US" dirty="0">
                <a:effectLst/>
                <a:latin typeface="Times New Roman" panose="02020603050405020304" pitchFamily="18" charset="0"/>
                <a:ea typeface="Times New Roman" panose="02020603050405020304" pitchFamily="18" charset="0"/>
              </a:rPr>
              <a:t>class was low because of the dataset having more bias towards the ‘</a:t>
            </a:r>
            <a:r>
              <a:rPr lang="en-US" i="1" dirty="0">
                <a:effectLst/>
                <a:latin typeface="Times New Roman" panose="02020603050405020304" pitchFamily="18" charset="0"/>
                <a:ea typeface="Times New Roman" panose="02020603050405020304" pitchFamily="18" charset="0"/>
              </a:rPr>
              <a:t>OTHER’</a:t>
            </a:r>
            <a:r>
              <a:rPr lang="en-US" dirty="0">
                <a:effectLst/>
                <a:latin typeface="Times New Roman" panose="02020603050405020304" pitchFamily="18" charset="0"/>
                <a:ea typeface="Times New Roman" panose="02020603050405020304" pitchFamily="18" charset="0"/>
              </a:rPr>
              <a:t> class (17.3%). (Shown in the figure3).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precision of below classes are less compared to other class, we couldn’t have extracted the features to support the below classes.</a:t>
            </a:r>
          </a:p>
          <a:p>
            <a:pPr marL="457200" lvl="1" indent="0">
              <a:buNone/>
            </a:pPr>
            <a:r>
              <a:rPr lang="en-US" b="1" dirty="0">
                <a:effectLst/>
                <a:ea typeface="Times New Roman" panose="02020603050405020304" pitchFamily="18" charset="0"/>
              </a:rPr>
              <a:t>Component-Whole e1,e2 </a:t>
            </a:r>
          </a:p>
          <a:p>
            <a:pPr marL="457200" lvl="1" indent="0">
              <a:buNone/>
            </a:pPr>
            <a:r>
              <a:rPr lang="en-US" b="1" dirty="0">
                <a:effectLst/>
                <a:ea typeface="Times New Roman" panose="02020603050405020304" pitchFamily="18" charset="0"/>
              </a:rPr>
              <a:t>Instrument-Agency  </a:t>
            </a:r>
            <a:endParaRPr lang="en-US" b="1" dirty="0">
              <a:ea typeface="Times New Roman" panose="02020603050405020304" pitchFamily="18" charset="0"/>
            </a:endParaRPr>
          </a:p>
          <a:p>
            <a:pPr marL="457200" lvl="1" indent="0">
              <a:buNone/>
            </a:pPr>
            <a:r>
              <a:rPr lang="en-US" b="1" dirty="0">
                <a:effectLst/>
                <a:ea typeface="Times New Roman" panose="02020603050405020304" pitchFamily="18" charset="0"/>
              </a:rPr>
              <a:t>Product-Producer e2,e1 </a:t>
            </a:r>
            <a:endParaRPr lang="en-US" dirty="0">
              <a:effectLst/>
              <a:ea typeface="Times New Roman" panose="02020603050405020304" pitchFamily="18" charset="0"/>
            </a:endParaRPr>
          </a:p>
          <a:p>
            <a:pPr marL="457200" lvl="1" indent="0">
              <a:buNone/>
            </a:pPr>
            <a:endParaRPr lang="en-US" dirty="0"/>
          </a:p>
        </p:txBody>
      </p:sp>
    </p:spTree>
    <p:extLst>
      <p:ext uri="{BB962C8B-B14F-4D97-AF65-F5344CB8AC3E}">
        <p14:creationId xmlns:p14="http://schemas.microsoft.com/office/powerpoint/2010/main" val="3967498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1000</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Relation Extraction using a Linear SVM </vt:lpstr>
      <vt:lpstr>Distribution of dataset</vt:lpstr>
      <vt:lpstr>Lexical Features</vt:lpstr>
      <vt:lpstr>WordNet Features </vt:lpstr>
      <vt:lpstr>Dependency Parsing </vt:lpstr>
      <vt:lpstr>Feature Extraction</vt:lpstr>
      <vt:lpstr>Model Architecture</vt:lpstr>
      <vt:lpstr>Experiment Results </vt:lpstr>
      <vt:lpstr>Experiment Analysis </vt:lpstr>
      <vt:lpstr>Confusion Matrix</vt:lpstr>
      <vt:lpstr>Potential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Extraction using a Linear SVM </dc:title>
  <dc:creator>kavin .k</dc:creator>
  <cp:lastModifiedBy>kavin .k</cp:lastModifiedBy>
  <cp:revision>2</cp:revision>
  <dcterms:created xsi:type="dcterms:W3CDTF">2020-11-29T17:21:49Z</dcterms:created>
  <dcterms:modified xsi:type="dcterms:W3CDTF">2020-11-29T18:12:51Z</dcterms:modified>
</cp:coreProperties>
</file>