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17"/>
  </p:notesMasterIdLst>
  <p:handoutMasterIdLst>
    <p:handoutMasterId r:id="rId18"/>
  </p:handoutMasterIdLst>
  <p:sldIdLst>
    <p:sldId id="260" r:id="rId3"/>
    <p:sldId id="289" r:id="rId4"/>
    <p:sldId id="273" r:id="rId5"/>
    <p:sldId id="335" r:id="rId6"/>
    <p:sldId id="336" r:id="rId7"/>
    <p:sldId id="337" r:id="rId8"/>
    <p:sldId id="338" r:id="rId9"/>
    <p:sldId id="339" r:id="rId10"/>
    <p:sldId id="340" r:id="rId11"/>
    <p:sldId id="341" r:id="rId12"/>
    <p:sldId id="342" r:id="rId13"/>
    <p:sldId id="343" r:id="rId14"/>
    <p:sldId id="345" r:id="rId15"/>
    <p:sldId id="334" r:id="rId16"/>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43" autoAdjust="0"/>
  </p:normalViewPr>
  <p:slideViewPr>
    <p:cSldViewPr snapToGrid="0">
      <p:cViewPr>
        <p:scale>
          <a:sx n="55" d="100"/>
          <a:sy n="55" d="100"/>
        </p:scale>
        <p:origin x="1600" y="1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1650" cy="465138"/>
          </a:xfrm>
          <a:prstGeom prst="rect">
            <a:avLst/>
          </a:prstGeom>
        </p:spPr>
        <p:txBody>
          <a:bodyPr vert="horz" lIns="90571" tIns="45285" rIns="90571" bIns="45285" rtlCol="0"/>
          <a:lstStyle>
            <a:lvl1pPr algn="l">
              <a:defRPr sz="1200"/>
            </a:lvl1pPr>
          </a:lstStyle>
          <a:p>
            <a:endParaRPr lang="en-US"/>
          </a:p>
        </p:txBody>
      </p:sp>
      <p:sp>
        <p:nvSpPr>
          <p:cNvPr id="3" name="Date Placeholder 2"/>
          <p:cNvSpPr>
            <a:spLocks noGrp="1"/>
          </p:cNvSpPr>
          <p:nvPr>
            <p:ph type="dt" sz="quarter" idx="1"/>
          </p:nvPr>
        </p:nvSpPr>
        <p:spPr>
          <a:xfrm>
            <a:off x="3976689" y="0"/>
            <a:ext cx="3041650" cy="465138"/>
          </a:xfrm>
          <a:prstGeom prst="rect">
            <a:avLst/>
          </a:prstGeom>
        </p:spPr>
        <p:txBody>
          <a:bodyPr vert="horz" lIns="90571" tIns="45285" rIns="90571" bIns="45285" rtlCol="0"/>
          <a:lstStyle>
            <a:lvl1pPr algn="r">
              <a:defRPr sz="1200"/>
            </a:lvl1pPr>
          </a:lstStyle>
          <a:p>
            <a:fld id="{5F3CDCF1-369A-442D-AE9A-30C197AF437E}" type="datetimeFigureOut">
              <a:rPr lang="en-US" smtClean="0"/>
              <a:t>12/4/2019</a:t>
            </a:fld>
            <a:endParaRPr lang="en-US"/>
          </a:p>
        </p:txBody>
      </p:sp>
      <p:sp>
        <p:nvSpPr>
          <p:cNvPr id="4" name="Footer Placeholder 3"/>
          <p:cNvSpPr>
            <a:spLocks noGrp="1"/>
          </p:cNvSpPr>
          <p:nvPr>
            <p:ph type="ftr" sz="quarter" idx="2"/>
          </p:nvPr>
        </p:nvSpPr>
        <p:spPr>
          <a:xfrm>
            <a:off x="1" y="8839200"/>
            <a:ext cx="3041650" cy="465138"/>
          </a:xfrm>
          <a:prstGeom prst="rect">
            <a:avLst/>
          </a:prstGeom>
        </p:spPr>
        <p:txBody>
          <a:bodyPr vert="horz" lIns="90571" tIns="45285" rIns="90571" bIns="45285" rtlCol="0" anchor="b"/>
          <a:lstStyle>
            <a:lvl1pPr algn="l">
              <a:defRPr sz="1200"/>
            </a:lvl1pPr>
          </a:lstStyle>
          <a:p>
            <a:endParaRPr lang="en-US"/>
          </a:p>
        </p:txBody>
      </p:sp>
      <p:sp>
        <p:nvSpPr>
          <p:cNvPr id="5" name="Slide Number Placeholder 4"/>
          <p:cNvSpPr>
            <a:spLocks noGrp="1"/>
          </p:cNvSpPr>
          <p:nvPr>
            <p:ph type="sldNum" sz="quarter" idx="3"/>
          </p:nvPr>
        </p:nvSpPr>
        <p:spPr>
          <a:xfrm>
            <a:off x="3976689" y="8839200"/>
            <a:ext cx="3041650" cy="465138"/>
          </a:xfrm>
          <a:prstGeom prst="rect">
            <a:avLst/>
          </a:prstGeom>
        </p:spPr>
        <p:txBody>
          <a:bodyPr vert="horz" lIns="90571" tIns="45285" rIns="90571" bIns="45285" rtlCol="0" anchor="b"/>
          <a:lstStyle>
            <a:lvl1pPr algn="r">
              <a:defRPr sz="1200"/>
            </a:lvl1pPr>
          </a:lstStyle>
          <a:p>
            <a:fld id="{130394D0-2B89-4035-B2C6-FC4B1548A40D}" type="slidenum">
              <a:rPr lang="en-US" smtClean="0"/>
              <a:t>‹#›</a:t>
            </a:fld>
            <a:endParaRPr lang="en-US"/>
          </a:p>
        </p:txBody>
      </p:sp>
    </p:spTree>
    <p:extLst>
      <p:ext uri="{BB962C8B-B14F-4D97-AF65-F5344CB8AC3E}">
        <p14:creationId xmlns:p14="http://schemas.microsoft.com/office/powerpoint/2010/main" val="428398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1650" cy="465138"/>
          </a:xfrm>
          <a:prstGeom prst="rect">
            <a:avLst/>
          </a:prstGeom>
        </p:spPr>
        <p:txBody>
          <a:bodyPr vert="horz" lIns="90556" tIns="45277" rIns="90556" bIns="45277" rtlCol="0"/>
          <a:lstStyle>
            <a:lvl1pPr algn="l">
              <a:defRPr sz="1200"/>
            </a:lvl1pPr>
          </a:lstStyle>
          <a:p>
            <a:endParaRPr lang="en-US"/>
          </a:p>
        </p:txBody>
      </p:sp>
      <p:sp>
        <p:nvSpPr>
          <p:cNvPr id="3" name="Date Placeholder 2"/>
          <p:cNvSpPr>
            <a:spLocks noGrp="1"/>
          </p:cNvSpPr>
          <p:nvPr>
            <p:ph type="dt" idx="1"/>
          </p:nvPr>
        </p:nvSpPr>
        <p:spPr>
          <a:xfrm>
            <a:off x="3976689" y="1"/>
            <a:ext cx="3041650" cy="465138"/>
          </a:xfrm>
          <a:prstGeom prst="rect">
            <a:avLst/>
          </a:prstGeom>
        </p:spPr>
        <p:txBody>
          <a:bodyPr vert="horz" lIns="90556" tIns="45277" rIns="90556" bIns="45277" rtlCol="0"/>
          <a:lstStyle>
            <a:lvl1pPr algn="r">
              <a:defRPr sz="1200"/>
            </a:lvl1pPr>
          </a:lstStyle>
          <a:p>
            <a:fld id="{0528963B-0DC2-478C-BCDE-9E6AC76004B9}" type="datetimeFigureOut">
              <a:rPr lang="en-US" smtClean="0"/>
              <a:t>12/4/2019</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0556" tIns="45277" rIns="90556" bIns="45277" rtlCol="0" anchor="ctr"/>
          <a:lstStyle/>
          <a:p>
            <a:endParaRPr lang="en-US"/>
          </a:p>
        </p:txBody>
      </p:sp>
      <p:sp>
        <p:nvSpPr>
          <p:cNvPr id="5" name="Notes Placeholder 4"/>
          <p:cNvSpPr>
            <a:spLocks noGrp="1"/>
          </p:cNvSpPr>
          <p:nvPr>
            <p:ph type="body" sz="quarter" idx="3"/>
          </p:nvPr>
        </p:nvSpPr>
        <p:spPr>
          <a:xfrm>
            <a:off x="701676" y="4419602"/>
            <a:ext cx="5616575" cy="4187825"/>
          </a:xfrm>
          <a:prstGeom prst="rect">
            <a:avLst/>
          </a:prstGeom>
        </p:spPr>
        <p:txBody>
          <a:bodyPr vert="horz" lIns="90556" tIns="45277" rIns="90556" bIns="4527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39201"/>
            <a:ext cx="3041650" cy="465138"/>
          </a:xfrm>
          <a:prstGeom prst="rect">
            <a:avLst/>
          </a:prstGeom>
        </p:spPr>
        <p:txBody>
          <a:bodyPr vert="horz" lIns="90556" tIns="45277" rIns="90556" bIns="45277" rtlCol="0" anchor="b"/>
          <a:lstStyle>
            <a:lvl1pPr algn="l">
              <a:defRPr sz="1200"/>
            </a:lvl1pPr>
          </a:lstStyle>
          <a:p>
            <a:endParaRPr lang="en-US"/>
          </a:p>
        </p:txBody>
      </p:sp>
      <p:sp>
        <p:nvSpPr>
          <p:cNvPr id="7" name="Slide Number Placeholder 6"/>
          <p:cNvSpPr>
            <a:spLocks noGrp="1"/>
          </p:cNvSpPr>
          <p:nvPr>
            <p:ph type="sldNum" sz="quarter" idx="5"/>
          </p:nvPr>
        </p:nvSpPr>
        <p:spPr>
          <a:xfrm>
            <a:off x="3976689" y="8839201"/>
            <a:ext cx="3041650" cy="465138"/>
          </a:xfrm>
          <a:prstGeom prst="rect">
            <a:avLst/>
          </a:prstGeom>
        </p:spPr>
        <p:txBody>
          <a:bodyPr vert="horz" lIns="90556" tIns="45277" rIns="90556" bIns="45277" rtlCol="0" anchor="b"/>
          <a:lstStyle>
            <a:lvl1pPr algn="r">
              <a:defRPr sz="1200"/>
            </a:lvl1pPr>
          </a:lstStyle>
          <a:p>
            <a:fld id="{889EE9B7-4259-4F85-A04F-535B76901BE7}" type="slidenum">
              <a:rPr lang="en-US" smtClean="0"/>
              <a:t>‹#›</a:t>
            </a:fld>
            <a:endParaRPr lang="en-US"/>
          </a:p>
        </p:txBody>
      </p:sp>
    </p:spTree>
    <p:extLst>
      <p:ext uri="{BB962C8B-B14F-4D97-AF65-F5344CB8AC3E}">
        <p14:creationId xmlns:p14="http://schemas.microsoft.com/office/powerpoint/2010/main" val="96479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1375" cy="3489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6E690-2776-4A6E-ABF4-04F0739EB862}"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399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FF064AE1-3474-49B1-B98A-819B448C94B7}" type="datetimeFigureOut">
              <a:rPr lang="en-US" smtClean="0">
                <a:solidFill>
                  <a:srgbClr val="FFFFFF"/>
                </a:solidFill>
              </a:rPr>
              <a:pPr/>
              <a:t>12/4/2019</a:t>
            </a:fld>
            <a:endParaRPr lang="en-US" dirty="0">
              <a:solidFill>
                <a:srgbClr val="FFFFFF"/>
              </a:solidFill>
            </a:endParaRPr>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8C259568-DF87-441E-8439-C8A9EEF4BFB3}" type="slidenum">
              <a:rPr lang="en-US" smtClean="0"/>
              <a:pP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solidFill>
                <a:srgbClr val="FFFFFF"/>
              </a:solidFill>
            </a:endParaRPr>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extLst>
      <p:ext uri="{BB962C8B-B14F-4D97-AF65-F5344CB8AC3E}">
        <p14:creationId xmlns:p14="http://schemas.microsoft.com/office/powerpoint/2010/main" val="427758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064AE1-3474-49B1-B98A-819B448C94B7}" type="datetimeFigureOut">
              <a:rPr lang="en-US" smtClean="0">
                <a:solidFill>
                  <a:srgbClr val="00B050"/>
                </a:solidFill>
              </a:rPr>
              <a:pPr/>
              <a:t>12/4/2019</a:t>
            </a:fld>
            <a:endParaRPr lang="en-US" dirty="0">
              <a:solidFill>
                <a:srgbClr val="00B050"/>
              </a:solidFill>
            </a:endParaRPr>
          </a:p>
        </p:txBody>
      </p:sp>
      <p:sp>
        <p:nvSpPr>
          <p:cNvPr id="5" name="Footer Placeholder 4"/>
          <p:cNvSpPr>
            <a:spLocks noGrp="1"/>
          </p:cNvSpPr>
          <p:nvPr>
            <p:ph type="ftr" sz="quarter" idx="11"/>
          </p:nvPr>
        </p:nvSpPr>
        <p:spPr/>
        <p:txBody>
          <a:bodyPr/>
          <a:lstStyle/>
          <a:p>
            <a:endParaRPr lang="en-US" dirty="0">
              <a:solidFill>
                <a:srgbClr val="00B050"/>
              </a:solidFill>
            </a:endParaRPr>
          </a:p>
        </p:txBody>
      </p:sp>
      <p:sp>
        <p:nvSpPr>
          <p:cNvPr id="6" name="Slide Number Placeholder 5"/>
          <p:cNvSpPr>
            <a:spLocks noGrp="1"/>
          </p:cNvSpPr>
          <p:nvPr>
            <p:ph type="sldNum" sz="quarter" idx="12"/>
          </p:nvPr>
        </p:nvSpPr>
        <p:spPr/>
        <p:txBody>
          <a:bodyPr/>
          <a:lstStyle/>
          <a:p>
            <a:fld id="{8C259568-DF87-441E-8439-C8A9EEF4BFB3}" type="slidenum">
              <a:rPr lang="en-US" smtClean="0">
                <a:solidFill>
                  <a:srgbClr val="00B050"/>
                </a:solidFill>
              </a:rPr>
              <a:pPr/>
              <a:t>‹#›</a:t>
            </a:fld>
            <a:endParaRPr lang="en-US" dirty="0">
              <a:solidFill>
                <a:srgbClr val="00B050"/>
              </a:solidFill>
            </a:endParaRPr>
          </a:p>
        </p:txBody>
      </p:sp>
    </p:spTree>
    <p:extLst>
      <p:ext uri="{BB962C8B-B14F-4D97-AF65-F5344CB8AC3E}">
        <p14:creationId xmlns:p14="http://schemas.microsoft.com/office/powerpoint/2010/main" val="2334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7010401" y="147319"/>
            <a:ext cx="1956047"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Vertical Title 1"/>
          <p:cNvSpPr>
            <a:spLocks noGrp="1"/>
          </p:cNvSpPr>
          <p:nvPr>
            <p:ph type="title" orient="vert"/>
          </p:nvPr>
        </p:nvSpPr>
        <p:spPr>
          <a:xfrm>
            <a:off x="7162800" y="274639"/>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64AE1-3474-49B1-B98A-819B448C94B7}" type="datetimeFigureOut">
              <a:rPr lang="en-US" smtClean="0">
                <a:solidFill>
                  <a:srgbClr val="00B050"/>
                </a:solidFill>
              </a:rPr>
              <a:pPr/>
              <a:t>12/4/2019</a:t>
            </a:fld>
            <a:endParaRPr lang="en-US" dirty="0">
              <a:solidFill>
                <a:srgbClr val="00B050"/>
              </a:solidFill>
            </a:endParaRPr>
          </a:p>
        </p:txBody>
      </p:sp>
      <p:sp>
        <p:nvSpPr>
          <p:cNvPr id="5" name="Footer Placeholder 4"/>
          <p:cNvSpPr>
            <a:spLocks noGrp="1"/>
          </p:cNvSpPr>
          <p:nvPr>
            <p:ph type="ftr" sz="quarter" idx="11"/>
          </p:nvPr>
        </p:nvSpPr>
        <p:spPr/>
        <p:txBody>
          <a:bodyPr/>
          <a:lstStyle/>
          <a:p>
            <a:endParaRPr lang="en-US" dirty="0">
              <a:solidFill>
                <a:srgbClr val="00B050"/>
              </a:solidFill>
            </a:endParaRP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8C259568-DF87-441E-8439-C8A9EEF4BFB3}"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292973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043D62-1FB4-4D37-9884-714FE4B920DE}"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879642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2901" y="-30162"/>
            <a:ext cx="7531100" cy="868362"/>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016001"/>
            <a:ext cx="8229600" cy="511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0755" y="5868772"/>
            <a:ext cx="917183" cy="887132"/>
          </a:xfrm>
          <a:prstGeom prst="rect">
            <a:avLst/>
          </a:prstGeom>
        </p:spPr>
      </p:pic>
    </p:spTree>
    <p:extLst>
      <p:ext uri="{BB962C8B-B14F-4D97-AF65-F5344CB8AC3E}">
        <p14:creationId xmlns:p14="http://schemas.microsoft.com/office/powerpoint/2010/main" val="1617959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43D62-1FB4-4D37-9884-714FE4B920DE}"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377145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38301" y="-4762"/>
            <a:ext cx="7505700" cy="842962"/>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054101"/>
            <a:ext cx="40386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54101"/>
            <a:ext cx="40386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043D62-1FB4-4D37-9884-714FE4B920DE}"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960021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2900" y="1"/>
            <a:ext cx="7543800" cy="863600"/>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0525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692276"/>
            <a:ext cx="4040188"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0525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92276"/>
            <a:ext cx="4041775"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43D62-1FB4-4D37-9884-714FE4B920DE}"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141333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12901" y="-30162"/>
            <a:ext cx="7531100" cy="86836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043D62-1FB4-4D37-9884-714FE4B920DE}"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1931544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43D62-1FB4-4D37-9884-714FE4B920DE}"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14F46-0F13-4332-AAC8-1CE565736467}" type="slidenum">
              <a:rPr lang="en-US" smtClean="0"/>
              <a:t>‹#›</a:t>
            </a:fld>
            <a:endParaRPr lang="en-US"/>
          </a:p>
        </p:txBody>
      </p:sp>
      <p:sp>
        <p:nvSpPr>
          <p:cNvPr id="5" name="Title 1"/>
          <p:cNvSpPr>
            <a:spLocks noGrp="1"/>
          </p:cNvSpPr>
          <p:nvPr>
            <p:ph type="title"/>
          </p:nvPr>
        </p:nvSpPr>
        <p:spPr>
          <a:xfrm>
            <a:off x="1625600" y="0"/>
            <a:ext cx="7518400" cy="838200"/>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71838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028700"/>
            <a:ext cx="3008313" cy="8128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1028701"/>
            <a:ext cx="5111751" cy="5097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841501"/>
            <a:ext cx="3008313" cy="4284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43D62-1FB4-4D37-9884-714FE4B920DE}"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59609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381001" y="311004"/>
            <a:ext cx="8381260" cy="1054394"/>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064AE1-3474-49B1-B98A-819B448C94B7}" type="datetimeFigureOut">
              <a:rPr lang="en-US" smtClean="0">
                <a:solidFill>
                  <a:srgbClr val="00B050"/>
                </a:solidFill>
              </a:rPr>
              <a:pPr/>
              <a:t>12/4/2019</a:t>
            </a:fld>
            <a:endParaRPr lang="en-US" dirty="0">
              <a:solidFill>
                <a:srgbClr val="00B050"/>
              </a:solidFill>
            </a:endParaRPr>
          </a:p>
        </p:txBody>
      </p:sp>
      <p:sp>
        <p:nvSpPr>
          <p:cNvPr id="5" name="Footer Placeholder 4"/>
          <p:cNvSpPr>
            <a:spLocks noGrp="1"/>
          </p:cNvSpPr>
          <p:nvPr>
            <p:ph type="ftr" sz="quarter" idx="11"/>
          </p:nvPr>
        </p:nvSpPr>
        <p:spPr/>
        <p:txBody>
          <a:bodyPr/>
          <a:lstStyle/>
          <a:p>
            <a:endParaRPr lang="en-US" dirty="0">
              <a:solidFill>
                <a:srgbClr val="00B050"/>
              </a:solidFill>
            </a:endParaRPr>
          </a:p>
        </p:txBody>
      </p:sp>
      <p:sp>
        <p:nvSpPr>
          <p:cNvPr id="6" name="Slide Number Placeholder 5"/>
          <p:cNvSpPr>
            <a:spLocks noGrp="1"/>
          </p:cNvSpPr>
          <p:nvPr>
            <p:ph type="sldNum" sz="quarter" idx="12"/>
          </p:nvPr>
        </p:nvSpPr>
        <p:spPr/>
        <p:txBody>
          <a:bodyPr/>
          <a:lstStyle/>
          <a:p>
            <a:fld id="{8C259568-DF87-441E-8439-C8A9EEF4BFB3}" type="slidenum">
              <a:rPr lang="en-US" smtClean="0">
                <a:solidFill>
                  <a:srgbClr val="00B050"/>
                </a:solidFill>
              </a:rPr>
              <a:pPr/>
              <a:t>‹#›</a:t>
            </a:fld>
            <a:endParaRPr lang="en-US" dirty="0">
              <a:solidFill>
                <a:srgbClr val="00B050"/>
              </a:solidFill>
            </a:endParaRPr>
          </a:p>
        </p:txBody>
      </p:sp>
    </p:spTree>
    <p:extLst>
      <p:ext uri="{BB962C8B-B14F-4D97-AF65-F5344CB8AC3E}">
        <p14:creationId xmlns:p14="http://schemas.microsoft.com/office/powerpoint/2010/main" val="2309396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054100"/>
            <a:ext cx="5486400" cy="3673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43D62-1FB4-4D37-9884-714FE4B920DE}"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1060536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25600" y="0"/>
            <a:ext cx="7518400" cy="838200"/>
          </a:xfrm>
        </p:spPr>
        <p:txBody>
          <a:bodyPr/>
          <a:lstStyle>
            <a:lvl1pPr>
              <a:defRPr>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041401"/>
            <a:ext cx="8229600" cy="5084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3795591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16001"/>
            <a:ext cx="2057400" cy="51101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1016001"/>
            <a:ext cx="6019800" cy="511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43D62-1FB4-4D37-9884-714FE4B920DE}"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006331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54101"/>
            <a:ext cx="40386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54101"/>
            <a:ext cx="40386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043D62-1FB4-4D37-9884-714FE4B920DE}"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
        <p:nvSpPr>
          <p:cNvPr id="8" name="Title 1"/>
          <p:cNvSpPr>
            <a:spLocks noGrp="1"/>
          </p:cNvSpPr>
          <p:nvPr>
            <p:ph type="title"/>
          </p:nvPr>
        </p:nvSpPr>
        <p:spPr>
          <a:xfrm>
            <a:off x="1646456" y="0"/>
            <a:ext cx="7296208"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600217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0525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692276"/>
            <a:ext cx="4040188"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0525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92276"/>
            <a:ext cx="4041775"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43D62-1FB4-4D37-9884-714FE4B920DE}"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14F46-0F13-4332-AAC8-1CE565736467}" type="slidenum">
              <a:rPr lang="en-US" smtClean="0"/>
              <a:t>‹#›</a:t>
            </a:fld>
            <a:endParaRPr lang="en-US"/>
          </a:p>
        </p:txBody>
      </p:sp>
      <p:sp>
        <p:nvSpPr>
          <p:cNvPr id="10" name="Title 1"/>
          <p:cNvSpPr>
            <a:spLocks noGrp="1"/>
          </p:cNvSpPr>
          <p:nvPr>
            <p:ph type="title"/>
          </p:nvPr>
        </p:nvSpPr>
        <p:spPr>
          <a:xfrm>
            <a:off x="1646456" y="0"/>
            <a:ext cx="7296208"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41333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043D62-1FB4-4D37-9884-714FE4B920DE}"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14F46-0F13-4332-AAC8-1CE565736467}" type="slidenum">
              <a:rPr lang="en-US" smtClean="0"/>
              <a:t>‹#›</a:t>
            </a:fld>
            <a:endParaRPr lang="en-US"/>
          </a:p>
        </p:txBody>
      </p:sp>
      <p:sp>
        <p:nvSpPr>
          <p:cNvPr id="6" name="Title 1"/>
          <p:cNvSpPr>
            <a:spLocks noGrp="1"/>
          </p:cNvSpPr>
          <p:nvPr>
            <p:ph type="title"/>
          </p:nvPr>
        </p:nvSpPr>
        <p:spPr>
          <a:xfrm>
            <a:off x="1646456" y="0"/>
            <a:ext cx="7296208"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315449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041401"/>
            <a:ext cx="8229600" cy="5084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
        <p:nvSpPr>
          <p:cNvPr id="7" name="Title 1"/>
          <p:cNvSpPr>
            <a:spLocks noGrp="1"/>
          </p:cNvSpPr>
          <p:nvPr>
            <p:ph type="title"/>
          </p:nvPr>
        </p:nvSpPr>
        <p:spPr>
          <a:xfrm>
            <a:off x="1646456" y="0"/>
            <a:ext cx="7296208"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7955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Text Placeholder 2"/>
          <p:cNvSpPr>
            <a:spLocks noGrp="1"/>
          </p:cNvSpPr>
          <p:nvPr>
            <p:ph type="body" idx="1"/>
          </p:nvPr>
        </p:nvSpPr>
        <p:spPr>
          <a:xfrm>
            <a:off x="7162801"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FF064AE1-3474-49B1-B98A-819B448C94B7}" type="datetimeFigureOut">
              <a:rPr lang="en-US" smtClean="0"/>
              <a:pPr/>
              <a:t>12/4/2019</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8C259568-DF87-441E-8439-C8A9EEF4BFB3}"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extLst>
      <p:ext uri="{BB962C8B-B14F-4D97-AF65-F5344CB8AC3E}">
        <p14:creationId xmlns:p14="http://schemas.microsoft.com/office/powerpoint/2010/main" val="174932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064AE1-3474-49B1-B98A-819B448C94B7}" type="datetimeFigureOut">
              <a:rPr lang="en-US" smtClean="0">
                <a:solidFill>
                  <a:srgbClr val="00B050"/>
                </a:solidFill>
              </a:rPr>
              <a:pPr/>
              <a:t>12/4/2019</a:t>
            </a:fld>
            <a:endParaRPr lang="en-US" dirty="0">
              <a:solidFill>
                <a:srgbClr val="00B050"/>
              </a:solidFill>
            </a:endParaRPr>
          </a:p>
        </p:txBody>
      </p:sp>
      <p:sp>
        <p:nvSpPr>
          <p:cNvPr id="6" name="Footer Placeholder 5"/>
          <p:cNvSpPr>
            <a:spLocks noGrp="1"/>
          </p:cNvSpPr>
          <p:nvPr>
            <p:ph type="ftr" sz="quarter" idx="11"/>
          </p:nvPr>
        </p:nvSpPr>
        <p:spPr/>
        <p:txBody>
          <a:bodyPr/>
          <a:lstStyle/>
          <a:p>
            <a:endParaRPr lang="en-US" dirty="0">
              <a:solidFill>
                <a:srgbClr val="00B050"/>
              </a:solidFill>
            </a:endParaRPr>
          </a:p>
        </p:txBody>
      </p:sp>
      <p:sp>
        <p:nvSpPr>
          <p:cNvPr id="7" name="Slide Number Placeholder 6"/>
          <p:cNvSpPr>
            <a:spLocks noGrp="1"/>
          </p:cNvSpPr>
          <p:nvPr>
            <p:ph type="sldNum" sz="quarter" idx="12"/>
          </p:nvPr>
        </p:nvSpPr>
        <p:spPr/>
        <p:txBody>
          <a:bodyPr/>
          <a:lstStyle/>
          <a:p>
            <a:fld id="{8C259568-DF87-441E-8439-C8A9EEF4BFB3}" type="slidenum">
              <a:rPr lang="en-US" smtClean="0">
                <a:solidFill>
                  <a:srgbClr val="00B050"/>
                </a:solidFill>
              </a:rPr>
              <a:pPr/>
              <a:t>‹#›</a:t>
            </a:fld>
            <a:endParaRPr lang="en-US" dirty="0">
              <a:solidFill>
                <a:srgbClr val="00B050"/>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531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438400"/>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438400"/>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64AE1-3474-49B1-B98A-819B448C94B7}" type="datetimeFigureOut">
              <a:rPr lang="en-US" smtClean="0">
                <a:solidFill>
                  <a:srgbClr val="00B050"/>
                </a:solidFill>
              </a:rPr>
              <a:pPr/>
              <a:t>12/4/2019</a:t>
            </a:fld>
            <a:endParaRPr lang="en-US" dirty="0">
              <a:solidFill>
                <a:srgbClr val="00B050"/>
              </a:solidFill>
            </a:endParaRPr>
          </a:p>
        </p:txBody>
      </p:sp>
      <p:sp>
        <p:nvSpPr>
          <p:cNvPr id="8" name="Footer Placeholder 7"/>
          <p:cNvSpPr>
            <a:spLocks noGrp="1"/>
          </p:cNvSpPr>
          <p:nvPr>
            <p:ph type="ftr" sz="quarter" idx="11"/>
          </p:nvPr>
        </p:nvSpPr>
        <p:spPr/>
        <p:txBody>
          <a:bodyPr/>
          <a:lstStyle/>
          <a:p>
            <a:endParaRPr lang="en-US" dirty="0">
              <a:solidFill>
                <a:srgbClr val="00B050"/>
              </a:solidFill>
            </a:endParaRPr>
          </a:p>
        </p:txBody>
      </p:sp>
      <p:sp>
        <p:nvSpPr>
          <p:cNvPr id="9" name="Slide Number Placeholder 8"/>
          <p:cNvSpPr>
            <a:spLocks noGrp="1"/>
          </p:cNvSpPr>
          <p:nvPr>
            <p:ph type="sldNum" sz="quarter" idx="12"/>
          </p:nvPr>
        </p:nvSpPr>
        <p:spPr/>
        <p:txBody>
          <a:bodyPr/>
          <a:lstStyle/>
          <a:p>
            <a:fld id="{8C259568-DF87-441E-8439-C8A9EEF4BFB3}" type="slidenum">
              <a:rPr lang="en-US" smtClean="0">
                <a:solidFill>
                  <a:srgbClr val="00B050"/>
                </a:solidFill>
              </a:rPr>
              <a:pPr/>
              <a:t>‹#›</a:t>
            </a:fld>
            <a:endParaRPr lang="en-US" dirty="0">
              <a:solidFill>
                <a:srgbClr val="00B050"/>
              </a:solidFill>
            </a:endParaRPr>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39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064AE1-3474-49B1-B98A-819B448C94B7}" type="datetimeFigureOut">
              <a:rPr lang="en-US" smtClean="0">
                <a:solidFill>
                  <a:srgbClr val="00B050"/>
                </a:solidFill>
              </a:rPr>
              <a:pPr/>
              <a:t>12/4/2019</a:t>
            </a:fld>
            <a:endParaRPr lang="en-US" dirty="0">
              <a:solidFill>
                <a:srgbClr val="00B050"/>
              </a:solidFill>
            </a:endParaRPr>
          </a:p>
        </p:txBody>
      </p:sp>
      <p:sp>
        <p:nvSpPr>
          <p:cNvPr id="4" name="Footer Placeholder 3"/>
          <p:cNvSpPr>
            <a:spLocks noGrp="1"/>
          </p:cNvSpPr>
          <p:nvPr>
            <p:ph type="ftr" sz="quarter" idx="11"/>
          </p:nvPr>
        </p:nvSpPr>
        <p:spPr/>
        <p:txBody>
          <a:bodyPr/>
          <a:lstStyle/>
          <a:p>
            <a:endParaRPr lang="en-US" dirty="0">
              <a:solidFill>
                <a:srgbClr val="00B050"/>
              </a:solidFill>
            </a:endParaRPr>
          </a:p>
        </p:txBody>
      </p:sp>
      <p:sp>
        <p:nvSpPr>
          <p:cNvPr id="5" name="Slide Number Placeholder 4"/>
          <p:cNvSpPr>
            <a:spLocks noGrp="1"/>
          </p:cNvSpPr>
          <p:nvPr>
            <p:ph type="sldNum" sz="quarter" idx="12"/>
          </p:nvPr>
        </p:nvSpPr>
        <p:spPr/>
        <p:txBody>
          <a:bodyPr/>
          <a:lstStyle/>
          <a:p>
            <a:fld id="{8C259568-DF87-441E-8439-C8A9EEF4BFB3}" type="slidenum">
              <a:rPr lang="en-US" smtClean="0">
                <a:solidFill>
                  <a:srgbClr val="00B050"/>
                </a:solidFill>
              </a:rPr>
              <a:pPr/>
              <a:t>‹#›</a:t>
            </a:fld>
            <a:endParaRPr lang="en-US" dirty="0">
              <a:solidFill>
                <a:srgbClr val="00B050"/>
              </a:solidFill>
            </a:endParaRP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236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3"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Date Placeholder 1"/>
          <p:cNvSpPr>
            <a:spLocks noGrp="1"/>
          </p:cNvSpPr>
          <p:nvPr>
            <p:ph type="dt" sz="half" idx="10"/>
          </p:nvPr>
        </p:nvSpPr>
        <p:spPr/>
        <p:txBody>
          <a:bodyPr/>
          <a:lstStyle/>
          <a:p>
            <a:fld id="{FF064AE1-3474-49B1-B98A-819B448C94B7}" type="datetimeFigureOut">
              <a:rPr lang="en-US" smtClean="0">
                <a:solidFill>
                  <a:srgbClr val="00B050"/>
                </a:solidFill>
              </a:rPr>
              <a:pPr/>
              <a:t>12/4/2019</a:t>
            </a:fld>
            <a:endParaRPr lang="en-US" dirty="0">
              <a:solidFill>
                <a:srgbClr val="00B050"/>
              </a:solidFill>
            </a:endParaRPr>
          </a:p>
        </p:txBody>
      </p:sp>
      <p:sp>
        <p:nvSpPr>
          <p:cNvPr id="3" name="Footer Placeholder 2"/>
          <p:cNvSpPr>
            <a:spLocks noGrp="1"/>
          </p:cNvSpPr>
          <p:nvPr>
            <p:ph type="ftr" sz="quarter" idx="11"/>
          </p:nvPr>
        </p:nvSpPr>
        <p:spPr/>
        <p:txBody>
          <a:bodyPr/>
          <a:lstStyle/>
          <a:p>
            <a:endParaRPr lang="en-US" dirty="0">
              <a:solidFill>
                <a:srgbClr val="00B050"/>
              </a:solidFill>
            </a:endParaRPr>
          </a:p>
        </p:txBody>
      </p:sp>
      <p:sp>
        <p:nvSpPr>
          <p:cNvPr id="4" name="Slide Number Placeholder 3"/>
          <p:cNvSpPr>
            <a:spLocks noGrp="1"/>
          </p:cNvSpPr>
          <p:nvPr>
            <p:ph type="sldNum" sz="quarter" idx="12"/>
          </p:nvPr>
        </p:nvSpPr>
        <p:spPr/>
        <p:txBody>
          <a:bodyPr/>
          <a:lstStyle/>
          <a:p>
            <a:fld id="{8C259568-DF87-441E-8439-C8A9EEF4BFB3}" type="slidenum">
              <a:rPr lang="en-US" smtClean="0">
                <a:solidFill>
                  <a:srgbClr val="00B050"/>
                </a:solidFill>
              </a:rPr>
              <a:pPr/>
              <a:t>‹#›</a:t>
            </a:fld>
            <a:endParaRPr lang="en-US" dirty="0">
              <a:solidFill>
                <a:srgbClr val="00B050"/>
              </a:solidFill>
            </a:endParaRPr>
          </a:p>
        </p:txBody>
      </p:sp>
    </p:spTree>
    <p:extLst>
      <p:ext uri="{BB962C8B-B14F-4D97-AF65-F5344CB8AC3E}">
        <p14:creationId xmlns:p14="http://schemas.microsoft.com/office/powerpoint/2010/main" val="124214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609600" y="304801"/>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64AE1-3474-49B1-B98A-819B448C94B7}" type="datetimeFigureOut">
              <a:rPr lang="en-US" smtClean="0">
                <a:solidFill>
                  <a:srgbClr val="00B050"/>
                </a:solidFill>
              </a:rPr>
              <a:pPr/>
              <a:t>12/4/2019</a:t>
            </a:fld>
            <a:endParaRPr lang="en-US" dirty="0">
              <a:solidFill>
                <a:srgbClr val="00B050"/>
              </a:solidFill>
            </a:endParaRPr>
          </a:p>
        </p:txBody>
      </p:sp>
      <p:sp>
        <p:nvSpPr>
          <p:cNvPr id="6" name="Footer Placeholder 5"/>
          <p:cNvSpPr>
            <a:spLocks noGrp="1"/>
          </p:cNvSpPr>
          <p:nvPr>
            <p:ph type="ftr" sz="quarter" idx="11"/>
          </p:nvPr>
        </p:nvSpPr>
        <p:spPr/>
        <p:txBody>
          <a:bodyPr/>
          <a:lstStyle/>
          <a:p>
            <a:endParaRPr lang="en-US" dirty="0">
              <a:solidFill>
                <a:srgbClr val="00B050"/>
              </a:solidFill>
            </a:endParaRPr>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8C259568-DF87-441E-8439-C8A9EEF4BFB3}" type="slidenum">
              <a:rPr lang="en-US" smtClean="0"/>
              <a:pPr/>
              <a:t>‹#›</a:t>
            </a:fld>
            <a:endParaRPr lang="en-US" dirty="0"/>
          </a:p>
        </p:txBody>
      </p:sp>
      <p:sp>
        <p:nvSpPr>
          <p:cNvPr id="11" name="Title 10"/>
          <p:cNvSpPr>
            <a:spLocks noGrp="1"/>
          </p:cNvSpPr>
          <p:nvPr>
            <p:ph type="title"/>
          </p:nvPr>
        </p:nvSpPr>
        <p:spPr>
          <a:xfrm>
            <a:off x="7159753" y="457200"/>
            <a:ext cx="1675660" cy="1673352"/>
          </a:xfrm>
        </p:spPr>
        <p:txBody>
          <a:bodyPr anchor="b"/>
          <a:lstStyle>
            <a:lvl1pPr algn="l">
              <a:defRPr sz="2000" spc="150" baseline="0"/>
            </a:lvl1pPr>
          </a:lstStyle>
          <a:p>
            <a:r>
              <a:rPr lang="en-US"/>
              <a:t>Click to edit Master title style</a:t>
            </a:r>
            <a:endParaRPr lang="en-US" dirty="0"/>
          </a:p>
        </p:txBody>
      </p:sp>
    </p:spTree>
    <p:extLst>
      <p:ext uri="{BB962C8B-B14F-4D97-AF65-F5344CB8AC3E}">
        <p14:creationId xmlns:p14="http://schemas.microsoft.com/office/powerpoint/2010/main" val="63605364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64AE1-3474-49B1-B98A-819B448C94B7}" type="datetimeFigureOut">
              <a:rPr lang="en-US" smtClean="0">
                <a:solidFill>
                  <a:srgbClr val="FFFFFF"/>
                </a:solidFill>
              </a:rPr>
              <a:pPr/>
              <a:t>12/4/2019</a:t>
            </a:fld>
            <a:endParaRPr lang="en-US" dirty="0">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8C259568-DF87-441E-8439-C8A9EEF4BFB3}" type="slidenum">
              <a:rPr lang="en-US" smtClean="0">
                <a:solidFill>
                  <a:srgbClr val="FFFFFF"/>
                </a:solidFill>
              </a:rPr>
              <a:pPr/>
              <a:t>‹#›</a:t>
            </a:fld>
            <a:endParaRPr lang="en-US" dirty="0">
              <a:solidFill>
                <a:srgbClr val="FFFFFF"/>
              </a:solidFill>
            </a:endParaRPr>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15088741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2"/>
            <a:ext cx="8831803"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152401" y="152401"/>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381001" y="355848"/>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1000"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FF064AE1-3474-49B1-B98A-819B448C94B7}" type="datetimeFigureOut">
              <a:rPr lang="en-US" smtClean="0">
                <a:solidFill>
                  <a:srgbClr val="00B050"/>
                </a:solidFill>
              </a:rPr>
              <a:pPr/>
              <a:t>12/4/2019</a:t>
            </a:fld>
            <a:endParaRPr lang="en-US" dirty="0">
              <a:solidFill>
                <a:srgbClr val="00B050"/>
              </a:solidFill>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solidFill>
                <a:srgbClr val="00B050"/>
              </a:solidFill>
            </a:endParaRPr>
          </a:p>
        </p:txBody>
      </p:sp>
      <p:sp>
        <p:nvSpPr>
          <p:cNvPr id="6" name="Slide Number Placeholder 5"/>
          <p:cNvSpPr>
            <a:spLocks noGrp="1"/>
          </p:cNvSpPr>
          <p:nvPr>
            <p:ph type="sldNum" sz="quarter" idx="4"/>
          </p:nvPr>
        </p:nvSpPr>
        <p:spPr>
          <a:xfrm>
            <a:off x="8234681" y="6355080"/>
            <a:ext cx="582967"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8C259568-DF87-441E-8439-C8A9EEF4BFB3}" type="slidenum">
              <a:rPr lang="en-US" smtClean="0">
                <a:solidFill>
                  <a:srgbClr val="00B050"/>
                </a:solidFill>
              </a:rPr>
              <a:pPr/>
              <a:t>‹#›</a:t>
            </a:fld>
            <a:endParaRPr lang="en-US" dirty="0">
              <a:solidFill>
                <a:srgbClr val="00B050"/>
              </a:solidFill>
            </a:endParaRPr>
          </a:p>
        </p:txBody>
      </p:sp>
    </p:spTree>
    <p:extLst>
      <p:ext uri="{BB962C8B-B14F-4D97-AF65-F5344CB8AC3E}">
        <p14:creationId xmlns:p14="http://schemas.microsoft.com/office/powerpoint/2010/main" val="28008757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64AE1-3474-49B1-B98A-819B448C94B7}" type="datetimeFigureOut">
              <a:rPr lang="en-US" smtClean="0">
                <a:solidFill>
                  <a:srgbClr val="00B050"/>
                </a:solidFill>
              </a:rPr>
              <a:pPr/>
              <a:t>12/4/2019</a:t>
            </a:fld>
            <a:endParaRPr lang="en-US" dirty="0">
              <a:solidFill>
                <a:srgbClr val="00B050"/>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00B050"/>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59568-DF87-441E-8439-C8A9EEF4BFB3}" type="slidenum">
              <a:rPr lang="en-US" smtClean="0">
                <a:solidFill>
                  <a:srgbClr val="00B050"/>
                </a:solidFill>
              </a:rPr>
              <a:pPr/>
              <a:t>‹#›</a:t>
            </a:fld>
            <a:endParaRPr lang="en-US" dirty="0">
              <a:solidFill>
                <a:srgbClr val="00B050"/>
              </a:solidFill>
            </a:endParaRPr>
          </a:p>
        </p:txBody>
      </p:sp>
      <p:pic>
        <p:nvPicPr>
          <p:cNvPr id="9" name="Picture 8" descr="Block3.jp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8" r:id="rId12"/>
    <p:sldLayoutId id="2147483689" r:id="rId13"/>
    <p:sldLayoutId id="2147483690" r:id="rId14"/>
    <p:sldLayoutId id="2147483694"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Feature_(machine_learning)"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052960"/>
            <a:ext cx="6629400" cy="3834132"/>
          </a:xfrm>
        </p:spPr>
        <p:txBody>
          <a:bodyPr/>
          <a:lstStyle/>
          <a:p>
            <a:r>
              <a:rPr lang="en-US" sz="3400" b="1" dirty="0">
                <a:latin typeface="Calibri" pitchFamily="34" charset="0"/>
              </a:rPr>
              <a:t>Scene Recognition with Deep neural Network	</a:t>
            </a:r>
            <a:br>
              <a:rPr lang="en-US" dirty="0">
                <a:latin typeface="Calibri" pitchFamily="34" charset="0"/>
              </a:rPr>
            </a:br>
            <a:r>
              <a:rPr lang="en-US" sz="2400" dirty="0"/>
              <a:t>Kavin Kuppusamy </a:t>
            </a:r>
            <a:br>
              <a:rPr lang="en-US" sz="2400" dirty="0"/>
            </a:br>
            <a:r>
              <a:rPr lang="en-US" sz="2400" dirty="0"/>
              <a:t>Shivam Gupta </a:t>
            </a:r>
            <a:br>
              <a:rPr lang="en-US" sz="2400" dirty="0"/>
            </a:br>
            <a:r>
              <a:rPr lang="en-US" sz="2400" dirty="0"/>
              <a:t>Prachi Vats </a:t>
            </a:r>
            <a:br>
              <a:rPr lang="en-US" sz="2400" dirty="0"/>
            </a:br>
            <a:r>
              <a:rPr lang="en-US" sz="2400" dirty="0"/>
              <a:t>Bhavya </a:t>
            </a:r>
            <a:r>
              <a:rPr lang="en-US" sz="2400" dirty="0" err="1"/>
              <a:t>Sree</a:t>
            </a:r>
            <a:r>
              <a:rPr lang="en-US" sz="2400" dirty="0"/>
              <a:t> Bombay</a:t>
            </a:r>
            <a:endParaRPr lang="en-US" sz="2400" dirty="0">
              <a:latin typeface="Calibri" pitchFamily="34" charset="0"/>
            </a:endParaRPr>
          </a:p>
        </p:txBody>
      </p:sp>
      <p:sp>
        <p:nvSpPr>
          <p:cNvPr id="3" name="Subtitle 2"/>
          <p:cNvSpPr>
            <a:spLocks noGrp="1"/>
          </p:cNvSpPr>
          <p:nvPr>
            <p:ph type="subTitle" idx="1"/>
          </p:nvPr>
        </p:nvSpPr>
        <p:spPr/>
        <p:txBody>
          <a:bodyPr>
            <a:normAutofit/>
          </a:bodyPr>
          <a:lstStyle/>
          <a:p>
            <a:r>
              <a:rPr lang="en-US" sz="1550" dirty="0">
                <a:latin typeface="Calibri" pitchFamily="34" charset="0"/>
              </a:rPr>
              <a:t>December 4, 2019</a:t>
            </a:r>
          </a:p>
        </p:txBody>
      </p:sp>
    </p:spTree>
    <p:extLst>
      <p:ext uri="{BB962C8B-B14F-4D97-AF65-F5344CB8AC3E}">
        <p14:creationId xmlns:p14="http://schemas.microsoft.com/office/powerpoint/2010/main" val="2342286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Implementation</a:t>
            </a:r>
          </a:p>
        </p:txBody>
      </p:sp>
      <p:sp>
        <p:nvSpPr>
          <p:cNvPr id="5" name="Content Placeholder 4">
            <a:extLst>
              <a:ext uri="{FF2B5EF4-FFF2-40B4-BE49-F238E27FC236}">
                <a16:creationId xmlns:a16="http://schemas.microsoft.com/office/drawing/2014/main" id="{D7FBAAD8-2268-48BC-8C97-D4BB3C625342}"/>
              </a:ext>
            </a:extLst>
          </p:cNvPr>
          <p:cNvSpPr>
            <a:spLocks noGrp="1"/>
          </p:cNvSpPr>
          <p:nvPr>
            <p:ph idx="1"/>
          </p:nvPr>
        </p:nvSpPr>
        <p:spPr>
          <a:xfrm>
            <a:off x="457200" y="1016001"/>
            <a:ext cx="8229600" cy="5528637"/>
          </a:xfrm>
        </p:spPr>
        <p:txBody>
          <a:bodyPr>
            <a:normAutofit/>
          </a:bodyPr>
          <a:lstStyle/>
          <a:p>
            <a:r>
              <a:rPr lang="en-US" sz="1800" dirty="0"/>
              <a:t>Then we used Fully connected layers which do the matrix multiplication unlike convolution so that we can get required number of feature maps which should be equal to the number of classes(6). </a:t>
            </a:r>
          </a:p>
          <a:p>
            <a:pPr marL="0" indent="0">
              <a:buNone/>
            </a:pPr>
            <a:endParaRPr lang="en-US" sz="1800" dirty="0"/>
          </a:p>
          <a:p>
            <a:r>
              <a:rPr lang="x-none" sz="1800" dirty="0"/>
              <a:t>At the end we have used softmax which calculated the probabilities using the exponential functions. </a:t>
            </a:r>
            <a:endParaRPr lang="en-US" sz="1800" dirty="0"/>
          </a:p>
          <a:p>
            <a:pPr marL="0" indent="0">
              <a:buNone/>
            </a:pPr>
            <a:endParaRPr lang="en-US" sz="1800" dirty="0"/>
          </a:p>
          <a:p>
            <a:r>
              <a:rPr lang="en-US" sz="1800" dirty="0"/>
              <a:t>D</a:t>
            </a:r>
            <a:r>
              <a:rPr lang="x-none" sz="1800" dirty="0"/>
              <a:t>ecide for the classification based on the probabilities out of the 6 classes (depths) that whichever will be the maximum probability we will assign the image to that </a:t>
            </a:r>
            <a:r>
              <a:rPr lang="en-US" sz="1800" dirty="0"/>
              <a:t>class</a:t>
            </a:r>
            <a:r>
              <a:rPr lang="x-none" sz="1800" dirty="0"/>
              <a:t>.</a:t>
            </a:r>
            <a:endParaRPr lang="en-US" sz="1800" dirty="0"/>
          </a:p>
          <a:p>
            <a:pPr marL="0" indent="0">
              <a:buNone/>
            </a:pPr>
            <a:endParaRPr lang="en-US" sz="1800" dirty="0"/>
          </a:p>
          <a:p>
            <a:r>
              <a:rPr lang="en-US" sz="1800" dirty="0"/>
              <a:t>All the layers are stacked together, and the forward propagation occurs. The cross-entropy loss is calculated to evaluate the model.</a:t>
            </a:r>
          </a:p>
          <a:p>
            <a:pPr marL="0" indent="0">
              <a:buNone/>
            </a:pPr>
            <a:endParaRPr lang="en-US" sz="1800" dirty="0"/>
          </a:p>
          <a:p>
            <a:r>
              <a:rPr lang="en-US" sz="1800" dirty="0"/>
              <a:t>The backpropagation occurs which updates all the weights of all the layers. We have used the batch of 30 images together which will be given to the model, the forward and the backward propagation will occur</a:t>
            </a:r>
          </a:p>
          <a:p>
            <a:endParaRPr lang="en-US" sz="1800" dirty="0"/>
          </a:p>
        </p:txBody>
      </p:sp>
    </p:spTree>
    <p:extLst>
      <p:ext uri="{BB962C8B-B14F-4D97-AF65-F5344CB8AC3E}">
        <p14:creationId xmlns:p14="http://schemas.microsoft.com/office/powerpoint/2010/main" val="1571280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and Analysis</a:t>
            </a:r>
          </a:p>
        </p:txBody>
      </p:sp>
      <p:sp>
        <p:nvSpPr>
          <p:cNvPr id="5" name="Content Placeholder 4">
            <a:extLst>
              <a:ext uri="{FF2B5EF4-FFF2-40B4-BE49-F238E27FC236}">
                <a16:creationId xmlns:a16="http://schemas.microsoft.com/office/drawing/2014/main" id="{D7FBAAD8-2268-48BC-8C97-D4BB3C625342}"/>
              </a:ext>
            </a:extLst>
          </p:cNvPr>
          <p:cNvSpPr>
            <a:spLocks noGrp="1"/>
          </p:cNvSpPr>
          <p:nvPr>
            <p:ph idx="1"/>
          </p:nvPr>
        </p:nvSpPr>
        <p:spPr/>
        <p:txBody>
          <a:bodyPr>
            <a:normAutofit/>
          </a:bodyPr>
          <a:lstStyle/>
          <a:p>
            <a:endParaRPr lang="en-US" sz="1800" dirty="0"/>
          </a:p>
          <a:p>
            <a:endParaRPr lang="en-US" sz="1800" dirty="0"/>
          </a:p>
          <a:p>
            <a:r>
              <a:rPr lang="en-US" sz="1800" dirty="0"/>
              <a:t>We trained our CNN model with</a:t>
            </a:r>
          </a:p>
          <a:p>
            <a:pPr lvl="1"/>
            <a:r>
              <a:rPr lang="en-US" sz="1800" dirty="0"/>
              <a:t> the learning rate of 0.01,</a:t>
            </a:r>
          </a:p>
          <a:p>
            <a:pPr lvl="1"/>
            <a:r>
              <a:rPr lang="en-US" sz="1800" dirty="0"/>
              <a:t>batch size of 30,</a:t>
            </a:r>
          </a:p>
          <a:p>
            <a:pPr lvl="1"/>
            <a:r>
              <a:rPr lang="en-US" sz="1800" dirty="0"/>
              <a:t>stride of 2</a:t>
            </a:r>
          </a:p>
          <a:p>
            <a:pPr lvl="1"/>
            <a:r>
              <a:rPr lang="en-US" sz="1800" dirty="0"/>
              <a:t> padding size of 2.</a:t>
            </a:r>
          </a:p>
          <a:p>
            <a:pPr marL="457200" lvl="1" indent="0">
              <a:buNone/>
            </a:pPr>
            <a:r>
              <a:rPr lang="en-US" sz="1800" dirty="0"/>
              <a:t> All the kernel size of the convolution layer was kept as 5X5. We build the model initially by increasing the feature maps to 72 and decreased at the end to 6 to predict out of those 6 classes.</a:t>
            </a:r>
          </a:p>
          <a:p>
            <a:pPr marL="457200" lvl="1" indent="0">
              <a:buNone/>
            </a:pPr>
            <a:r>
              <a:rPr lang="en-US" sz="1800" dirty="0"/>
              <a:t>We trained our modified </a:t>
            </a:r>
            <a:r>
              <a:rPr lang="en-US" sz="1800" dirty="0" err="1"/>
              <a:t>LeNet</a:t>
            </a:r>
            <a:r>
              <a:rPr lang="en-US" sz="1800" dirty="0"/>
              <a:t> model with 3 epochs on 1200 Images (taking 200 images for each class). The losses fluctuated in the range of 1.5-1.8. At the end of the 3rd epoch we were getting the loss of 1.79. </a:t>
            </a:r>
          </a:p>
          <a:p>
            <a:pPr marL="457200" lvl="1" indent="0">
              <a:buNone/>
            </a:pPr>
            <a:endParaRPr lang="en-US" sz="1800" dirty="0"/>
          </a:p>
        </p:txBody>
      </p:sp>
    </p:spTree>
    <p:extLst>
      <p:ext uri="{BB962C8B-B14F-4D97-AF65-F5344CB8AC3E}">
        <p14:creationId xmlns:p14="http://schemas.microsoft.com/office/powerpoint/2010/main" val="243024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and Analysis</a:t>
            </a:r>
          </a:p>
        </p:txBody>
      </p:sp>
      <p:graphicFrame>
        <p:nvGraphicFramePr>
          <p:cNvPr id="3" name="Content Placeholder 2">
            <a:extLst>
              <a:ext uri="{FF2B5EF4-FFF2-40B4-BE49-F238E27FC236}">
                <a16:creationId xmlns:a16="http://schemas.microsoft.com/office/drawing/2014/main" id="{3A2952CB-75BA-4A3F-B3CB-84C4DF4C96F7}"/>
              </a:ext>
            </a:extLst>
          </p:cNvPr>
          <p:cNvGraphicFramePr>
            <a:graphicFrameLocks noGrp="1"/>
          </p:cNvGraphicFramePr>
          <p:nvPr>
            <p:ph idx="1"/>
            <p:extLst>
              <p:ext uri="{D42A27DB-BD31-4B8C-83A1-F6EECF244321}">
                <p14:modId xmlns:p14="http://schemas.microsoft.com/office/powerpoint/2010/main" val="953045787"/>
              </p:ext>
            </p:extLst>
          </p:nvPr>
        </p:nvGraphicFramePr>
        <p:xfrm>
          <a:off x="1479479" y="1695236"/>
          <a:ext cx="6390524" cy="3482940"/>
        </p:xfrm>
        <a:graphic>
          <a:graphicData uri="http://schemas.openxmlformats.org/drawingml/2006/table">
            <a:tbl>
              <a:tblPr firstRow="1" firstCol="1" bandRow="1">
                <a:tableStyleId>{5C22544A-7EE6-4342-B048-85BDC9FD1C3A}</a:tableStyleId>
              </a:tblPr>
              <a:tblGrid>
                <a:gridCol w="1609400">
                  <a:extLst>
                    <a:ext uri="{9D8B030D-6E8A-4147-A177-3AD203B41FA5}">
                      <a16:colId xmlns:a16="http://schemas.microsoft.com/office/drawing/2014/main" val="1730593037"/>
                    </a:ext>
                  </a:extLst>
                </a:gridCol>
                <a:gridCol w="1361310">
                  <a:extLst>
                    <a:ext uri="{9D8B030D-6E8A-4147-A177-3AD203B41FA5}">
                      <a16:colId xmlns:a16="http://schemas.microsoft.com/office/drawing/2014/main" val="3167336225"/>
                    </a:ext>
                  </a:extLst>
                </a:gridCol>
                <a:gridCol w="1709907">
                  <a:extLst>
                    <a:ext uri="{9D8B030D-6E8A-4147-A177-3AD203B41FA5}">
                      <a16:colId xmlns:a16="http://schemas.microsoft.com/office/drawing/2014/main" val="1309377503"/>
                    </a:ext>
                  </a:extLst>
                </a:gridCol>
                <a:gridCol w="1709907">
                  <a:extLst>
                    <a:ext uri="{9D8B030D-6E8A-4147-A177-3AD203B41FA5}">
                      <a16:colId xmlns:a16="http://schemas.microsoft.com/office/drawing/2014/main" val="1366592345"/>
                    </a:ext>
                  </a:extLst>
                </a:gridCol>
              </a:tblGrid>
              <a:tr h="1393176">
                <a:tc>
                  <a:txBody>
                    <a:bodyPr/>
                    <a:lstStyle/>
                    <a:p>
                      <a:pPr marL="0" marR="0" indent="0" algn="ctr">
                        <a:lnSpc>
                          <a:spcPct val="95000"/>
                        </a:lnSpc>
                        <a:spcBef>
                          <a:spcPts val="0"/>
                        </a:spcBef>
                        <a:spcAft>
                          <a:spcPts val="600"/>
                        </a:spcAft>
                        <a:tabLst>
                          <a:tab pos="182880" algn="l"/>
                        </a:tabLst>
                      </a:pPr>
                      <a:r>
                        <a:rPr lang="en-US" sz="1000" spc="-5">
                          <a:effectLst/>
                        </a:rPr>
                        <a:t>Epoch Number</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000" spc="-5">
                          <a:effectLst/>
                        </a:rPr>
                        <a:t>Loss</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000" spc="-5">
                          <a:effectLst/>
                        </a:rPr>
                        <a:t>Training Accuracy</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1000" spc="-5">
                          <a:effectLst/>
                        </a:rPr>
                        <a:t>Testing Accuracy</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83389254"/>
                  </a:ext>
                </a:extLst>
              </a:tr>
              <a:tr h="696588">
                <a:tc>
                  <a:txBody>
                    <a:bodyPr/>
                    <a:lstStyle/>
                    <a:p>
                      <a:pPr marL="0" marR="0" indent="182880" algn="just">
                        <a:lnSpc>
                          <a:spcPct val="95000"/>
                        </a:lnSpc>
                        <a:spcBef>
                          <a:spcPts val="0"/>
                        </a:spcBef>
                        <a:spcAft>
                          <a:spcPts val="600"/>
                        </a:spcAft>
                        <a:tabLst>
                          <a:tab pos="182880" algn="l"/>
                        </a:tabLst>
                      </a:pPr>
                      <a:r>
                        <a:rPr lang="en-US" sz="1000" spc="-5">
                          <a:effectLst/>
                        </a:rPr>
                        <a:t>1</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82880" algn="just">
                        <a:lnSpc>
                          <a:spcPct val="95000"/>
                        </a:lnSpc>
                        <a:spcBef>
                          <a:spcPts val="0"/>
                        </a:spcBef>
                        <a:spcAft>
                          <a:spcPts val="600"/>
                        </a:spcAft>
                        <a:tabLst>
                          <a:tab pos="182880" algn="l"/>
                        </a:tabLst>
                      </a:pPr>
                      <a:r>
                        <a:rPr lang="en-US" sz="1000" spc="-5">
                          <a:effectLst/>
                        </a:rPr>
                        <a:t>1.84</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82880" algn="just">
                        <a:lnSpc>
                          <a:spcPct val="95000"/>
                        </a:lnSpc>
                        <a:spcBef>
                          <a:spcPts val="0"/>
                        </a:spcBef>
                        <a:spcAft>
                          <a:spcPts val="600"/>
                        </a:spcAft>
                        <a:tabLst>
                          <a:tab pos="182880" algn="l"/>
                        </a:tabLst>
                      </a:pPr>
                      <a:r>
                        <a:rPr lang="en-US" sz="1000" spc="-5">
                          <a:effectLst/>
                        </a:rPr>
                        <a:t>0.38</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82880" algn="just">
                        <a:lnSpc>
                          <a:spcPct val="95000"/>
                        </a:lnSpc>
                        <a:spcBef>
                          <a:spcPts val="0"/>
                        </a:spcBef>
                        <a:spcAft>
                          <a:spcPts val="600"/>
                        </a:spcAft>
                        <a:tabLst>
                          <a:tab pos="182880" algn="l"/>
                        </a:tabLst>
                      </a:pPr>
                      <a:r>
                        <a:rPr lang="en-US" sz="1000" spc="-5">
                          <a:effectLst/>
                        </a:rPr>
                        <a:t>0.16</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2254560"/>
                  </a:ext>
                </a:extLst>
              </a:tr>
              <a:tr h="696588">
                <a:tc>
                  <a:txBody>
                    <a:bodyPr/>
                    <a:lstStyle/>
                    <a:p>
                      <a:pPr marL="0" marR="0" indent="182880" algn="just">
                        <a:lnSpc>
                          <a:spcPct val="95000"/>
                        </a:lnSpc>
                        <a:spcBef>
                          <a:spcPts val="0"/>
                        </a:spcBef>
                        <a:spcAft>
                          <a:spcPts val="600"/>
                        </a:spcAft>
                        <a:tabLst>
                          <a:tab pos="182880" algn="l"/>
                        </a:tabLst>
                      </a:pPr>
                      <a:r>
                        <a:rPr lang="en-US" sz="1000" spc="-5">
                          <a:effectLst/>
                        </a:rPr>
                        <a:t>2</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82880" algn="just">
                        <a:lnSpc>
                          <a:spcPct val="95000"/>
                        </a:lnSpc>
                        <a:spcBef>
                          <a:spcPts val="0"/>
                        </a:spcBef>
                        <a:spcAft>
                          <a:spcPts val="600"/>
                        </a:spcAft>
                        <a:tabLst>
                          <a:tab pos="182880" algn="l"/>
                        </a:tabLst>
                      </a:pPr>
                      <a:r>
                        <a:rPr lang="en-US" sz="1000" spc="-5">
                          <a:effectLst/>
                        </a:rPr>
                        <a:t>1.81</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82880" algn="just">
                        <a:lnSpc>
                          <a:spcPct val="95000"/>
                        </a:lnSpc>
                        <a:spcBef>
                          <a:spcPts val="0"/>
                        </a:spcBef>
                        <a:spcAft>
                          <a:spcPts val="600"/>
                        </a:spcAft>
                        <a:tabLst>
                          <a:tab pos="182880" algn="l"/>
                        </a:tabLst>
                      </a:pPr>
                      <a:r>
                        <a:rPr lang="en-US" sz="1000" spc="-5">
                          <a:effectLst/>
                        </a:rPr>
                        <a:t>0.40</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82880" algn="just">
                        <a:lnSpc>
                          <a:spcPct val="95000"/>
                        </a:lnSpc>
                        <a:spcBef>
                          <a:spcPts val="0"/>
                        </a:spcBef>
                        <a:spcAft>
                          <a:spcPts val="600"/>
                        </a:spcAft>
                        <a:tabLst>
                          <a:tab pos="182880" algn="l"/>
                        </a:tabLst>
                      </a:pPr>
                      <a:r>
                        <a:rPr lang="en-US" sz="1000" spc="-5" dirty="0">
                          <a:effectLst/>
                        </a:rPr>
                        <a:t>0.17</a:t>
                      </a:r>
                      <a:endParaRPr lang="en-US" sz="10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3370593"/>
                  </a:ext>
                </a:extLst>
              </a:tr>
              <a:tr h="696588">
                <a:tc>
                  <a:txBody>
                    <a:bodyPr/>
                    <a:lstStyle/>
                    <a:p>
                      <a:pPr marL="0" marR="0" indent="182880" algn="just">
                        <a:lnSpc>
                          <a:spcPct val="95000"/>
                        </a:lnSpc>
                        <a:spcBef>
                          <a:spcPts val="0"/>
                        </a:spcBef>
                        <a:spcAft>
                          <a:spcPts val="600"/>
                        </a:spcAft>
                        <a:tabLst>
                          <a:tab pos="182880" algn="l"/>
                        </a:tabLst>
                      </a:pPr>
                      <a:r>
                        <a:rPr lang="en-US" sz="1000" spc="-5">
                          <a:effectLst/>
                        </a:rPr>
                        <a:t>3</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82880" algn="just">
                        <a:lnSpc>
                          <a:spcPct val="95000"/>
                        </a:lnSpc>
                        <a:spcBef>
                          <a:spcPts val="0"/>
                        </a:spcBef>
                        <a:spcAft>
                          <a:spcPts val="600"/>
                        </a:spcAft>
                        <a:tabLst>
                          <a:tab pos="182880" algn="l"/>
                        </a:tabLst>
                      </a:pPr>
                      <a:r>
                        <a:rPr lang="en-US" sz="1000" spc="-5">
                          <a:effectLst/>
                        </a:rPr>
                        <a:t>1.79</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82880" algn="just">
                        <a:lnSpc>
                          <a:spcPct val="95000"/>
                        </a:lnSpc>
                        <a:spcBef>
                          <a:spcPts val="0"/>
                        </a:spcBef>
                        <a:spcAft>
                          <a:spcPts val="600"/>
                        </a:spcAft>
                        <a:tabLst>
                          <a:tab pos="182880" algn="l"/>
                        </a:tabLst>
                      </a:pPr>
                      <a:r>
                        <a:rPr lang="en-US" sz="1000" spc="-5">
                          <a:effectLst/>
                        </a:rPr>
                        <a:t>0.43</a:t>
                      </a:r>
                      <a:endParaRPr lang="en-US" sz="1000" spc="-5">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182880" algn="just">
                        <a:lnSpc>
                          <a:spcPct val="95000"/>
                        </a:lnSpc>
                        <a:spcBef>
                          <a:spcPts val="0"/>
                        </a:spcBef>
                        <a:spcAft>
                          <a:spcPts val="600"/>
                        </a:spcAft>
                        <a:tabLst>
                          <a:tab pos="182880" algn="l"/>
                        </a:tabLst>
                      </a:pPr>
                      <a:r>
                        <a:rPr lang="en-US" sz="1000" spc="-5" dirty="0">
                          <a:effectLst/>
                        </a:rPr>
                        <a:t>0.19</a:t>
                      </a:r>
                      <a:endParaRPr lang="en-US" sz="1000" spc="-5"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551401"/>
                  </a:ext>
                </a:extLst>
              </a:tr>
            </a:tbl>
          </a:graphicData>
        </a:graphic>
      </p:graphicFrame>
    </p:spTree>
    <p:extLst>
      <p:ext uri="{BB962C8B-B14F-4D97-AF65-F5344CB8AC3E}">
        <p14:creationId xmlns:p14="http://schemas.microsoft.com/office/powerpoint/2010/main" val="366015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593A-CEF6-4F33-8253-D18EB4642921}"/>
              </a:ext>
            </a:extLst>
          </p:cNvPr>
          <p:cNvSpPr>
            <a:spLocks noGrp="1"/>
          </p:cNvSpPr>
          <p:nvPr>
            <p:ph type="title"/>
          </p:nvPr>
        </p:nvSpPr>
        <p:spPr/>
        <p:txBody>
          <a:bodyPr/>
          <a:lstStyle/>
          <a:p>
            <a:r>
              <a:rPr lang="en-US" dirty="0"/>
              <a:t>Result and Analysis</a:t>
            </a:r>
          </a:p>
        </p:txBody>
      </p:sp>
      <p:pic>
        <p:nvPicPr>
          <p:cNvPr id="4" name="Content Placeholder 3">
            <a:extLst>
              <a:ext uri="{FF2B5EF4-FFF2-40B4-BE49-F238E27FC236}">
                <a16:creationId xmlns:a16="http://schemas.microsoft.com/office/drawing/2014/main" id="{4134E1A4-4BEB-4FFE-AAA4-F99BF0C0B13C}"/>
              </a:ext>
            </a:extLst>
          </p:cNvPr>
          <p:cNvPicPr>
            <a:picLocks noGrp="1"/>
          </p:cNvPicPr>
          <p:nvPr>
            <p:ph idx="1"/>
          </p:nvPr>
        </p:nvPicPr>
        <p:blipFill>
          <a:blip r:embed="rId2"/>
          <a:stretch>
            <a:fillRect/>
          </a:stretch>
        </p:blipFill>
        <p:spPr>
          <a:xfrm>
            <a:off x="457200" y="1194430"/>
            <a:ext cx="8229600" cy="4753303"/>
          </a:xfrm>
          <a:prstGeom prst="rect">
            <a:avLst/>
          </a:prstGeom>
        </p:spPr>
      </p:pic>
    </p:spTree>
    <p:extLst>
      <p:ext uri="{BB962C8B-B14F-4D97-AF65-F5344CB8AC3E}">
        <p14:creationId xmlns:p14="http://schemas.microsoft.com/office/powerpoint/2010/main" val="1383242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331083" y="2783073"/>
            <a:ext cx="6108357" cy="990600"/>
          </a:xfrm>
        </p:spPr>
        <p:txBody>
          <a:bodyPr>
            <a:noAutofit/>
          </a:bodyPr>
          <a:lstStyle/>
          <a:p>
            <a:pPr>
              <a:lnSpc>
                <a:spcPct val="80000"/>
              </a:lnSpc>
            </a:pPr>
            <a:r>
              <a:rPr lang="en-US" sz="7200" b="1" dirty="0">
                <a:solidFill>
                  <a:schemeClr val="bg1"/>
                </a:solidFill>
                <a:latin typeface="Calibri"/>
                <a:cs typeface="Calibri"/>
              </a:rPr>
              <a:t>Questions?</a:t>
            </a:r>
          </a:p>
        </p:txBody>
      </p:sp>
      <p:sp>
        <p:nvSpPr>
          <p:cNvPr id="7" name="Subtitle 2"/>
          <p:cNvSpPr>
            <a:spLocks noGrp="1"/>
          </p:cNvSpPr>
          <p:nvPr>
            <p:ph type="subTitle" idx="1"/>
          </p:nvPr>
        </p:nvSpPr>
        <p:spPr>
          <a:xfrm>
            <a:off x="0" y="5486400"/>
            <a:ext cx="4045084" cy="503223"/>
          </a:xfrm>
        </p:spPr>
        <p:txBody>
          <a:bodyPr>
            <a:normAutofit/>
          </a:bodyPr>
          <a:lstStyle/>
          <a:p>
            <a:pPr>
              <a:lnSpc>
                <a:spcPct val="90000"/>
              </a:lnSpc>
            </a:pPr>
            <a:r>
              <a:rPr lang="en-US" sz="2400" dirty="0">
                <a:solidFill>
                  <a:srgbClr val="FFFFFF"/>
                </a:solidFill>
                <a:latin typeface="Calibri"/>
                <a:cs typeface="Calibri"/>
              </a:rPr>
              <a:t>administration@utdallas.edu</a:t>
            </a:r>
            <a:endParaRPr lang="en-US" sz="2400" dirty="0">
              <a:solidFill>
                <a:schemeClr val="bg1">
                  <a:lumMod val="75000"/>
                </a:schemeClr>
              </a:solidFill>
              <a:latin typeface="Calibri"/>
              <a:cs typeface="Calibri"/>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1066800"/>
            <a:ext cx="9229726" cy="792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extBox 10"/>
          <p:cNvSpPr txBox="1"/>
          <p:nvPr/>
        </p:nvSpPr>
        <p:spPr>
          <a:xfrm>
            <a:off x="3374757" y="1066801"/>
            <a:ext cx="2394502" cy="707886"/>
          </a:xfrm>
          <a:prstGeom prst="rect">
            <a:avLst/>
          </a:prstGeom>
          <a:noFill/>
        </p:spPr>
        <p:txBody>
          <a:bodyPr wrap="none" rtlCol="0">
            <a:spAutoFit/>
          </a:bodyPr>
          <a:lstStyle/>
          <a:p>
            <a:pPr algn="ctr"/>
            <a:r>
              <a:rPr lang="en-US" sz="4000" b="1" dirty="0">
                <a:solidFill>
                  <a:prstClr val="white"/>
                </a:solidFill>
              </a:rPr>
              <a:t>Thank you</a:t>
            </a:r>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39440" y="1295400"/>
            <a:ext cx="2441540" cy="49936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729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Why CNN</a:t>
            </a:r>
          </a:p>
          <a:p>
            <a:r>
              <a:rPr lang="en-US" dirty="0"/>
              <a:t>Architecture of the Model</a:t>
            </a:r>
            <a:endParaRPr lang="en-US" sz="2800" dirty="0"/>
          </a:p>
          <a:p>
            <a:r>
              <a:rPr lang="en-US" dirty="0"/>
              <a:t>Model Implementation</a:t>
            </a:r>
          </a:p>
          <a:p>
            <a:r>
              <a:rPr lang="en-US" dirty="0"/>
              <a:t>Result and Analysis</a:t>
            </a:r>
          </a:p>
        </p:txBody>
      </p:sp>
    </p:spTree>
    <p:extLst>
      <p:ext uri="{BB962C8B-B14F-4D97-AF65-F5344CB8AC3E}">
        <p14:creationId xmlns:p14="http://schemas.microsoft.com/office/powerpoint/2010/main" val="196612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1800" dirty="0"/>
              <a:t>Image classification </a:t>
            </a:r>
          </a:p>
          <a:p>
            <a:pPr lvl="1"/>
            <a:r>
              <a:rPr lang="en-US" sz="1800" dirty="0"/>
              <a:t>Plays vital role in computer vision field</a:t>
            </a:r>
          </a:p>
          <a:p>
            <a:pPr lvl="1"/>
            <a:r>
              <a:rPr lang="en-US" sz="1800" dirty="0"/>
              <a:t>Process including image processing, feature extraction and matching recognition.</a:t>
            </a:r>
          </a:p>
          <a:p>
            <a:pPr marL="457200" lvl="1" indent="0">
              <a:buNone/>
            </a:pPr>
            <a:endParaRPr lang="en-US" sz="1800" dirty="0"/>
          </a:p>
          <a:p>
            <a:r>
              <a:rPr lang="en-US" sz="1800" dirty="0"/>
              <a:t>Deep neural network </a:t>
            </a:r>
          </a:p>
          <a:p>
            <a:pPr lvl="1"/>
            <a:r>
              <a:rPr lang="en-US" sz="1800" dirty="0"/>
              <a:t>Implementation of neural networks with hidden layers </a:t>
            </a:r>
          </a:p>
          <a:p>
            <a:pPr lvl="1"/>
            <a:r>
              <a:rPr lang="en-US" sz="1800" dirty="0"/>
              <a:t>Layers in the deep neural network will perform the multiple feature extraction to give multiple levels of abstractions. </a:t>
            </a:r>
          </a:p>
          <a:p>
            <a:pPr marL="457200" lvl="1" indent="0">
              <a:buNone/>
            </a:pPr>
            <a:endParaRPr lang="en-US" sz="1800" dirty="0"/>
          </a:p>
          <a:p>
            <a:r>
              <a:rPr lang="en-US" sz="1800" dirty="0"/>
              <a:t>CNN is a good deep learning algorithm where it can deal with huge number of parameters and convolve the images with the help filters and produce the output volume</a:t>
            </a:r>
          </a:p>
        </p:txBody>
      </p:sp>
    </p:spTree>
    <p:extLst>
      <p:ext uri="{BB962C8B-B14F-4D97-AF65-F5344CB8AC3E}">
        <p14:creationId xmlns:p14="http://schemas.microsoft.com/office/powerpoint/2010/main" val="225105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CNN?</a:t>
            </a:r>
          </a:p>
        </p:txBody>
      </p:sp>
      <p:sp>
        <p:nvSpPr>
          <p:cNvPr id="3" name="Content Placeholder 2"/>
          <p:cNvSpPr>
            <a:spLocks noGrp="1"/>
          </p:cNvSpPr>
          <p:nvPr>
            <p:ph idx="1"/>
          </p:nvPr>
        </p:nvSpPr>
        <p:spPr/>
        <p:txBody>
          <a:bodyPr>
            <a:normAutofit/>
          </a:bodyPr>
          <a:lstStyle/>
          <a:p>
            <a:r>
              <a:rPr lang="en-US" sz="1800" dirty="0"/>
              <a:t>Feature Engineering is not required in CNN?</a:t>
            </a:r>
          </a:p>
          <a:p>
            <a:pPr lvl="1"/>
            <a:r>
              <a:rPr lang="en-US" sz="1800" dirty="0"/>
              <a:t>What’s feature engineering?</a:t>
            </a:r>
          </a:p>
          <a:p>
            <a:pPr marL="457200" lvl="1" indent="0">
              <a:buNone/>
            </a:pPr>
            <a:r>
              <a:rPr lang="en-US" sz="1800" dirty="0"/>
              <a:t>		Measuring data and builds derived values (</a:t>
            </a:r>
            <a:r>
              <a:rPr lang="en-US" sz="1800" dirty="0">
                <a:hlinkClick r:id="rId2" tooltip="Feature (machine learning)"/>
              </a:rPr>
              <a:t>features</a:t>
            </a:r>
            <a:r>
              <a:rPr lang="en-US" sz="1800" dirty="0"/>
              <a:t>) intended to be informative and non-redundant, facilitating the subsequent learning and generalization steps</a:t>
            </a:r>
          </a:p>
          <a:p>
            <a:pPr marL="457200" lvl="1" indent="0">
              <a:buNone/>
            </a:pPr>
            <a:r>
              <a:rPr lang="en-US" sz="1800" dirty="0"/>
              <a:t>		Dimensionality Reduction</a:t>
            </a:r>
          </a:p>
          <a:p>
            <a:pPr lvl="1"/>
            <a:r>
              <a:rPr lang="en-US" sz="1800" dirty="0"/>
              <a:t>Unlike traditional neural network algorithms, CNN tends to give faster performance in scene recognition and feature selection</a:t>
            </a:r>
          </a:p>
          <a:p>
            <a:pPr lvl="2"/>
            <a:endParaRPr lang="en-US" dirty="0"/>
          </a:p>
        </p:txBody>
      </p:sp>
    </p:spTree>
    <p:extLst>
      <p:ext uri="{BB962C8B-B14F-4D97-AF65-F5344CB8AC3E}">
        <p14:creationId xmlns:p14="http://schemas.microsoft.com/office/powerpoint/2010/main" val="292610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the Model</a:t>
            </a:r>
          </a:p>
        </p:txBody>
      </p:sp>
      <p:pic>
        <p:nvPicPr>
          <p:cNvPr id="4" name="Content Placeholder 3" descr="A picture containing map, text&#10;&#10;Description automatically generated">
            <a:extLst>
              <a:ext uri="{FF2B5EF4-FFF2-40B4-BE49-F238E27FC236}">
                <a16:creationId xmlns:a16="http://schemas.microsoft.com/office/drawing/2014/main" id="{41D8147F-B2EC-4F18-AC23-A5A816F88F19}"/>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8382" y="1643865"/>
            <a:ext cx="6616557" cy="3626777"/>
          </a:xfrm>
          <a:prstGeom prst="rect">
            <a:avLst/>
          </a:prstGeom>
        </p:spPr>
      </p:pic>
    </p:spTree>
    <p:extLst>
      <p:ext uri="{BB962C8B-B14F-4D97-AF65-F5344CB8AC3E}">
        <p14:creationId xmlns:p14="http://schemas.microsoft.com/office/powerpoint/2010/main" val="31026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Components</a:t>
            </a:r>
          </a:p>
        </p:txBody>
      </p:sp>
      <p:sp>
        <p:nvSpPr>
          <p:cNvPr id="3" name="Content Placeholder 2"/>
          <p:cNvSpPr>
            <a:spLocks noGrp="1"/>
          </p:cNvSpPr>
          <p:nvPr>
            <p:ph idx="1"/>
          </p:nvPr>
        </p:nvSpPr>
        <p:spPr/>
        <p:txBody>
          <a:bodyPr>
            <a:normAutofit/>
          </a:bodyPr>
          <a:lstStyle/>
          <a:p>
            <a:pPr lvl="2"/>
            <a:endParaRPr lang="en-US" b="1" i="1" dirty="0">
              <a:effectLst>
                <a:outerShdw sx="0" sy="0">
                  <a:srgbClr val="000000"/>
                </a:outerShdw>
              </a:effectLst>
            </a:endParaRPr>
          </a:p>
          <a:p>
            <a:pPr lvl="2"/>
            <a:endParaRPr lang="en-US" b="1" i="1" dirty="0">
              <a:effectLst>
                <a:outerShdw sx="0" sy="0">
                  <a:srgbClr val="000000"/>
                </a:outerShdw>
              </a:effectLst>
            </a:endParaRPr>
          </a:p>
          <a:p>
            <a:pPr lvl="2"/>
            <a:endParaRPr lang="en-US" b="1" i="1" dirty="0">
              <a:effectLst>
                <a:outerShdw sx="0" sy="0">
                  <a:srgbClr val="000000"/>
                </a:outerShdw>
              </a:effectLst>
            </a:endParaRPr>
          </a:p>
          <a:p>
            <a:pPr lvl="2"/>
            <a:r>
              <a:rPr lang="en-US" b="1" i="1" dirty="0">
                <a:effectLst>
                  <a:outerShdw sx="0" sy="0">
                    <a:srgbClr val="000000"/>
                  </a:outerShdw>
                </a:effectLst>
              </a:rPr>
              <a:t>Convolutional Layer</a:t>
            </a:r>
          </a:p>
          <a:p>
            <a:pPr lvl="2"/>
            <a:r>
              <a:rPr lang="en-US" b="1" i="1" dirty="0" err="1">
                <a:effectLst>
                  <a:outerShdw sx="0" sy="0">
                    <a:srgbClr val="000000"/>
                  </a:outerShdw>
                </a:effectLst>
              </a:rPr>
              <a:t>ReLu</a:t>
            </a:r>
            <a:r>
              <a:rPr lang="en-US" b="1" i="1" dirty="0">
                <a:effectLst>
                  <a:outerShdw sx="0" sy="0">
                    <a:srgbClr val="000000"/>
                  </a:outerShdw>
                </a:effectLst>
              </a:rPr>
              <a:t> Activation Function</a:t>
            </a:r>
          </a:p>
          <a:p>
            <a:pPr lvl="2"/>
            <a:r>
              <a:rPr lang="en-US" b="1" i="1" dirty="0">
                <a:effectLst>
                  <a:outerShdw sx="0" sy="0">
                    <a:srgbClr val="000000"/>
                  </a:outerShdw>
                </a:effectLst>
              </a:rPr>
              <a:t>Max pooling layer</a:t>
            </a:r>
          </a:p>
          <a:p>
            <a:pPr lvl="2"/>
            <a:r>
              <a:rPr lang="en-US" b="1" i="1" dirty="0">
                <a:effectLst>
                  <a:outerShdw sx="0" sy="0">
                    <a:srgbClr val="000000"/>
                  </a:outerShdw>
                </a:effectLst>
              </a:rPr>
              <a:t>Flatten layer</a:t>
            </a:r>
          </a:p>
          <a:p>
            <a:pPr lvl="2"/>
            <a:r>
              <a:rPr lang="en-US" b="1" i="1" dirty="0">
                <a:effectLst>
                  <a:outerShdw sx="0" sy="0">
                    <a:srgbClr val="000000"/>
                  </a:outerShdw>
                </a:effectLst>
              </a:rPr>
              <a:t>Fully Connected layer</a:t>
            </a:r>
          </a:p>
          <a:p>
            <a:pPr lvl="2"/>
            <a:r>
              <a:rPr lang="en-US" b="1" i="1" dirty="0" err="1">
                <a:effectLst>
                  <a:outerShdw sx="0" sy="0">
                    <a:srgbClr val="000000"/>
                  </a:outerShdw>
                </a:effectLst>
              </a:rPr>
              <a:t>Softmax</a:t>
            </a:r>
            <a:r>
              <a:rPr lang="en-US" b="1" i="1" dirty="0">
                <a:effectLst>
                  <a:outerShdw sx="0" sy="0">
                    <a:srgbClr val="000000"/>
                  </a:outerShdw>
                </a:effectLst>
              </a:rPr>
              <a:t> layer</a:t>
            </a:r>
          </a:p>
          <a:p>
            <a:pPr lvl="2"/>
            <a:endParaRPr lang="en-US" b="1" i="1" dirty="0">
              <a:effectLst>
                <a:outerShdw sx="0" sy="0">
                  <a:srgbClr val="000000"/>
                </a:outerShdw>
              </a:effectLst>
            </a:endParaRPr>
          </a:p>
        </p:txBody>
      </p:sp>
    </p:spTree>
    <p:extLst>
      <p:ext uri="{BB962C8B-B14F-4D97-AF65-F5344CB8AC3E}">
        <p14:creationId xmlns:p14="http://schemas.microsoft.com/office/powerpoint/2010/main" val="211090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Implementation</a:t>
            </a:r>
          </a:p>
        </p:txBody>
      </p:sp>
      <p:sp>
        <p:nvSpPr>
          <p:cNvPr id="3" name="Content Placeholder 2"/>
          <p:cNvSpPr>
            <a:spLocks noGrp="1"/>
          </p:cNvSpPr>
          <p:nvPr>
            <p:ph idx="1"/>
          </p:nvPr>
        </p:nvSpPr>
        <p:spPr>
          <a:xfrm>
            <a:off x="71919" y="1099335"/>
            <a:ext cx="8614881" cy="5026829"/>
          </a:xfrm>
        </p:spPr>
        <p:txBody>
          <a:bodyPr>
            <a:normAutofit/>
          </a:bodyPr>
          <a:lstStyle/>
          <a:p>
            <a:pPr lvl="2"/>
            <a:r>
              <a:rPr lang="en-US" sz="1800" dirty="0"/>
              <a:t>We have used the Intel Image classification datasets from Kaggle which contains 6 classes: building</a:t>
            </a:r>
            <a:r>
              <a:rPr lang="en-IN" sz="1800" dirty="0"/>
              <a:t>(label:0)</a:t>
            </a:r>
            <a:r>
              <a:rPr lang="en-US" sz="1800" dirty="0"/>
              <a:t>, forest</a:t>
            </a:r>
            <a:r>
              <a:rPr lang="en-IN" sz="1800" dirty="0"/>
              <a:t>(label:1)</a:t>
            </a:r>
            <a:r>
              <a:rPr lang="en-US" sz="1800" dirty="0"/>
              <a:t>, glacier</a:t>
            </a:r>
            <a:r>
              <a:rPr lang="en-IN" sz="1800" dirty="0"/>
              <a:t>(label:2)</a:t>
            </a:r>
            <a:r>
              <a:rPr lang="en-US" sz="1800" dirty="0"/>
              <a:t>, mountain</a:t>
            </a:r>
            <a:r>
              <a:rPr lang="en-IN" sz="1800" dirty="0"/>
              <a:t>(label:3)</a:t>
            </a:r>
            <a:r>
              <a:rPr lang="en-US" sz="1800" dirty="0"/>
              <a:t>, sea</a:t>
            </a:r>
            <a:r>
              <a:rPr lang="en-IN" sz="1800" dirty="0"/>
              <a:t>(label:4)</a:t>
            </a:r>
            <a:r>
              <a:rPr lang="en-US" sz="1800" dirty="0"/>
              <a:t>, street</a:t>
            </a:r>
            <a:r>
              <a:rPr lang="en-IN" sz="1800" dirty="0"/>
              <a:t>(label:5)</a:t>
            </a:r>
          </a:p>
          <a:p>
            <a:pPr marL="914400" lvl="2" indent="0">
              <a:buNone/>
            </a:pPr>
            <a:endParaRPr lang="en-IN" sz="1800" dirty="0"/>
          </a:p>
          <a:p>
            <a:pPr lvl="2"/>
            <a:r>
              <a:rPr lang="en-US" sz="1800" dirty="0"/>
              <a:t>We took 1200 Images (taking 200 images for each class). The testing datasets consist of 1500 images (taking 200 images for each class).</a:t>
            </a:r>
          </a:p>
          <a:p>
            <a:pPr marL="914400" lvl="2" indent="0">
              <a:buNone/>
            </a:pPr>
            <a:endParaRPr lang="en-US" sz="1800" dirty="0"/>
          </a:p>
          <a:p>
            <a:pPr lvl="2"/>
            <a:r>
              <a:rPr lang="en-US" sz="1800" dirty="0"/>
              <a:t>Resizing to 100 x 100 x 100</a:t>
            </a:r>
          </a:p>
          <a:p>
            <a:pPr marL="914400" lvl="2" indent="0">
              <a:buNone/>
            </a:pPr>
            <a:endParaRPr lang="en-US" sz="1800" dirty="0"/>
          </a:p>
          <a:p>
            <a:pPr lvl="2"/>
            <a:r>
              <a:rPr lang="en-US" sz="1800" dirty="0"/>
              <a:t>Normalizing the Image data</a:t>
            </a:r>
          </a:p>
          <a:p>
            <a:pPr marL="914400" lvl="2" indent="0">
              <a:buNone/>
            </a:pPr>
            <a:endParaRPr lang="en-US" sz="1800" dirty="0"/>
          </a:p>
          <a:p>
            <a:pPr lvl="2"/>
            <a:r>
              <a:rPr lang="en-US" sz="1800" dirty="0"/>
              <a:t>Standardization of Image data</a:t>
            </a:r>
          </a:p>
        </p:txBody>
      </p:sp>
    </p:spTree>
    <p:extLst>
      <p:ext uri="{BB962C8B-B14F-4D97-AF65-F5344CB8AC3E}">
        <p14:creationId xmlns:p14="http://schemas.microsoft.com/office/powerpoint/2010/main" val="391840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Implementation</a:t>
            </a:r>
          </a:p>
        </p:txBody>
      </p:sp>
      <p:graphicFrame>
        <p:nvGraphicFramePr>
          <p:cNvPr id="4" name="Content Placeholder 3">
            <a:extLst>
              <a:ext uri="{FF2B5EF4-FFF2-40B4-BE49-F238E27FC236}">
                <a16:creationId xmlns:a16="http://schemas.microsoft.com/office/drawing/2014/main" id="{DEAD7592-416E-4286-B627-04B39FC17B49}"/>
              </a:ext>
            </a:extLst>
          </p:cNvPr>
          <p:cNvGraphicFramePr>
            <a:graphicFrameLocks noGrp="1"/>
          </p:cNvGraphicFramePr>
          <p:nvPr>
            <p:ph idx="1"/>
            <p:extLst>
              <p:ext uri="{D42A27DB-BD31-4B8C-83A1-F6EECF244321}">
                <p14:modId xmlns:p14="http://schemas.microsoft.com/office/powerpoint/2010/main" val="2308553708"/>
              </p:ext>
            </p:extLst>
          </p:nvPr>
        </p:nvGraphicFramePr>
        <p:xfrm>
          <a:off x="1325366" y="1068512"/>
          <a:ext cx="6616559" cy="5650787"/>
        </p:xfrm>
        <a:graphic>
          <a:graphicData uri="http://schemas.openxmlformats.org/drawingml/2006/table">
            <a:tbl>
              <a:tblPr firstRow="1" firstCol="1" bandRow="1">
                <a:tableStyleId>{5C22544A-7EE6-4342-B048-85BDC9FD1C3A}</a:tableStyleId>
              </a:tblPr>
              <a:tblGrid>
                <a:gridCol w="1402397">
                  <a:extLst>
                    <a:ext uri="{9D8B030D-6E8A-4147-A177-3AD203B41FA5}">
                      <a16:colId xmlns:a16="http://schemas.microsoft.com/office/drawing/2014/main" val="424749524"/>
                    </a:ext>
                  </a:extLst>
                </a:gridCol>
                <a:gridCol w="1820819">
                  <a:extLst>
                    <a:ext uri="{9D8B030D-6E8A-4147-A177-3AD203B41FA5}">
                      <a16:colId xmlns:a16="http://schemas.microsoft.com/office/drawing/2014/main" val="1623731433"/>
                    </a:ext>
                  </a:extLst>
                </a:gridCol>
                <a:gridCol w="1986347">
                  <a:extLst>
                    <a:ext uri="{9D8B030D-6E8A-4147-A177-3AD203B41FA5}">
                      <a16:colId xmlns:a16="http://schemas.microsoft.com/office/drawing/2014/main" val="56051972"/>
                    </a:ext>
                  </a:extLst>
                </a:gridCol>
                <a:gridCol w="1406996">
                  <a:extLst>
                    <a:ext uri="{9D8B030D-6E8A-4147-A177-3AD203B41FA5}">
                      <a16:colId xmlns:a16="http://schemas.microsoft.com/office/drawing/2014/main" val="2743832731"/>
                    </a:ext>
                  </a:extLst>
                </a:gridCol>
              </a:tblGrid>
              <a:tr h="209289">
                <a:tc>
                  <a:txBody>
                    <a:bodyPr/>
                    <a:lstStyle/>
                    <a:p>
                      <a:pPr marL="0" marR="0" algn="ctr">
                        <a:spcBef>
                          <a:spcPts val="0"/>
                        </a:spcBef>
                        <a:spcAft>
                          <a:spcPts val="0"/>
                        </a:spcAft>
                      </a:pPr>
                      <a:r>
                        <a:rPr lang="x-none" sz="1000" spc="-5">
                          <a:effectLst/>
                        </a:rPr>
                        <a:t>Layers</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Input Size</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Parameters</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Output Size</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3632665"/>
                  </a:ext>
                </a:extLst>
              </a:tr>
              <a:tr h="209289">
                <a:tc>
                  <a:txBody>
                    <a:bodyPr/>
                    <a:lstStyle/>
                    <a:p>
                      <a:pPr marL="0" marR="0" algn="ctr">
                        <a:spcBef>
                          <a:spcPts val="0"/>
                        </a:spcBef>
                        <a:spcAft>
                          <a:spcPts val="0"/>
                        </a:spcAft>
                      </a:pPr>
                      <a:r>
                        <a:rPr lang="x-none" sz="1000" spc="-5">
                          <a:effectLst/>
                        </a:rPr>
                        <a:t>INPUT</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Variable Size Image</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100 X 100 X 3</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5954291"/>
                  </a:ext>
                </a:extLst>
              </a:tr>
              <a:tr h="837152">
                <a:tc>
                  <a:txBody>
                    <a:bodyPr/>
                    <a:lstStyle/>
                    <a:p>
                      <a:pPr marL="0" marR="0" algn="ctr">
                        <a:spcBef>
                          <a:spcPts val="0"/>
                        </a:spcBef>
                        <a:spcAft>
                          <a:spcPts val="0"/>
                        </a:spcAft>
                      </a:pPr>
                      <a:r>
                        <a:rPr lang="x-none" sz="1000" spc="-5">
                          <a:effectLst/>
                        </a:rPr>
                        <a:t>Convolution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104 X 104 X 3</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No of filters=6,</a:t>
                      </a:r>
                      <a:endParaRPr lang="en-US" sz="1000">
                        <a:effectLst/>
                      </a:endParaRPr>
                    </a:p>
                    <a:p>
                      <a:pPr marL="0" marR="0" algn="l">
                        <a:spcBef>
                          <a:spcPts val="0"/>
                        </a:spcBef>
                        <a:spcAft>
                          <a:spcPts val="0"/>
                        </a:spcAft>
                      </a:pPr>
                      <a:r>
                        <a:rPr lang="x-none" sz="1000" spc="-5">
                          <a:effectLst/>
                        </a:rPr>
                        <a:t>Kernel size=5, Padding=2, Stride=1, Learning rate=0.01</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100 X 100 X 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20023874"/>
                  </a:ext>
                </a:extLst>
              </a:tr>
              <a:tr h="209289">
                <a:tc>
                  <a:txBody>
                    <a:bodyPr/>
                    <a:lstStyle/>
                    <a:p>
                      <a:pPr marL="0" marR="0" algn="ctr">
                        <a:spcBef>
                          <a:spcPts val="0"/>
                        </a:spcBef>
                        <a:spcAft>
                          <a:spcPts val="0"/>
                        </a:spcAft>
                      </a:pPr>
                      <a:r>
                        <a:rPr lang="x-none" sz="1000" spc="-5">
                          <a:effectLst/>
                        </a:rPr>
                        <a:t>ReLu</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100 X 100 X 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100 X 100 X 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69233704"/>
                  </a:ext>
                </a:extLst>
              </a:tr>
              <a:tr h="209289">
                <a:tc>
                  <a:txBody>
                    <a:bodyPr/>
                    <a:lstStyle/>
                    <a:p>
                      <a:pPr marL="0" marR="0" algn="ctr">
                        <a:spcBef>
                          <a:spcPts val="0"/>
                        </a:spcBef>
                        <a:spcAft>
                          <a:spcPts val="0"/>
                        </a:spcAft>
                      </a:pPr>
                      <a:r>
                        <a:rPr lang="x-none" sz="1000" spc="-5">
                          <a:effectLst/>
                        </a:rPr>
                        <a:t>Max-pooling</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100 X 100 X 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Pool size=2, stride=2</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50 X 50 X 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36981914"/>
                  </a:ext>
                </a:extLst>
              </a:tr>
              <a:tr h="837152">
                <a:tc>
                  <a:txBody>
                    <a:bodyPr/>
                    <a:lstStyle/>
                    <a:p>
                      <a:pPr marL="0" marR="0" algn="ctr">
                        <a:spcBef>
                          <a:spcPts val="0"/>
                        </a:spcBef>
                        <a:spcAft>
                          <a:spcPts val="0"/>
                        </a:spcAft>
                      </a:pPr>
                      <a:r>
                        <a:rPr lang="x-none" sz="1000" spc="-5">
                          <a:effectLst/>
                        </a:rPr>
                        <a:t>Convolution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54 X 54 X 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No of filters=16, </a:t>
                      </a:r>
                      <a:endParaRPr lang="en-US" sz="1000">
                        <a:effectLst/>
                      </a:endParaRPr>
                    </a:p>
                    <a:p>
                      <a:pPr marL="0" marR="0" algn="l">
                        <a:spcBef>
                          <a:spcPts val="0"/>
                        </a:spcBef>
                        <a:spcAft>
                          <a:spcPts val="0"/>
                        </a:spcAft>
                      </a:pPr>
                      <a:r>
                        <a:rPr lang="x-none" sz="1000" spc="-5">
                          <a:effectLst/>
                        </a:rPr>
                        <a:t>Kernel size=5, padding=2, stride=1, Learning rate=0.01</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50 X 50 X 16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1207426"/>
                  </a:ext>
                </a:extLst>
              </a:tr>
              <a:tr h="209289">
                <a:tc>
                  <a:txBody>
                    <a:bodyPr/>
                    <a:lstStyle/>
                    <a:p>
                      <a:pPr marL="0" marR="0" algn="ctr">
                        <a:spcBef>
                          <a:spcPts val="0"/>
                        </a:spcBef>
                        <a:spcAft>
                          <a:spcPts val="0"/>
                        </a:spcAft>
                      </a:pPr>
                      <a:r>
                        <a:rPr lang="x-none" sz="1000" spc="-5">
                          <a:effectLst/>
                        </a:rPr>
                        <a:t>ReLu</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50 X 50 X 16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50 X 50 X 16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7808666"/>
                  </a:ext>
                </a:extLst>
              </a:tr>
              <a:tr h="209289">
                <a:tc>
                  <a:txBody>
                    <a:bodyPr/>
                    <a:lstStyle/>
                    <a:p>
                      <a:pPr marL="0" marR="0" algn="ctr">
                        <a:spcBef>
                          <a:spcPts val="0"/>
                        </a:spcBef>
                        <a:spcAft>
                          <a:spcPts val="0"/>
                        </a:spcAft>
                      </a:pPr>
                      <a:r>
                        <a:rPr lang="x-none" sz="1000" spc="-5">
                          <a:effectLst/>
                        </a:rPr>
                        <a:t>Max-pooling</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50 X 50 X 16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Pool size=2, stride=2</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25 X 25 X 16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0813740"/>
                  </a:ext>
                </a:extLst>
              </a:tr>
              <a:tr h="837152">
                <a:tc>
                  <a:txBody>
                    <a:bodyPr/>
                    <a:lstStyle/>
                    <a:p>
                      <a:pPr marL="0" marR="0" algn="ctr">
                        <a:spcBef>
                          <a:spcPts val="0"/>
                        </a:spcBef>
                        <a:spcAft>
                          <a:spcPts val="0"/>
                        </a:spcAft>
                      </a:pPr>
                      <a:r>
                        <a:rPr lang="x-none" sz="1000" spc="-5">
                          <a:effectLst/>
                        </a:rPr>
                        <a:t>Convolution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29 X 29 X 16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No of filters=72,</a:t>
                      </a:r>
                      <a:endParaRPr lang="en-US" sz="1000">
                        <a:effectLst/>
                      </a:endParaRPr>
                    </a:p>
                    <a:p>
                      <a:pPr marL="0" marR="0" algn="l">
                        <a:spcBef>
                          <a:spcPts val="0"/>
                        </a:spcBef>
                        <a:spcAft>
                          <a:spcPts val="0"/>
                        </a:spcAft>
                      </a:pPr>
                      <a:r>
                        <a:rPr lang="x-none" sz="1000" spc="-5">
                          <a:effectLst/>
                        </a:rPr>
                        <a:t>Kernel size=5, padding=2, stride=1, Learning rate=0.01</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25 X 25 X 72</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0418417"/>
                  </a:ext>
                </a:extLst>
              </a:tr>
              <a:tr h="209289">
                <a:tc>
                  <a:txBody>
                    <a:bodyPr/>
                    <a:lstStyle/>
                    <a:p>
                      <a:pPr marL="0" marR="0" algn="ctr">
                        <a:spcBef>
                          <a:spcPts val="0"/>
                        </a:spcBef>
                        <a:spcAft>
                          <a:spcPts val="0"/>
                        </a:spcAft>
                      </a:pPr>
                      <a:r>
                        <a:rPr lang="x-none" sz="1000" spc="-5">
                          <a:effectLst/>
                        </a:rPr>
                        <a:t>ReLu</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25 X 25 X 72</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25 X 25 X 72</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3169975"/>
                  </a:ext>
                </a:extLst>
              </a:tr>
              <a:tr h="209289">
                <a:tc>
                  <a:txBody>
                    <a:bodyPr/>
                    <a:lstStyle/>
                    <a:p>
                      <a:pPr marL="0" marR="0" algn="ctr">
                        <a:spcBef>
                          <a:spcPts val="0"/>
                        </a:spcBef>
                        <a:spcAft>
                          <a:spcPts val="0"/>
                        </a:spcAft>
                      </a:pPr>
                      <a:r>
                        <a:rPr lang="x-none" sz="1000" spc="-5">
                          <a:effectLst/>
                        </a:rPr>
                        <a:t>Flatten</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25 X 25 X 72</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I X 45000</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9565459"/>
                  </a:ext>
                </a:extLst>
              </a:tr>
              <a:tr h="418576">
                <a:tc>
                  <a:txBody>
                    <a:bodyPr/>
                    <a:lstStyle/>
                    <a:p>
                      <a:pPr marL="0" marR="0" algn="ctr">
                        <a:spcBef>
                          <a:spcPts val="0"/>
                        </a:spcBef>
                        <a:spcAft>
                          <a:spcPts val="0"/>
                        </a:spcAft>
                      </a:pPr>
                      <a:r>
                        <a:rPr lang="x-none" sz="1000" spc="-5">
                          <a:effectLst/>
                        </a:rPr>
                        <a:t>Fully Connected</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I X 45000</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No outputs=36, Learning rate= 0.01</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 X 36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1523847"/>
                  </a:ext>
                </a:extLst>
              </a:tr>
              <a:tr h="209289">
                <a:tc>
                  <a:txBody>
                    <a:bodyPr/>
                    <a:lstStyle/>
                    <a:p>
                      <a:pPr marL="0" marR="0" algn="ctr">
                        <a:spcBef>
                          <a:spcPts val="0"/>
                        </a:spcBef>
                        <a:spcAft>
                          <a:spcPts val="0"/>
                        </a:spcAft>
                      </a:pPr>
                      <a:r>
                        <a:rPr lang="x-none" sz="1000" spc="-5">
                          <a:effectLst/>
                        </a:rPr>
                        <a:t>ReLu</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 X 36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 X 36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14646905"/>
                  </a:ext>
                </a:extLst>
              </a:tr>
              <a:tr h="418576">
                <a:tc>
                  <a:txBody>
                    <a:bodyPr/>
                    <a:lstStyle/>
                    <a:p>
                      <a:pPr marL="0" marR="0" algn="ctr">
                        <a:spcBef>
                          <a:spcPts val="0"/>
                        </a:spcBef>
                        <a:spcAft>
                          <a:spcPts val="0"/>
                        </a:spcAft>
                      </a:pPr>
                      <a:r>
                        <a:rPr lang="x-none" sz="1000" spc="-5">
                          <a:effectLst/>
                        </a:rPr>
                        <a:t>Fully Connected</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 X 36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spcBef>
                          <a:spcPts val="0"/>
                        </a:spcBef>
                        <a:spcAft>
                          <a:spcPts val="0"/>
                        </a:spcAft>
                      </a:pPr>
                      <a:r>
                        <a:rPr lang="x-none" sz="1000" spc="-5">
                          <a:effectLst/>
                        </a:rPr>
                        <a:t>No outputs=6,</a:t>
                      </a:r>
                      <a:endParaRPr lang="en-US" sz="1000">
                        <a:effectLst/>
                      </a:endParaRPr>
                    </a:p>
                    <a:p>
                      <a:pPr marL="0" marR="0" algn="l">
                        <a:spcBef>
                          <a:spcPts val="0"/>
                        </a:spcBef>
                        <a:spcAft>
                          <a:spcPts val="0"/>
                        </a:spcAft>
                      </a:pPr>
                      <a:r>
                        <a:rPr lang="x-none" sz="1000" spc="-5">
                          <a:effectLst/>
                        </a:rPr>
                        <a:t>Learning rate= 0.01</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 X 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4989740"/>
                  </a:ext>
                </a:extLst>
              </a:tr>
              <a:tr h="209289">
                <a:tc>
                  <a:txBody>
                    <a:bodyPr/>
                    <a:lstStyle/>
                    <a:p>
                      <a:pPr marL="0" marR="0" algn="ctr">
                        <a:spcBef>
                          <a:spcPts val="0"/>
                        </a:spcBef>
                        <a:spcAft>
                          <a:spcPts val="0"/>
                        </a:spcAft>
                      </a:pPr>
                      <a:r>
                        <a:rPr lang="x-none" sz="1000" spc="-5">
                          <a:effectLst/>
                        </a:rPr>
                        <a:t>SoftMax</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 X 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1 X 6</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7130353"/>
                  </a:ext>
                </a:extLst>
              </a:tr>
              <a:tr h="209289">
                <a:tc>
                  <a:txBody>
                    <a:bodyPr/>
                    <a:lstStyle/>
                    <a:p>
                      <a:pPr marL="0" marR="0" algn="ctr">
                        <a:spcBef>
                          <a:spcPts val="0"/>
                        </a:spcBef>
                        <a:spcAft>
                          <a:spcPts val="0"/>
                        </a:spcAft>
                      </a:pPr>
                      <a:r>
                        <a:rPr lang="x-none" sz="1000" spc="-5">
                          <a:effectLst/>
                        </a:rPr>
                        <a:t>OUTPUT</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a:effectLst/>
                        </a:rPr>
                        <a:t> </a:t>
                      </a:r>
                      <a:endParaRPr lang="en-US"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x-none" sz="1000" spc="-5" dirty="0">
                          <a:effectLst/>
                        </a:rPr>
                        <a:t>1 X 6</a:t>
                      </a:r>
                      <a:endParaRPr lang="en-US"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7078098"/>
                  </a:ext>
                </a:extLst>
              </a:tr>
            </a:tbl>
          </a:graphicData>
        </a:graphic>
      </p:graphicFrame>
    </p:spTree>
    <p:extLst>
      <p:ext uri="{BB962C8B-B14F-4D97-AF65-F5344CB8AC3E}">
        <p14:creationId xmlns:p14="http://schemas.microsoft.com/office/powerpoint/2010/main" val="63609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Implementation</a:t>
            </a:r>
          </a:p>
        </p:txBody>
      </p:sp>
      <p:sp>
        <p:nvSpPr>
          <p:cNvPr id="5" name="Content Placeholder 4">
            <a:extLst>
              <a:ext uri="{FF2B5EF4-FFF2-40B4-BE49-F238E27FC236}">
                <a16:creationId xmlns:a16="http://schemas.microsoft.com/office/drawing/2014/main" id="{D7FBAAD8-2268-48BC-8C97-D4BB3C625342}"/>
              </a:ext>
            </a:extLst>
          </p:cNvPr>
          <p:cNvSpPr>
            <a:spLocks noGrp="1"/>
          </p:cNvSpPr>
          <p:nvPr>
            <p:ph idx="1"/>
          </p:nvPr>
        </p:nvSpPr>
        <p:spPr>
          <a:xfrm>
            <a:off x="457200" y="1016001"/>
            <a:ext cx="8229600" cy="5841999"/>
          </a:xfrm>
        </p:spPr>
        <p:txBody>
          <a:bodyPr>
            <a:normAutofit/>
          </a:bodyPr>
          <a:lstStyle/>
          <a:p>
            <a:r>
              <a:rPr lang="en-US" sz="2000" dirty="0"/>
              <a:t>The images (150X150X3) are pre-processed before giving input to the model. </a:t>
            </a:r>
          </a:p>
          <a:p>
            <a:pPr marL="0" indent="0">
              <a:buNone/>
            </a:pPr>
            <a:endParaRPr lang="en-US" sz="2000" dirty="0"/>
          </a:p>
          <a:p>
            <a:r>
              <a:rPr lang="en-US" sz="2000" dirty="0"/>
              <a:t>The architecture used is the improvised </a:t>
            </a:r>
            <a:r>
              <a:rPr lang="en-US" sz="2000" dirty="0" err="1"/>
              <a:t>LeNet</a:t>
            </a:r>
            <a:r>
              <a:rPr lang="en-US" sz="2000" dirty="0"/>
              <a:t> in which we stacked together the convolution layer (5X5 Kernel), </a:t>
            </a:r>
            <a:r>
              <a:rPr lang="en-US" sz="2000" dirty="0" err="1"/>
              <a:t>ReLU</a:t>
            </a:r>
            <a:r>
              <a:rPr lang="en-US" sz="2000" dirty="0"/>
              <a:t> Activation, </a:t>
            </a:r>
            <a:r>
              <a:rPr lang="en-US" sz="2000" dirty="0" err="1"/>
              <a:t>Maxpooling</a:t>
            </a:r>
            <a:r>
              <a:rPr lang="en-US" sz="2000" dirty="0"/>
              <a:t> layer (pooling-2) twice in order to achieve better features.</a:t>
            </a:r>
          </a:p>
          <a:p>
            <a:pPr marL="0" indent="0">
              <a:buNone/>
            </a:pPr>
            <a:endParaRPr lang="en-US" sz="2000" dirty="0"/>
          </a:p>
          <a:p>
            <a:r>
              <a:rPr lang="en-US" sz="2000" dirty="0"/>
              <a:t>Another convolution layer (with 72 filters of size 5X5) was stacked to increase the number of feature maps/depths. These feature maps consist of all kind of features like edges, texture, corners, and others which we cannot even imagine of what a CNN can extract. </a:t>
            </a:r>
          </a:p>
          <a:p>
            <a:pPr marL="0" indent="0">
              <a:buNone/>
            </a:pPr>
            <a:endParaRPr lang="en-US" sz="2000" dirty="0"/>
          </a:p>
          <a:p>
            <a:r>
              <a:rPr lang="en-US" sz="2000" dirty="0"/>
              <a:t>Flattening is done as we are doing the image classification as we need a single dimensional array in order to classify the whole image as we are doing scene classification (recognition). </a:t>
            </a:r>
          </a:p>
          <a:p>
            <a:endParaRPr lang="en-US" sz="1800" i="1" dirty="0"/>
          </a:p>
        </p:txBody>
      </p:sp>
    </p:spTree>
    <p:extLst>
      <p:ext uri="{BB962C8B-B14F-4D97-AF65-F5344CB8AC3E}">
        <p14:creationId xmlns:p14="http://schemas.microsoft.com/office/powerpoint/2010/main" val="814057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Custom 1">
      <a:dk1>
        <a:sysClr val="windowText" lastClr="000000"/>
      </a:dk1>
      <a:lt1>
        <a:sysClr val="window" lastClr="FFFFFF"/>
      </a:lt1>
      <a:dk2>
        <a:srgbClr val="00B050"/>
      </a:dk2>
      <a:lt2>
        <a:srgbClr val="FFFFFF"/>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7197</TotalTime>
  <Words>993</Words>
  <Application>Microsoft Office PowerPoint</Application>
  <PresentationFormat>On-screen Show (4:3)</PresentationFormat>
  <Paragraphs>164</Paragraphs>
  <Slides>14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Franklin Gothic Medium</vt:lpstr>
      <vt:lpstr>Times New Roman</vt:lpstr>
      <vt:lpstr>Wingdings</vt:lpstr>
      <vt:lpstr>Wingdings 2</vt:lpstr>
      <vt:lpstr>Grid</vt:lpstr>
      <vt:lpstr>Theme1</vt:lpstr>
      <vt:lpstr>Scene Recognition with Deep neural Network  Kavin Kuppusamy  Shivam Gupta  Prachi Vats  Bhavya Sree Bombay</vt:lpstr>
      <vt:lpstr>Agenda</vt:lpstr>
      <vt:lpstr>Introduction</vt:lpstr>
      <vt:lpstr>Why CNN?</vt:lpstr>
      <vt:lpstr>Architecture of the Model</vt:lpstr>
      <vt:lpstr>Architecture Components</vt:lpstr>
      <vt:lpstr>Model Implementation</vt:lpstr>
      <vt:lpstr>Model Implementation</vt:lpstr>
      <vt:lpstr>Model Implementation</vt:lpstr>
      <vt:lpstr>Model Implementation</vt:lpstr>
      <vt:lpstr>Result and Analysis</vt:lpstr>
      <vt:lpstr>Result and Analysis</vt:lpstr>
      <vt:lpstr>Result and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Lerry, Susan E</dc:creator>
  <cp:lastModifiedBy>kavin .k</cp:lastModifiedBy>
  <cp:revision>110</cp:revision>
  <cp:lastPrinted>2015-04-01T14:33:26Z</cp:lastPrinted>
  <dcterms:created xsi:type="dcterms:W3CDTF">2013-08-08T16:55:27Z</dcterms:created>
  <dcterms:modified xsi:type="dcterms:W3CDTF">2019-12-04T22:39:44Z</dcterms:modified>
</cp:coreProperties>
</file>