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4195" autoAdjust="0"/>
  </p:normalViewPr>
  <p:slideViewPr>
    <p:cSldViewPr>
      <p:cViewPr varScale="1">
        <p:scale>
          <a:sx n="47" d="100"/>
          <a:sy n="47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4F4DA4-FD1E-4562-AD6B-7A1CBB6C48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973AD-3DEE-4FC7-9092-7F723A646794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/>
              <a:t>Assessment of Implantable Monitoring Devices for Heart Failure Patients</a:t>
            </a:r>
          </a:p>
          <a:p>
            <a:endParaRPr lang="en-US" sz="1000" b="1"/>
          </a:p>
          <a:p>
            <a:r>
              <a:rPr lang="en-US"/>
              <a:t>Interest in use of implantable monitoring devices is growing</a:t>
            </a:r>
          </a:p>
          <a:p>
            <a:r>
              <a:rPr lang="en-US"/>
              <a:t>Modalities include measurements of hemodynamics, thoracic fluid content, HRV</a:t>
            </a:r>
          </a:p>
          <a:p>
            <a:r>
              <a:rPr lang="en-US"/>
              <a:t>Most of these are being incorporated with CRT and ICD implants </a:t>
            </a:r>
          </a:p>
          <a:p>
            <a:r>
              <a:rPr lang="en-US"/>
              <a:t>Efficacy of these devices &amp; specific measurements is not adequately validated</a:t>
            </a:r>
          </a:p>
          <a:p>
            <a:r>
              <a:rPr lang="en-US"/>
              <a:t>A major issue is the handling of these data and the process by which these are utilized to adjust Rx </a:t>
            </a:r>
          </a:p>
          <a:p>
            <a:endParaRPr lang="en-US" sz="1000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17555-061C-4684-AEE3-107962D30C62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/>
              <a:t>VA is uniquely suited for assessing the effectiveness of HF monitoring devices</a:t>
            </a:r>
          </a:p>
          <a:p>
            <a:endParaRPr lang="en-US" sz="1000" b="1"/>
          </a:p>
          <a:p>
            <a:r>
              <a:rPr lang="en-US"/>
              <a:t>Centralized monitoring of ICDs and CRT devices</a:t>
            </a:r>
          </a:p>
          <a:p>
            <a:r>
              <a:rPr lang="en-US"/>
              <a:t>Wide use of home monitoring</a:t>
            </a:r>
          </a:p>
          <a:p>
            <a:r>
              <a:rPr lang="en-US"/>
              <a:t>Accessible electronic medical record to assist in implementation</a:t>
            </a:r>
          </a:p>
          <a:p>
            <a:r>
              <a:rPr lang="en-US"/>
              <a:t>Potential for management input “at a distance”</a:t>
            </a:r>
          </a:p>
          <a:p>
            <a:r>
              <a:rPr lang="en-US"/>
              <a:t>Major device vendors have expressed interest in utilizing VA for evaluating heart failure monitoring devices </a:t>
            </a:r>
          </a:p>
          <a:p>
            <a:endParaRPr lang="en-US" sz="1000" b="1"/>
          </a:p>
          <a:p>
            <a:endParaRPr lang="en-US" sz="1000"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04E-723C-4795-98D6-347DF2A5C8A3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b="1"/>
              <a:t>Questions to Network Participants (1) </a:t>
            </a:r>
            <a:endParaRPr lang="en-US"/>
          </a:p>
          <a:p>
            <a:pPr marL="228600" indent="-228600"/>
            <a:endParaRPr lang="en-US"/>
          </a:p>
          <a:p>
            <a:pPr marL="228600" indent="-228600">
              <a:buFontTx/>
              <a:buAutoNum type="arabicParenR"/>
            </a:pPr>
            <a:r>
              <a:rPr lang="en-US"/>
              <a:t>Do you have a heart failure program?  Yes or No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 Are you using home monitoring for HF patients (care coordination)  Yes or No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 If yes, who follows and intervenes on HF patients in response to telemetered data?  Cardiology, Care coordinator or PCP</a:t>
            </a:r>
          </a:p>
          <a:p>
            <a:pPr marL="228600" indent="-228600">
              <a:buFontTx/>
              <a:buAutoNum type="arabicParenR"/>
            </a:pPr>
            <a:r>
              <a:rPr lang="en-US"/>
              <a:t> Are you following patients with ICDs/CRT with monitoring capability?  Yes, No or Don’t know</a:t>
            </a:r>
          </a:p>
          <a:p>
            <a:pPr marL="228600" indent="-228600"/>
            <a:endParaRPr lang="en-US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E27ED-F03B-4A11-B7CE-248BBA903770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b="1"/>
              <a:t>Questions to Network Participants (2)</a:t>
            </a:r>
          </a:p>
          <a:p>
            <a:pPr marL="228600" indent="-228600"/>
            <a:endParaRPr lang="en-US" b="1"/>
          </a:p>
          <a:p>
            <a:pPr marL="228600" indent="-228600"/>
            <a:r>
              <a:rPr lang="en-US"/>
              <a:t>5) </a:t>
            </a:r>
            <a:r>
              <a:rPr lang="en-US" sz="1300"/>
              <a:t>If HF monitoring data from implanted devices were available to you via the web or alerts, would Cardiology be able to utilize effectively in patient management?</a:t>
            </a:r>
          </a:p>
          <a:p>
            <a:pPr marL="228600" indent="-228600"/>
            <a:r>
              <a:rPr lang="en-US"/>
              <a:t>    Yes, No or Don’t know</a:t>
            </a:r>
          </a:p>
          <a:p>
            <a:pPr marL="228600" indent="-228600"/>
            <a:r>
              <a:rPr lang="en-US"/>
              <a:t>6) </a:t>
            </a:r>
            <a:r>
              <a:rPr lang="en-US" sz="1300"/>
              <a:t>Would it be helpful if this data were processed through a centralized service and alerts provided to an appropriate person at your site?</a:t>
            </a:r>
          </a:p>
          <a:p>
            <a:pPr marL="228600" indent="-228600"/>
            <a:r>
              <a:rPr lang="en-US" sz="1300"/>
              <a:t>    Yes, No or Don’t know</a:t>
            </a:r>
          </a:p>
          <a:p>
            <a:pPr marL="228600" indent="-228600"/>
            <a:r>
              <a:rPr lang="en-US" sz="1300"/>
              <a:t>7) Would it be helpful if there were a centralized expert heart failure team with 7 day a week availability to participate in the management of these patients?</a:t>
            </a:r>
          </a:p>
          <a:p>
            <a:pPr marL="228600" indent="-228600"/>
            <a:r>
              <a:rPr lang="en-US" sz="1300"/>
              <a:t>     Yes, No or Don’t know</a:t>
            </a:r>
          </a:p>
          <a:p>
            <a:pPr marL="228600" indent="-228600"/>
            <a:endParaRPr lang="en-US" sz="1300"/>
          </a:p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BB97B-7CF0-4EB5-A8CE-FE0286B89F24}" type="slidenum">
              <a:rPr lang="en-US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b="1"/>
              <a:t>Questions to Network Participants (3)</a:t>
            </a:r>
          </a:p>
          <a:p>
            <a:pPr marL="228600" indent="-228600"/>
            <a:endParaRPr lang="en-US" b="1"/>
          </a:p>
          <a:p>
            <a:pPr marL="228600" indent="-228600"/>
            <a:r>
              <a:rPr lang="en-US"/>
              <a:t>8) Would you participate in an evaluation of patients with implanted devices  that compared outcomes of patients with locally monitored data vs no monitored data (e.g., device not activated)?</a:t>
            </a:r>
          </a:p>
          <a:p>
            <a:pPr marL="228600" indent="-228600"/>
            <a:r>
              <a:rPr lang="en-US"/>
              <a:t>      Yes, No or Don’t know</a:t>
            </a:r>
          </a:p>
          <a:p>
            <a:pPr marL="228600" indent="-228600"/>
            <a:r>
              <a:rPr lang="en-US"/>
              <a:t>9) Would you participate in an evaluation of patients with locally monitored vs centrally monitored with local alerts?</a:t>
            </a:r>
          </a:p>
          <a:p>
            <a:pPr marL="228600" indent="-228600"/>
            <a:r>
              <a:rPr lang="en-US"/>
              <a:t>      Yes, No or Don’t know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4BA7F-3E37-48D4-BA9B-B9D8F11C54DF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b="1"/>
              <a:t>Questions to Network Participants (4)</a:t>
            </a:r>
          </a:p>
          <a:p>
            <a:pPr marL="228600" indent="-228600"/>
            <a:endParaRPr lang="en-US" b="1"/>
          </a:p>
          <a:p>
            <a:pPr marL="228600" indent="-228600"/>
            <a:r>
              <a:rPr lang="en-US"/>
              <a:t>10) Would you participate in an evaluation of patients with implanted devices  that compared outcomes of patients with locally monitored data vs centrally monitored data and central intervention (with provider notification)?</a:t>
            </a:r>
          </a:p>
          <a:p>
            <a:pPr marL="228600" indent="-228600"/>
            <a:r>
              <a:rPr lang="en-US"/>
              <a:t>       Yes, No or Don’t know</a:t>
            </a:r>
          </a:p>
          <a:p>
            <a:pPr marL="228600" indent="-228600"/>
            <a:r>
              <a:rPr lang="en-US"/>
              <a:t>11) Would you participate in an evaluation of patients with centrally monitored data with local alerts vs centrally monitored data vs central intervention?</a:t>
            </a:r>
          </a:p>
          <a:p>
            <a:pPr marL="228600" indent="-228600"/>
            <a:r>
              <a:rPr lang="en-US"/>
              <a:t>       Yes, No or Don’t know</a:t>
            </a:r>
          </a:p>
          <a:p>
            <a:pPr marL="228600" indent="-228600"/>
            <a:r>
              <a:rPr lang="en-US" i="1"/>
              <a:t>Please send any comments or questions to: barry.massie@va.gov</a:t>
            </a:r>
          </a:p>
          <a:p>
            <a:pPr marL="228600" indent="-228600"/>
            <a:endParaRPr lang="en-US" i="1"/>
          </a:p>
          <a:p>
            <a:pPr marL="228600" indent="-228600" algn="ctr">
              <a:lnSpc>
                <a:spcPct val="80000"/>
              </a:lnSpc>
            </a:pPr>
            <a:r>
              <a:rPr lang="en-US" i="1"/>
              <a:t>	</a:t>
            </a:r>
            <a:endParaRPr lang="en-US"/>
          </a:p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81D58-F902-4072-8660-EC3E594792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69405-9765-4970-AEF8-A405F0A573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B9A69-11BF-4102-9A51-FE0CC1FFC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908C9-6A79-49AC-BC79-2F625AC003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B9B4-E9A4-4D18-AEA4-E7E61D41C7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9A0F-69BA-4A96-91C8-642B634CB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83874-5CBF-4C65-9702-43FB2F85B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88FE7-5F4D-469F-99B4-13A8887963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1CCDE-5267-4961-BD8D-1B2C6681B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A1218-28F0-41C9-8958-18C1D552A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65BD-E7CF-47E8-BADC-E8DBB8E399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A77C950-DBEC-453E-BDAB-A56954D700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Assessment of Implantable Monitoring Devices for Heart Failure Patients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Interest in use of implantable monitoring devices is growing</a:t>
            </a:r>
          </a:p>
          <a:p>
            <a:pPr>
              <a:lnSpc>
                <a:spcPct val="90000"/>
              </a:lnSpc>
            </a:pPr>
            <a:r>
              <a:rPr lang="en-US" sz="2800"/>
              <a:t>Modalities include measurements of hemodynamics, thoracic fluid content, HRV</a:t>
            </a:r>
          </a:p>
          <a:p>
            <a:pPr>
              <a:lnSpc>
                <a:spcPct val="90000"/>
              </a:lnSpc>
            </a:pPr>
            <a:r>
              <a:rPr lang="en-US" sz="2800"/>
              <a:t>Most of these are being incorporated with CRT and ICD implants </a:t>
            </a:r>
          </a:p>
          <a:p>
            <a:pPr>
              <a:lnSpc>
                <a:spcPct val="90000"/>
              </a:lnSpc>
            </a:pPr>
            <a:r>
              <a:rPr lang="en-US" sz="2800"/>
              <a:t>Efficacy of these devices &amp; specific measurements is not adequately validated</a:t>
            </a:r>
          </a:p>
          <a:p>
            <a:pPr>
              <a:lnSpc>
                <a:spcPct val="90000"/>
              </a:lnSpc>
            </a:pPr>
            <a:r>
              <a:rPr lang="en-US" sz="2800"/>
              <a:t>A major issue is the handling of these data and the process by which these are utilized to adjust Rx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VA is uniquely suited for assessing the effectiveness of HF monitoring devices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Centralized monitoring of ICDs and CRT devices</a:t>
            </a:r>
          </a:p>
          <a:p>
            <a:r>
              <a:rPr lang="en-US" sz="2800"/>
              <a:t>Wide use of home monitoring</a:t>
            </a:r>
          </a:p>
          <a:p>
            <a:r>
              <a:rPr lang="en-US" sz="2800"/>
              <a:t>Accessible electronic medical record to assist in implementation</a:t>
            </a:r>
          </a:p>
          <a:p>
            <a:r>
              <a:rPr lang="en-US" sz="2800"/>
              <a:t>Potential for management input “at a distance”</a:t>
            </a:r>
          </a:p>
          <a:p>
            <a:r>
              <a:rPr lang="en-US" sz="2800"/>
              <a:t>Major device vendors have expressed interest in utilizing VA for evaluating heart failure monitoring devices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/>
          <a:lstStyle/>
          <a:p>
            <a:r>
              <a:rPr lang="en-US" sz="4000"/>
              <a:t>Questions to Network Participants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5000"/>
              </a:spcBef>
              <a:buFontTx/>
              <a:buAutoNum type="arabicParenR"/>
            </a:pPr>
            <a:r>
              <a:rPr lang="en-US" sz="2800"/>
              <a:t>Do you have a heart failure program?</a:t>
            </a:r>
          </a:p>
          <a:p>
            <a:pPr marL="457200" indent="-457200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/>
              <a:t>		Yes			No</a:t>
            </a:r>
          </a:p>
          <a:p>
            <a:pPr marL="457200" indent="-457200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/>
              <a:t>2)	Are you using home monitoring for HF patients (care coordination)</a:t>
            </a:r>
          </a:p>
          <a:p>
            <a:pPr marL="457200" indent="-457200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/>
              <a:t>		Yes			No</a:t>
            </a:r>
          </a:p>
          <a:p>
            <a:pPr marL="457200" indent="-457200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/>
              <a:t>3) If yes, who follows and intervenes on HF patients in response to telemetered data?</a:t>
            </a:r>
          </a:p>
          <a:p>
            <a:pPr marL="457200" indent="-457200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/>
              <a:t>		Cardiology	    Care coordinator	PCP</a:t>
            </a:r>
          </a:p>
          <a:p>
            <a:pPr marL="457200" indent="-457200"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sz="2800"/>
              <a:t>4)	Are you following patients with ICDs/CRT with monitoring capability?</a:t>
            </a:r>
          </a:p>
          <a:p>
            <a:pPr marL="1227138" lvl="1" indent="-533400">
              <a:buFontTx/>
              <a:buNone/>
            </a:pPr>
            <a:r>
              <a:rPr lang="en-US"/>
              <a:t>	Yes		No		Don’t know</a:t>
            </a:r>
          </a:p>
          <a:p>
            <a:pPr marL="457200" indent="-457200"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/>
          <a:lstStyle/>
          <a:p>
            <a:r>
              <a:rPr lang="en-US" sz="4000"/>
              <a:t>Questions to Network Participants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arenR" startAt="5"/>
            </a:pPr>
            <a:r>
              <a:rPr lang="en-US" sz="2600"/>
              <a:t>If HF monitoring data from implanted devices were available to you via the web or alerts, would Cardiology be able to utilize effectively in patient management?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600"/>
              <a:t>	Yes			No		Don’t know</a:t>
            </a:r>
          </a:p>
          <a:p>
            <a:pPr marL="609600" indent="-609600">
              <a:lnSpc>
                <a:spcPct val="90000"/>
              </a:lnSpc>
              <a:buFontTx/>
              <a:buAutoNum type="arabicParenR" startAt="5"/>
            </a:pPr>
            <a:r>
              <a:rPr lang="en-US" sz="2600"/>
              <a:t>Would it be helpful if this data were processed through a centralized service and alerts provided to an appropriate person at your site?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600"/>
              <a:t>		Yes			No 		Don’t know </a:t>
            </a:r>
          </a:p>
          <a:p>
            <a:pPr marL="609600" indent="-609600">
              <a:lnSpc>
                <a:spcPct val="90000"/>
              </a:lnSpc>
              <a:buFontTx/>
              <a:buAutoNum type="arabicParenR" startAt="7"/>
            </a:pPr>
            <a:r>
              <a:rPr lang="en-US" sz="2600"/>
              <a:t>Would it be helpful if there were a centralized expert heart failure team with 7 day a week availability to participate in the management of these patients?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600"/>
              <a:t>Yes			No		Don’t know</a:t>
            </a:r>
            <a:r>
              <a:rPr lang="en-US" sz="280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15400" cy="715962"/>
          </a:xfrm>
        </p:spPr>
        <p:txBody>
          <a:bodyPr/>
          <a:lstStyle/>
          <a:p>
            <a:r>
              <a:rPr lang="en-US" sz="4000"/>
              <a:t>Questions to Network Participants 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609600" indent="-609600">
              <a:buFontTx/>
              <a:buAutoNum type="arabicParenR" startAt="8"/>
            </a:pPr>
            <a:r>
              <a:rPr lang="en-US" sz="2800"/>
              <a:t>Would you participate in an evaluation of patients with implanted devices  that compared outcomes of patients with locally monitored data vs no monitored data (e.g., device not activated)?</a:t>
            </a:r>
          </a:p>
          <a:p>
            <a:pPr marL="990600" lvl="1" indent="-533400">
              <a:buFontTx/>
              <a:buNone/>
            </a:pPr>
            <a:r>
              <a:rPr lang="en-US"/>
              <a:t>	Yes			No		Don’t know</a:t>
            </a:r>
          </a:p>
          <a:p>
            <a:pPr marL="609600" indent="-609600">
              <a:buFontTx/>
              <a:buAutoNum type="arabicParenR" startAt="8"/>
            </a:pPr>
            <a:r>
              <a:rPr lang="en-US" sz="2800"/>
              <a:t>Would you participate in an evaluation of patients with locally monitored vs centrally monitored with local alerts?</a:t>
            </a:r>
          </a:p>
          <a:p>
            <a:pPr marL="990600" lvl="1" indent="-533400">
              <a:buFontTx/>
              <a:buNone/>
            </a:pPr>
            <a:r>
              <a:rPr lang="en-US"/>
              <a:t>	Yes			No		Don’t know</a:t>
            </a:r>
          </a:p>
          <a:p>
            <a:pPr marL="609600" indent="-609600">
              <a:buFontTx/>
              <a:buAutoNum type="arabicParenR" startAt="8"/>
            </a:pP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15400" cy="715962"/>
          </a:xfrm>
        </p:spPr>
        <p:txBody>
          <a:bodyPr/>
          <a:lstStyle/>
          <a:p>
            <a:r>
              <a:rPr lang="en-US" sz="4000"/>
              <a:t>Questions to Network Participants 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arenR" startAt="10"/>
            </a:pPr>
            <a:r>
              <a:rPr lang="en-US" sz="2800"/>
              <a:t>Would you participate in an evaluation of patients with implanted devices  that compared outcomes of patients with locally monitored data vs centrally monitored data and central intervention (with provider notification)?</a:t>
            </a:r>
          </a:p>
          <a:p>
            <a:pPr marL="990600" lvl="1" indent="-533400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/>
              <a:t>	Yes			No		Don’t know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arenR" startAt="10"/>
            </a:pPr>
            <a:r>
              <a:rPr lang="en-US" sz="2800"/>
              <a:t>Would you participate in an evaluation of patients with centrally monitored data with local alerts vs centrally monitored data vs central intervention?</a:t>
            </a:r>
          </a:p>
          <a:p>
            <a:pPr marL="990600" lvl="1" indent="-533400"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/>
              <a:t>	Yes			No		Don’t know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800"/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sz="2800" i="1"/>
              <a:t>Please send any comments or questions to: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sz="2800" i="1"/>
              <a:t>	barry.massie@va.gov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827</Words>
  <Application>Microsoft PowerPoint</Application>
  <PresentationFormat>On-screen Show (4:3)</PresentationFormat>
  <Paragraphs>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Assessment of Implantable Monitoring Devices for Heart Failure Patients</vt:lpstr>
      <vt:lpstr>VA is uniquely suited for assessing the effectiveness of HF monitoring devices</vt:lpstr>
      <vt:lpstr>Questions to Network Participants (1)</vt:lpstr>
      <vt:lpstr>Questions to Network Participants (2)</vt:lpstr>
      <vt:lpstr>Questions to Network Participants (3)</vt:lpstr>
      <vt:lpstr>Questions to Network Participants (4)</vt:lpstr>
    </vt:vector>
  </TitlesOfParts>
  <Company>SFVAMC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Implantable Monitoring of Heart Failure Patients</dc:title>
  <dc:creator>irms</dc:creator>
  <cp:lastModifiedBy>vhapalsahaya</cp:lastModifiedBy>
  <cp:revision>15</cp:revision>
  <dcterms:created xsi:type="dcterms:W3CDTF">2007-04-25T02:29:26Z</dcterms:created>
  <dcterms:modified xsi:type="dcterms:W3CDTF">2007-11-01T22:43:05Z</dcterms:modified>
</cp:coreProperties>
</file>