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KAVIN SV</a:t>
            </a:r>
          </a:p>
          <a:p>
            <a:r>
              <a:rPr lang="en-US" sz="2000" b="1" dirty="0">
                <a:solidFill>
                  <a:schemeClr val="accent1">
                    <a:lumMod val="75000"/>
                  </a:schemeClr>
                </a:solidFill>
                <a:latin typeface="Arial"/>
                <a:cs typeface="Arial"/>
              </a:rPr>
              <a:t>Student Name : KAVIN SV</a:t>
            </a:r>
          </a:p>
          <a:p>
            <a:r>
              <a:rPr lang="en-US" sz="2000" b="1" dirty="0">
                <a:solidFill>
                  <a:schemeClr val="accent1">
                    <a:lumMod val="75000"/>
                  </a:schemeClr>
                </a:solidFill>
                <a:latin typeface="Arial"/>
                <a:cs typeface="Arial"/>
              </a:rPr>
              <a:t>College Name &amp; Department : JAIN UNIVERSITY , </a:t>
            </a:r>
            <a:r>
              <a:rPr lang="en-IN" sz="2000" b="1" dirty="0">
                <a:solidFill>
                  <a:schemeClr val="accent1">
                    <a:lumMod val="75000"/>
                  </a:schemeClr>
                </a:solidFill>
                <a:latin typeface="Arial"/>
                <a:cs typeface="Arial"/>
              </a:rPr>
              <a:t>Department of Information science &amp;  engineering (B tech ISE)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63488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10" name="TextBox 9">
            <a:extLst>
              <a:ext uri="{FF2B5EF4-FFF2-40B4-BE49-F238E27FC236}">
                <a16:creationId xmlns:a16="http://schemas.microsoft.com/office/drawing/2014/main" id="{BF0EC619-BD95-8EC6-2248-E98B56CC7817}"/>
              </a:ext>
            </a:extLst>
          </p:cNvPr>
          <p:cNvSpPr txBox="1"/>
          <p:nvPr/>
        </p:nvSpPr>
        <p:spPr>
          <a:xfrm>
            <a:off x="581191" y="1485542"/>
            <a:ext cx="10857953"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Encryption Techniques: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stronger encryption algorithms like AES to provide an additional layer of security before embedding the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Larger Data Capacity: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the algorithm to hide larger messages without compromising image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Detection and Correction: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techniques to detect and correct errors in case of image modifications during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and Batch Processing: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encryption and decryption of multiple images simultaneously for faster and more efficient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Application: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the tool as a cross-platform application for mobile and desktop use, enhancing accessibility for end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Steganalysis Resistance: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the algorithm to resist detection from steganalysis tools, making hidden data even more secure.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8" name="Rectangle 4">
            <a:extLst>
              <a:ext uri="{FF2B5EF4-FFF2-40B4-BE49-F238E27FC236}">
                <a16:creationId xmlns:a16="http://schemas.microsoft.com/office/drawing/2014/main" id="{44257D81-157D-1994-81F5-8A82E7E71453}"/>
              </a:ext>
            </a:extLst>
          </p:cNvPr>
          <p:cNvSpPr>
            <a:spLocks noChangeArrowheads="1"/>
          </p:cNvSpPr>
          <p:nvPr/>
        </p:nvSpPr>
        <p:spPr bwMode="auto">
          <a:xfrm>
            <a:off x="438912" y="2158936"/>
            <a:ext cx="1117189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develops an image-based steganography tool to securely hide secret messages within  images using a passcode-based access system. The passcode is embedded within the image itself, ensuring that only authorized users can decrypt and retrieve the hidden data, providing a secure and self-contained method for confidential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563624"/>
            <a:ext cx="10647640" cy="3977640"/>
          </a:xfrm>
        </p:spPr>
        <p:txBody>
          <a:bodyPr vert="horz" lIns="91440" tIns="45720" rIns="91440" bIns="45720" rtlCol="0" anchor="ctr">
            <a:noAutofit/>
          </a:bodyPr>
          <a:lstStyle/>
          <a:p>
            <a:pPr marL="0" indent="0">
              <a:buNone/>
            </a:pPr>
            <a:r>
              <a:rPr lang="en-US" sz="1800" dirty="0">
                <a:latin typeface="Times New Roman" panose="02020603050405020304" pitchFamily="18" charset="0"/>
                <a:cs typeface="Times New Roman" panose="02020603050405020304" pitchFamily="18" charset="0"/>
              </a:rPr>
              <a:t>This project implements a secure steganography technique by hiding secret messages within images using Python (IDLE). Libraries such as OpenCV (for image processing), NumPy (for data manipulation), </a:t>
            </a:r>
            <a:r>
              <a:rPr lang="en-US" sz="1800" dirty="0" err="1">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(for file operations), and string (for text handling) are utilized. The tool embeds both the message and passcode within the image, ensuring that only authorized users can decrypt and access the hidden data, offering a reliable and self-contained method for secure communication.</a:t>
            </a: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1800" u="sng" dirty="0">
                <a:latin typeface="Times New Roman" panose="02020603050405020304" pitchFamily="18" charset="0"/>
                <a:cs typeface="Times New Roman" panose="02020603050405020304" pitchFamily="18" charset="0"/>
              </a:rPr>
              <a:t>Some unique features that make your steganography project stand out from others:</a:t>
            </a:r>
          </a:p>
          <a:p>
            <a:pPr>
              <a:buFont typeface="+mj-lt"/>
              <a:buAutoNum type="arabicPeriod"/>
            </a:pPr>
            <a:r>
              <a:rPr lang="en-US" sz="1800" dirty="0">
                <a:latin typeface="Times New Roman" panose="02020603050405020304" pitchFamily="18" charset="0"/>
                <a:cs typeface="Times New Roman" panose="02020603050405020304" pitchFamily="18" charset="0"/>
              </a:rPr>
              <a:t>Self-contained Encryption: The passcode is embedded directly into the image along with the message, eliminating the need for external password files and enhancing security.</a:t>
            </a:r>
          </a:p>
          <a:p>
            <a:pPr>
              <a:buFont typeface="+mj-lt"/>
              <a:buAutoNum type="arabicPeriod"/>
            </a:pPr>
            <a:r>
              <a:rPr lang="en-US" sz="1800" dirty="0">
                <a:latin typeface="Times New Roman" panose="02020603050405020304" pitchFamily="18" charset="0"/>
                <a:cs typeface="Times New Roman" panose="02020603050405020304" pitchFamily="18" charset="0"/>
              </a:rPr>
              <a:t>Multi-library Integration: Efficient use of libraries like OpenCV, NumPy, and </a:t>
            </a:r>
            <a:r>
              <a:rPr lang="en-US" sz="1800" dirty="0" err="1">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for seamless image manipulation, data storage, and handling.</a:t>
            </a:r>
          </a:p>
          <a:p>
            <a:pPr>
              <a:buFont typeface="+mj-lt"/>
              <a:buAutoNum type="arabicPeriod"/>
            </a:pPr>
            <a:r>
              <a:rPr lang="en-US" sz="1800" dirty="0">
                <a:latin typeface="Times New Roman" panose="02020603050405020304" pitchFamily="18" charset="0"/>
                <a:cs typeface="Times New Roman" panose="02020603050405020304" pitchFamily="18" charset="0"/>
              </a:rPr>
              <a:t>Password-based Access Control: Ensures that only users with the correct passcode can decrypt the hidden message, adding an extra layer of protection.</a:t>
            </a:r>
          </a:p>
          <a:p>
            <a:pPr>
              <a:buFont typeface="+mj-lt"/>
              <a:buAutoNum type="arabicPeriod"/>
            </a:pPr>
            <a:r>
              <a:rPr lang="en-US" sz="1800" dirty="0">
                <a:latin typeface="Times New Roman" panose="02020603050405020304" pitchFamily="18" charset="0"/>
                <a:cs typeface="Times New Roman" panose="02020603050405020304" pitchFamily="18" charset="0"/>
              </a:rPr>
              <a:t>Lossless Data Preservation: Supports image formats that preserve data accurately, ensuring the hidden message remains intact.</a:t>
            </a:r>
          </a:p>
          <a:p>
            <a:pPr>
              <a:buFont typeface="+mj-lt"/>
              <a:buAutoNum type="arabicPeriod"/>
            </a:pPr>
            <a:r>
              <a:rPr lang="en-US" sz="1800" dirty="0">
                <a:latin typeface="Times New Roman" panose="02020603050405020304" pitchFamily="18" charset="0"/>
                <a:cs typeface="Times New Roman" panose="02020603050405020304" pitchFamily="18" charset="0"/>
              </a:rPr>
              <a:t>Simple and Efficient Implementation: Lightweight, easy-to-use code that balances simplicity with strong data security, making it accessible even to beginners.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end users</a:t>
            </a:r>
            <a:r>
              <a:rPr lang="en-US" sz="1800" dirty="0">
                <a:latin typeface="Times New Roman" panose="02020603050405020304" pitchFamily="18" charset="0"/>
                <a:cs typeface="Times New Roman" panose="02020603050405020304" pitchFamily="18" charset="0"/>
              </a:rPr>
              <a:t> are:</a:t>
            </a:r>
          </a:p>
          <a:p>
            <a:pPr>
              <a:buFont typeface="+mj-lt"/>
              <a:buAutoNum type="arabicPeriod"/>
            </a:pPr>
            <a:r>
              <a:rPr lang="en-US" sz="1800" b="1" dirty="0">
                <a:latin typeface="Times New Roman" panose="02020603050405020304" pitchFamily="18" charset="0"/>
                <a:cs typeface="Times New Roman" panose="02020603050405020304" pitchFamily="18" charset="0"/>
              </a:rPr>
              <a:t>Cybersecurity Professionals</a:t>
            </a:r>
            <a:r>
              <a:rPr lang="en-US" sz="1800" dirty="0">
                <a:latin typeface="Times New Roman" panose="02020603050405020304" pitchFamily="18" charset="0"/>
                <a:cs typeface="Times New Roman" panose="02020603050405020304" pitchFamily="18" charset="0"/>
              </a:rPr>
              <a:t> – For securely transmitting sensitive data without drawing attention.</a:t>
            </a:r>
          </a:p>
          <a:p>
            <a:pPr>
              <a:buFont typeface="+mj-lt"/>
              <a:buAutoNum type="arabicPeriod"/>
            </a:pPr>
            <a:r>
              <a:rPr lang="en-US" sz="1800" b="1" dirty="0">
                <a:latin typeface="Times New Roman" panose="02020603050405020304" pitchFamily="18" charset="0"/>
                <a:cs typeface="Times New Roman" panose="02020603050405020304" pitchFamily="18" charset="0"/>
              </a:rPr>
              <a:t>Journalists and Activists</a:t>
            </a:r>
            <a:r>
              <a:rPr lang="en-US" sz="1800" dirty="0">
                <a:latin typeface="Times New Roman" panose="02020603050405020304" pitchFamily="18" charset="0"/>
                <a:cs typeface="Times New Roman" panose="02020603050405020304" pitchFamily="18" charset="0"/>
              </a:rPr>
              <a:t> – To protect confidential information and communications from surveillance or censorship.</a:t>
            </a:r>
          </a:p>
          <a:p>
            <a:pPr>
              <a:buFont typeface="+mj-lt"/>
              <a:buAutoNum type="arabicPeriod"/>
            </a:pPr>
            <a:r>
              <a:rPr lang="en-US" sz="1800" b="1" dirty="0">
                <a:latin typeface="Times New Roman" panose="02020603050405020304" pitchFamily="18" charset="0"/>
                <a:cs typeface="Times New Roman" panose="02020603050405020304" pitchFamily="18" charset="0"/>
              </a:rPr>
              <a:t>Organizations and Businesses</a:t>
            </a:r>
            <a:r>
              <a:rPr lang="en-US" sz="1800" dirty="0">
                <a:latin typeface="Times New Roman" panose="02020603050405020304" pitchFamily="18" charset="0"/>
                <a:cs typeface="Times New Roman" panose="02020603050405020304" pitchFamily="18" charset="0"/>
              </a:rPr>
              <a:t> – For secure internal communication and safeguarding intellectual property.</a:t>
            </a:r>
          </a:p>
          <a:p>
            <a:pPr>
              <a:buFont typeface="+mj-lt"/>
              <a:buAutoNum type="arabicPeriod"/>
            </a:pPr>
            <a:r>
              <a:rPr lang="en-US" sz="1800" b="1" dirty="0">
                <a:latin typeface="Times New Roman" panose="02020603050405020304" pitchFamily="18" charset="0"/>
                <a:cs typeface="Times New Roman" panose="02020603050405020304" pitchFamily="18" charset="0"/>
              </a:rPr>
              <a:t>Students and Researchers</a:t>
            </a:r>
            <a:r>
              <a:rPr lang="en-US" sz="1800" dirty="0">
                <a:latin typeface="Times New Roman" panose="02020603050405020304" pitchFamily="18" charset="0"/>
                <a:cs typeface="Times New Roman" panose="02020603050405020304" pitchFamily="18" charset="0"/>
              </a:rPr>
              <a:t> – As a learning tool for understanding steganography and data security concepts.</a:t>
            </a:r>
          </a:p>
          <a:p>
            <a:pPr>
              <a:buFont typeface="+mj-lt"/>
              <a:buAutoNum type="arabicPeriod"/>
            </a:pPr>
            <a:r>
              <a:rPr lang="en-US" sz="1800" b="1" dirty="0">
                <a:latin typeface="Times New Roman" panose="02020603050405020304" pitchFamily="18" charset="0"/>
                <a:cs typeface="Times New Roman" panose="02020603050405020304" pitchFamily="18" charset="0"/>
              </a:rPr>
              <a:t>General Users</a:t>
            </a:r>
            <a:r>
              <a:rPr lang="en-US" sz="1800" dirty="0">
                <a:latin typeface="Times New Roman" panose="02020603050405020304" pitchFamily="18" charset="0"/>
                <a:cs typeface="Times New Roman" panose="02020603050405020304" pitchFamily="18" charset="0"/>
              </a:rPr>
              <a:t> – Anyone who needs to share sensitive information securely without using traditional encryption methods.</a:t>
            </a:r>
          </a:p>
          <a:p>
            <a:pPr>
              <a:buFont typeface="+mj-lt"/>
              <a:buAutoNum type="arabicPeriod"/>
            </a:pPr>
            <a:r>
              <a:rPr lang="en-US" sz="1800" b="1" dirty="0">
                <a:latin typeface="Times New Roman" panose="02020603050405020304" pitchFamily="18" charset="0"/>
                <a:cs typeface="Times New Roman" panose="02020603050405020304" pitchFamily="18" charset="0"/>
              </a:rPr>
              <a:t>Government and Military Agencies</a:t>
            </a:r>
            <a:r>
              <a:rPr lang="en-US" sz="1800" dirty="0">
                <a:latin typeface="Times New Roman" panose="02020603050405020304" pitchFamily="18" charset="0"/>
                <a:cs typeface="Times New Roman" panose="02020603050405020304" pitchFamily="18" charset="0"/>
              </a:rPr>
              <a:t> – For secure communication of classified information, covert operations, and protecting national security data from cyber threats.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3" name="Content Placeholder 22">
            <a:extLst>
              <a:ext uri="{FF2B5EF4-FFF2-40B4-BE49-F238E27FC236}">
                <a16:creationId xmlns:a16="http://schemas.microsoft.com/office/drawing/2014/main" id="{353C5FFA-FBEF-C9BE-A336-F5747051D15B}"/>
              </a:ext>
            </a:extLst>
          </p:cNvPr>
          <p:cNvPicPr>
            <a:picLocks noGrp="1" noChangeAspect="1"/>
          </p:cNvPicPr>
          <p:nvPr>
            <p:ph idx="1"/>
          </p:nvPr>
        </p:nvPicPr>
        <p:blipFill>
          <a:blip r:embed="rId2"/>
          <a:stretch>
            <a:fillRect/>
          </a:stretch>
        </p:blipFill>
        <p:spPr>
          <a:xfrm>
            <a:off x="4628143" y="1232452"/>
            <a:ext cx="4197585" cy="4673600"/>
          </a:xfrm>
        </p:spPr>
      </p:pic>
      <p:pic>
        <p:nvPicPr>
          <p:cNvPr id="25" name="Picture 24">
            <a:extLst>
              <a:ext uri="{FF2B5EF4-FFF2-40B4-BE49-F238E27FC236}">
                <a16:creationId xmlns:a16="http://schemas.microsoft.com/office/drawing/2014/main" id="{E91A1043-648A-1913-817D-B86A846C3E00}"/>
              </a:ext>
            </a:extLst>
          </p:cNvPr>
          <p:cNvPicPr>
            <a:picLocks noChangeAspect="1"/>
          </p:cNvPicPr>
          <p:nvPr/>
        </p:nvPicPr>
        <p:blipFill>
          <a:blip r:embed="rId3"/>
          <a:stretch>
            <a:fillRect/>
          </a:stretch>
        </p:blipFill>
        <p:spPr>
          <a:xfrm>
            <a:off x="182880" y="1232453"/>
            <a:ext cx="4106709" cy="4673600"/>
          </a:xfrm>
          <a:prstGeom prst="rect">
            <a:avLst/>
          </a:prstGeom>
        </p:spPr>
      </p:pic>
      <p:pic>
        <p:nvPicPr>
          <p:cNvPr id="29" name="Picture 28">
            <a:extLst>
              <a:ext uri="{FF2B5EF4-FFF2-40B4-BE49-F238E27FC236}">
                <a16:creationId xmlns:a16="http://schemas.microsoft.com/office/drawing/2014/main" id="{1460DF05-9A56-530B-76EE-E43724BD50AD}"/>
              </a:ext>
            </a:extLst>
          </p:cNvPr>
          <p:cNvPicPr>
            <a:picLocks noChangeAspect="1"/>
          </p:cNvPicPr>
          <p:nvPr/>
        </p:nvPicPr>
        <p:blipFill>
          <a:blip r:embed="rId4"/>
          <a:stretch>
            <a:fillRect/>
          </a:stretch>
        </p:blipFill>
        <p:spPr>
          <a:xfrm>
            <a:off x="6726935" y="3773512"/>
            <a:ext cx="4940410" cy="266283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this project successfully addresses the need for secure and undetectable communication by developing an image-based steganography tool using Python. By leveraging libraries like OpenCV, NumPy,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string, the tool efficiently embeds secret messages and passcodes directly into images, ensuring that only authorized users can access the hidden data. The self-contained encryption method enhances security without relying on external files, making it a reliable solution for protecting sensitive information in various fields such as cybersecurity, government, military, businesses, and personal communications. This project stands out for its simplicity, robustness, and versatility, providing a practical approach to modern data security challenges.</a:t>
            </a:r>
          </a:p>
          <a:p>
            <a:pPr marL="0" indent="0">
              <a:buNone/>
            </a:pP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https://github.com/KavinSV/secure-data-hiding-in-image-using-steganography.git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697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Kavin S V</cp:lastModifiedBy>
  <cp:revision>27</cp:revision>
  <dcterms:created xsi:type="dcterms:W3CDTF">2021-05-26T16:50:10Z</dcterms:created>
  <dcterms:modified xsi:type="dcterms:W3CDTF">2025-02-19T14:15:23Z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