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97" r:id="rId2"/>
    <p:sldId id="299" r:id="rId3"/>
    <p:sldId id="300" r:id="rId4"/>
    <p:sldId id="301" r:id="rId5"/>
    <p:sldId id="302" r:id="rId6"/>
    <p:sldId id="303" r:id="rId7"/>
    <p:sldId id="308" r:id="rId8"/>
    <p:sldId id="309" r:id="rId9"/>
    <p:sldId id="306" r:id="rId10"/>
    <p:sldId id="305" r:id="rId11"/>
    <p:sldId id="307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Solway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11154-9C1A-4587-865C-6A60825774F2}">
  <a:tblStyle styleId="{7DF11154-9C1A-4587-865C-6A60825774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AB19AB-276B-419E-B9B3-47E44FC36A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58" autoAdjust="0"/>
  </p:normalViewPr>
  <p:slideViewPr>
    <p:cSldViewPr snapToGrid="0">
      <p:cViewPr varScale="1">
        <p:scale>
          <a:sx n="88" d="100"/>
          <a:sy n="88" d="100"/>
        </p:scale>
        <p:origin x="8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-10555404" flipH="1">
            <a:off x="7146420" y="3779165"/>
            <a:ext cx="1646235" cy="1410205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 rot="-8949341">
            <a:off x="8086760" y="2875915"/>
            <a:ext cx="1646315" cy="141027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/>
          <p:nvPr/>
        </p:nvSpPr>
        <p:spPr>
          <a:xfrm rot="-1850659" flipH="1">
            <a:off x="156460" y="232240"/>
            <a:ext cx="1646315" cy="141027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0C87-0D75-BB45-2358-C22B67F8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1335748"/>
            <a:ext cx="8713694" cy="2200897"/>
          </a:xfrm>
        </p:spPr>
        <p:txBody>
          <a:bodyPr/>
          <a:lstStyle/>
          <a:p>
            <a:r>
              <a:rPr lang="en-US" sz="2800" dirty="0"/>
              <a:t>SMART IRRIGATION LAKE MANAGEMENT BY FAIR MAINTENANCE COST PREDICTION USING </a:t>
            </a:r>
            <a:br>
              <a:rPr lang="en-US" sz="2800" dirty="0"/>
            </a:br>
            <a:r>
              <a:rPr lang="en-US" sz="2800" dirty="0"/>
              <a:t> AI AND MACHINE LEARNING METHODS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83CB-1D96-8A20-A61E-D0B3A22E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2087" y="3046458"/>
            <a:ext cx="7704000" cy="335100"/>
          </a:xfrm>
        </p:spPr>
        <p:txBody>
          <a:bodyPr/>
          <a:lstStyle/>
          <a:p>
            <a:pPr marL="139700" indent="0">
              <a:buNone/>
            </a:pPr>
            <a:r>
              <a:rPr lang="en-IN" sz="2800" dirty="0">
                <a:latin typeface="Solway" panose="020B0604020202020204" charset="0"/>
              </a:rPr>
              <a:t>TEAM CODEX[31]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8BC09-F80F-163B-69A5-0D9B31E98AA5}"/>
              </a:ext>
            </a:extLst>
          </p:cNvPr>
          <p:cNvSpPr txBox="1"/>
          <p:nvPr/>
        </p:nvSpPr>
        <p:spPr>
          <a:xfrm>
            <a:off x="5439062" y="369173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dirty="0"/>
              <a:t>M R KAVIN SARAN</a:t>
            </a:r>
            <a:br>
              <a:rPr lang="en-IN" dirty="0"/>
            </a:br>
            <a:r>
              <a:rPr lang="en-IN" dirty="0"/>
              <a:t>M.ESHWAR</a:t>
            </a:r>
            <a:br>
              <a:rPr lang="en-IN" dirty="0"/>
            </a:br>
            <a:r>
              <a:rPr lang="en-IN" dirty="0"/>
              <a:t>DIVIJ KP</a:t>
            </a:r>
          </a:p>
        </p:txBody>
      </p:sp>
    </p:spTree>
    <p:extLst>
      <p:ext uri="{BB962C8B-B14F-4D97-AF65-F5344CB8AC3E}">
        <p14:creationId xmlns:p14="http://schemas.microsoft.com/office/powerpoint/2010/main" val="318552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FA25D-5D2A-577A-9744-5EACD15F0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39" y="215825"/>
            <a:ext cx="2573333" cy="4711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51434-B437-E94C-3C20-B24A67AF4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428" y="215153"/>
            <a:ext cx="2573333" cy="47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8D8BE8-0A66-90F4-2E16-34E3BDA83AC0}"/>
              </a:ext>
            </a:extLst>
          </p:cNvPr>
          <p:cNvSpPr txBox="1"/>
          <p:nvPr/>
        </p:nvSpPr>
        <p:spPr>
          <a:xfrm>
            <a:off x="2286000" y="211008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latin typeface="Solway" panose="020B060402020202020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663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2A38-02E8-A1BD-0D28-7FBBCF63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92AC5-7630-3CD5-7283-DE80864AA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413" y="1209223"/>
            <a:ext cx="7907174" cy="356005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Poor water bodies maintenance results in flooding, erosion , excessive repair costs and water scarcity which affects the farmers indirectly.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Governments face financial losses due to inefficient irrigation Lakes management &amp; tender corruption.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Overpricing in infrastructure projects leads to misallocation of public funds.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Unpredictable Costs in Sustainable Lake Management</a:t>
            </a:r>
          </a:p>
          <a:p>
            <a:pPr marL="152400" indent="0"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678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AB17-2CEA-8D04-5DD4-9B12E99D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A07B9-C8F1-D23E-BD6B-4F700E9E5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328169"/>
            <a:ext cx="7632109" cy="289442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An AI -driven system for monitoring irrigating lakes, analyzing tenders, and optimizing costs.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Real-time </a:t>
            </a:r>
            <a:r>
              <a:rPr lang="en-US" sz="1800" dirty="0" err="1"/>
              <a:t>lakecondition</a:t>
            </a:r>
            <a:r>
              <a:rPr lang="en-US" sz="1800" dirty="0"/>
              <a:t> tracking using characteristic inputs &amp; historical data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Tender cost prediction by comparing with historical pricing to flag anomalies.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Flood prevention through predictive analysis of water inflow.</a:t>
            </a:r>
          </a:p>
        </p:txBody>
      </p:sp>
    </p:spTree>
    <p:extLst>
      <p:ext uri="{BB962C8B-B14F-4D97-AF65-F5344CB8AC3E}">
        <p14:creationId xmlns:p14="http://schemas.microsoft.com/office/powerpoint/2010/main" val="34672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4EF5-5285-F34E-CA92-836DFDBC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97" y="558670"/>
            <a:ext cx="8818009" cy="1543153"/>
          </a:xfrm>
        </p:spPr>
        <p:txBody>
          <a:bodyPr/>
          <a:lstStyle/>
          <a:p>
            <a:r>
              <a:rPr lang="en-IN" sz="3600" dirty="0"/>
              <a:t>KEY FEATURES &amp;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6B024-04D4-5126-446D-64EA10B4E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713" y="1569732"/>
            <a:ext cx="7591376" cy="2483005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Find target dimensions using inflow data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Calculate the condition of the lake using rate of sedimentation and erosion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Fair tender cost prediction using the lake condition and inflow as parameters and material cost as constant entry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5470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4204-023E-554B-06F5-3C7506E8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&amp;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D8DCD-2683-E8A6-BC45-757BF445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51" y="1360449"/>
            <a:ext cx="8096898" cy="256963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Prevents Government Resource 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Misuse of government funds results in inadequate resources for essential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Optimizes Infrastructure Spending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Improves water availability in scarce areas</a:t>
            </a:r>
          </a:p>
        </p:txBody>
      </p:sp>
    </p:spTree>
    <p:extLst>
      <p:ext uri="{BB962C8B-B14F-4D97-AF65-F5344CB8AC3E}">
        <p14:creationId xmlns:p14="http://schemas.microsoft.com/office/powerpoint/2010/main" val="425750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4DCE-00B2-6B65-A0FB-F2871949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51" y="571939"/>
            <a:ext cx="8096898" cy="1119406"/>
          </a:xfrm>
        </p:spPr>
        <p:txBody>
          <a:bodyPr/>
          <a:lstStyle/>
          <a:p>
            <a:r>
              <a:rPr lang="en-IN" sz="4000" dirty="0"/>
              <a:t>TECH STACK &amp; 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C027A-EA13-3B48-C850-FFF67BFB2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51" y="1539665"/>
            <a:ext cx="8229600" cy="228713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Frontend: </a:t>
            </a:r>
            <a:r>
              <a:rPr lang="en-IN" sz="1800" dirty="0" err="1"/>
              <a:t>sceramlit</a:t>
            </a: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Backend: CSV(for data storage)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AI Model: Scikit-learn (Random Forest Regressor)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Sensors: lidar(3-D BATHYMETRIC MAP)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Image Processing: OpenCV (for lake area estimation)</a:t>
            </a:r>
          </a:p>
        </p:txBody>
      </p:sp>
    </p:spTree>
    <p:extLst>
      <p:ext uri="{BB962C8B-B14F-4D97-AF65-F5344CB8AC3E}">
        <p14:creationId xmlns:p14="http://schemas.microsoft.com/office/powerpoint/2010/main" val="180721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8C80-A598-1834-1E73-923BADC3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5C31E-A1B5-4BDA-DE90-710635052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033" y="1209223"/>
            <a:ext cx="8347934" cy="3502950"/>
          </a:xfrm>
        </p:spPr>
        <p:txBody>
          <a:bodyPr/>
          <a:lstStyle/>
          <a:p>
            <a:pPr algn="l"/>
            <a:r>
              <a:rPr lang="en-IN" sz="1800" dirty="0">
                <a:latin typeface="Solway" panose="020B0604020202020204" charset="0"/>
              </a:rPr>
              <a:t>🔹 Dynamic Target Depth Calculation based on inflow capacity (m³/month)</a:t>
            </a:r>
          </a:p>
          <a:p>
            <a:pPr algn="l"/>
            <a:r>
              <a:rPr lang="en-IN" sz="1800" dirty="0">
                <a:latin typeface="Solway" panose="020B0604020202020204" charset="0"/>
              </a:rPr>
              <a:t>🔹 AI Model Stability – Consistent predictions, avoiding random fluctuations</a:t>
            </a:r>
          </a:p>
          <a:p>
            <a:pPr algn="l"/>
            <a:r>
              <a:rPr lang="en-IN" sz="1800" dirty="0">
                <a:latin typeface="Solway" panose="020B0604020202020204" charset="0"/>
              </a:rPr>
              <a:t>🔹 Fair Tender Price Prediction – Ensures transparency &amp; optimized budgeting</a:t>
            </a:r>
          </a:p>
          <a:p>
            <a:pPr algn="l"/>
            <a:r>
              <a:rPr lang="en-IN" sz="1800" dirty="0">
                <a:latin typeface="Solway" panose="020B0604020202020204" charset="0"/>
              </a:rPr>
              <a:t>🔹 Image Processing for Area Estimation – Automates surface area detection using OpenCV.</a:t>
            </a:r>
          </a:p>
        </p:txBody>
      </p:sp>
    </p:spTree>
    <p:extLst>
      <p:ext uri="{BB962C8B-B14F-4D97-AF65-F5344CB8AC3E}">
        <p14:creationId xmlns:p14="http://schemas.microsoft.com/office/powerpoint/2010/main" val="282919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0C92-50A9-C9A1-2110-7B3A629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EFFICENCY &amp; METRIC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8F815-BF78-8ABD-D415-C48C51053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DA1EC-4DE0-9E42-C999-ABD9E317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" t="8140" r="1356" b="5385"/>
          <a:stretch/>
        </p:blipFill>
        <p:spPr>
          <a:xfrm>
            <a:off x="1052132" y="1236661"/>
            <a:ext cx="7039736" cy="1905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6179E-93F0-1D9D-14BF-1C0579959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32" y="3380951"/>
            <a:ext cx="7039736" cy="12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4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252E06-8DEE-B1C2-7869-4E7C5F9F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" y="1017725"/>
            <a:ext cx="8369450" cy="32528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CF2FDF-6E08-3846-770F-1B3D0AB8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ARECHITECTURE</a:t>
            </a:r>
          </a:p>
        </p:txBody>
      </p:sp>
    </p:spTree>
    <p:extLst>
      <p:ext uri="{BB962C8B-B14F-4D97-AF65-F5344CB8AC3E}">
        <p14:creationId xmlns:p14="http://schemas.microsoft.com/office/powerpoint/2010/main" val="3312690288"/>
      </p:ext>
    </p:extLst>
  </p:cSld>
  <p:clrMapOvr>
    <a:masterClrMapping/>
  </p:clrMapOvr>
</p:sld>
</file>

<file path=ppt/theme/theme1.xml><?xml version="1.0" encoding="utf-8"?>
<a:theme xmlns:a="http://schemas.openxmlformats.org/drawingml/2006/main" name="Agricultural Land Investment Pitch Deck by Slidesgo">
  <a:themeElements>
    <a:clrScheme name="Simple Light">
      <a:dk1>
        <a:srgbClr val="272E22"/>
      </a:dk1>
      <a:lt1>
        <a:srgbClr val="637E51"/>
      </a:lt1>
      <a:dk2>
        <a:srgbClr val="7FA368"/>
      </a:dk2>
      <a:lt2>
        <a:srgbClr val="FAF1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2E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309</Words>
  <Application>Microsoft Office PowerPoint</Application>
  <PresentationFormat>On-screen Show (16:9)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Solway</vt:lpstr>
      <vt:lpstr>Arial</vt:lpstr>
      <vt:lpstr>Lato</vt:lpstr>
      <vt:lpstr>Agricultural Land Investment Pitch Deck by Slidesgo</vt:lpstr>
      <vt:lpstr>SMART IRRIGATION LAKE MANAGEMENT BY FAIR MAINTENANCE COST PREDICTION USING   AI AND MACHINE LEARNING METHODS</vt:lpstr>
      <vt:lpstr>PROBLEM STATEMENT</vt:lpstr>
      <vt:lpstr>PROPOSED SOLUTION</vt:lpstr>
      <vt:lpstr>KEY FEATURES &amp; IMPLEMENTATION</vt:lpstr>
      <vt:lpstr>IMPACT &amp; BENEFITS</vt:lpstr>
      <vt:lpstr>TECH STACK &amp; FUTURE SCOPE</vt:lpstr>
      <vt:lpstr>NOVELTY</vt:lpstr>
      <vt:lpstr>EFFICENCY &amp; METRIC</vt:lpstr>
      <vt:lpstr>SYSTEM ARECHITECTURE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ESHWAR MAHESH</cp:lastModifiedBy>
  <cp:revision>3</cp:revision>
  <dcterms:modified xsi:type="dcterms:W3CDTF">2025-03-27T02:52:43Z</dcterms:modified>
</cp:coreProperties>
</file>