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58" r:id="rId3"/>
    <p:sldId id="257" r:id="rId4"/>
    <p:sldId id="281" r:id="rId5"/>
    <p:sldId id="259" r:id="rId6"/>
    <p:sldId id="261" r:id="rId7"/>
    <p:sldId id="282" r:id="rId8"/>
    <p:sldId id="283" r:id="rId9"/>
    <p:sldId id="268" r:id="rId10"/>
    <p:sldId id="267" r:id="rId11"/>
    <p:sldId id="270" r:id="rId12"/>
    <p:sldId id="271" r:id="rId13"/>
    <p:sldId id="272" r:id="rId14"/>
    <p:sldId id="273" r:id="rId15"/>
    <p:sldId id="274" r:id="rId16"/>
    <p:sldId id="284" r:id="rId17"/>
    <p:sldId id="279" r:id="rId18"/>
    <p:sldId id="285" r:id="rId19"/>
    <p:sldId id="276" r:id="rId20"/>
    <p:sldId id="286" r:id="rId21"/>
    <p:sldId id="280"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546"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45B4A1-411E-4B41-A49C-C5402C427668}" type="datetimeFigureOut">
              <a:rPr lang="en-IN" smtClean="0"/>
              <a:t>03-08-2022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EEDC6D-D308-46B5-A340-90803F59186E}" type="slidenum">
              <a:rPr lang="en-IN" smtClean="0"/>
              <a:t>‹#›</a:t>
            </a:fld>
            <a:endParaRPr lang="en-IN"/>
          </a:p>
        </p:txBody>
      </p:sp>
    </p:spTree>
    <p:extLst>
      <p:ext uri="{BB962C8B-B14F-4D97-AF65-F5344CB8AC3E}">
        <p14:creationId xmlns:p14="http://schemas.microsoft.com/office/powerpoint/2010/main" val="1595558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FEEDC6D-D308-46B5-A340-90803F59186E}" type="slidenum">
              <a:rPr lang="en-IN" smtClean="0"/>
              <a:t>2</a:t>
            </a:fld>
            <a:endParaRPr lang="en-IN"/>
          </a:p>
        </p:txBody>
      </p:sp>
    </p:spTree>
    <p:extLst>
      <p:ext uri="{BB962C8B-B14F-4D97-AF65-F5344CB8AC3E}">
        <p14:creationId xmlns:p14="http://schemas.microsoft.com/office/powerpoint/2010/main" val="3562877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FEEDC6D-D308-46B5-A340-90803F59186E}" type="slidenum">
              <a:rPr lang="en-IN" smtClean="0"/>
              <a:t>13</a:t>
            </a:fld>
            <a:endParaRPr lang="en-IN"/>
          </a:p>
        </p:txBody>
      </p:sp>
    </p:spTree>
    <p:extLst>
      <p:ext uri="{BB962C8B-B14F-4D97-AF65-F5344CB8AC3E}">
        <p14:creationId xmlns:p14="http://schemas.microsoft.com/office/powerpoint/2010/main" val="25530620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04F6FE3-C875-4769-ABB9-569DE7494D2F}" type="datetimeFigureOut">
              <a:rPr lang="en-US" smtClean="0"/>
              <a:t>8/3/2022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627D7E6-EC9F-48A4-A570-3AEF42A87B7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04F6FE3-C875-4769-ABB9-569DE7494D2F}"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7D7E6-EC9F-48A4-A570-3AEF42A87B7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04F6FE3-C875-4769-ABB9-569DE7494D2F}"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7D7E6-EC9F-48A4-A570-3AEF42A87B7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04F6FE3-C875-4769-ABB9-569DE7494D2F}"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7D7E6-EC9F-48A4-A570-3AEF42A87B76}"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04F6FE3-C875-4769-ABB9-569DE7494D2F}"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7D7E6-EC9F-48A4-A570-3AEF42A87B76}"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04F6FE3-C875-4769-ABB9-569DE7494D2F}"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27D7E6-EC9F-48A4-A570-3AEF42A87B76}"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04F6FE3-C875-4769-ABB9-569DE7494D2F}" type="datetimeFigureOut">
              <a:rPr lang="en-US" smtClean="0"/>
              <a:t>8/3/2022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27D7E6-EC9F-48A4-A570-3AEF42A87B7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04F6FE3-C875-4769-ABB9-569DE7494D2F}" type="datetimeFigureOut">
              <a:rPr lang="en-US" smtClean="0"/>
              <a:t>8/3/2022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27D7E6-EC9F-48A4-A570-3AEF42A87B76}"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4F6FE3-C875-4769-ABB9-569DE7494D2F}" type="datetimeFigureOut">
              <a:rPr lang="en-US" smtClean="0"/>
              <a:t>8/3/2022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27D7E6-EC9F-48A4-A570-3AEF42A87B7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004F6FE3-C875-4769-ABB9-569DE7494D2F}"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27D7E6-EC9F-48A4-A570-3AEF42A87B7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04F6FE3-C875-4769-ABB9-569DE7494D2F}" type="datetimeFigureOut">
              <a:rPr lang="en-US" smtClean="0"/>
              <a:t>8/3/2022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627D7E6-EC9F-48A4-A570-3AEF42A87B76}"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04F6FE3-C875-4769-ABB9-569DE7494D2F}" type="datetimeFigureOut">
              <a:rPr lang="en-US" smtClean="0"/>
              <a:t>8/3/2022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627D7E6-EC9F-48A4-A570-3AEF42A87B7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mathworks.in/help/vision/examples/motion%20-based-multiple-object-tracking.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5576" y="1358302"/>
            <a:ext cx="8112360" cy="3078810"/>
          </a:xfrm>
        </p:spPr>
        <p:txBody>
          <a:bodyPr>
            <a:normAutofit/>
          </a:bodyPr>
          <a:lstStyle/>
          <a:p>
            <a:pPr algn="ctr"/>
            <a:r>
              <a:rPr lang="en-US" sz="240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Video Object Tracking</a:t>
            </a:r>
          </a:p>
          <a:p>
            <a:pPr algn="ctr"/>
            <a:endParaRPr lang="en-US" sz="240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sz="240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BY</a:t>
            </a:r>
          </a:p>
          <a:p>
            <a:pPr algn="ctr"/>
            <a:endParaRPr lang="en-US" sz="240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sz="240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AOURADI MOOKAMBIKA VARAPRASAD</a:t>
            </a:r>
          </a:p>
          <a:p>
            <a:pPr algn="ctr"/>
            <a:r>
              <a:rPr lang="en-US" sz="240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EDARA VENKATA UDAY KUMAR</a:t>
            </a:r>
          </a:p>
          <a:p>
            <a:pPr algn="ctr"/>
            <a:r>
              <a:rPr lang="en-US" sz="240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KAVINANDHAN.B</a:t>
            </a:r>
          </a:p>
        </p:txBody>
      </p:sp>
      <p:sp>
        <p:nvSpPr>
          <p:cNvPr id="5" name="Title 4">
            <a:extLst>
              <a:ext uri="{FF2B5EF4-FFF2-40B4-BE49-F238E27FC236}">
                <a16:creationId xmlns:a16="http://schemas.microsoft.com/office/drawing/2014/main" id="{E52C3E45-0CA2-4F00-D26B-D679261EB3ED}"/>
              </a:ext>
            </a:extLst>
          </p:cNvPr>
          <p:cNvSpPr>
            <a:spLocks noGrp="1"/>
          </p:cNvSpPr>
          <p:nvPr>
            <p:ph type="ctrTitle"/>
          </p:nvPr>
        </p:nvSpPr>
        <p:spPr>
          <a:xfrm>
            <a:off x="685800" y="476672"/>
            <a:ext cx="7990656" cy="720080"/>
          </a:xfrm>
        </p:spPr>
        <p:txBody>
          <a:bodyPr>
            <a:normAutofit/>
          </a:bodyP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Presentation On    </a:t>
            </a:r>
            <a:endParaRPr lang="en-IN" sz="3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CA27CA-CF0E-DB68-1C14-E01D8BA67762}"/>
              </a:ext>
            </a:extLst>
          </p:cNvPr>
          <p:cNvPicPr>
            <a:picLocks noGrp="1" noChangeAspect="1"/>
          </p:cNvPicPr>
          <p:nvPr>
            <p:ph idx="1"/>
          </p:nvPr>
        </p:nvPicPr>
        <p:blipFill rotWithShape="1">
          <a:blip r:embed="rId2"/>
          <a:srcRect l="1373"/>
          <a:stretch/>
        </p:blipFill>
        <p:spPr>
          <a:xfrm>
            <a:off x="0" y="0"/>
            <a:ext cx="9146891" cy="6858000"/>
          </a:xfrm>
        </p:spPr>
      </p:pic>
    </p:spTree>
    <p:extLst>
      <p:ext uri="{BB962C8B-B14F-4D97-AF65-F5344CB8AC3E}">
        <p14:creationId xmlns:p14="http://schemas.microsoft.com/office/powerpoint/2010/main" val="2731625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B4BB866-7090-1472-DAFC-5F4E9D66C1F2}"/>
              </a:ext>
            </a:extLst>
          </p:cNvPr>
          <p:cNvPicPr>
            <a:picLocks noGrp="1" noChangeAspect="1"/>
          </p:cNvPicPr>
          <p:nvPr>
            <p:ph idx="1"/>
          </p:nvPr>
        </p:nvPicPr>
        <p:blipFill rotWithShape="1">
          <a:blip r:embed="rId2"/>
          <a:srcRect l="1834"/>
          <a:stretch/>
        </p:blipFill>
        <p:spPr>
          <a:xfrm>
            <a:off x="0" y="0"/>
            <a:ext cx="9144000" cy="6858000"/>
          </a:xfrm>
        </p:spPr>
      </p:pic>
    </p:spTree>
    <p:extLst>
      <p:ext uri="{BB962C8B-B14F-4D97-AF65-F5344CB8AC3E}">
        <p14:creationId xmlns:p14="http://schemas.microsoft.com/office/powerpoint/2010/main" val="2956042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BAB06F-D91C-E6AB-A5E1-9D8E971BBFD2}"/>
              </a:ext>
            </a:extLst>
          </p:cNvPr>
          <p:cNvSpPr>
            <a:spLocks noGrp="1"/>
          </p:cNvSpPr>
          <p:nvPr>
            <p:ph type="title"/>
          </p:nvPr>
        </p:nvSpPr>
        <p:spPr>
          <a:xfrm>
            <a:off x="1331640" y="2276872"/>
            <a:ext cx="7336296" cy="810952"/>
          </a:xfrm>
        </p:spPr>
        <p:txBody>
          <a:bodyPr>
            <a:normAutofit/>
          </a:bodyPr>
          <a:lstStyle/>
          <a:p>
            <a:r>
              <a:rPr lang="en-IN" sz="3600" dirty="0">
                <a:effectLst>
                  <a:outerShdw blurRad="38100" dist="38100" dir="2700000" algn="tl">
                    <a:srgbClr val="000000">
                      <a:alpha val="43137"/>
                    </a:srgbClr>
                  </a:outerShdw>
                </a:effectLst>
              </a:rPr>
              <a:t>Object Tracking Algorithm’s</a:t>
            </a:r>
          </a:p>
        </p:txBody>
      </p:sp>
    </p:spTree>
    <p:extLst>
      <p:ext uri="{BB962C8B-B14F-4D97-AF65-F5344CB8AC3E}">
        <p14:creationId xmlns:p14="http://schemas.microsoft.com/office/powerpoint/2010/main" val="235399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F93E3D-4363-4141-A908-96788EE14183}"/>
              </a:ext>
            </a:extLst>
          </p:cNvPr>
          <p:cNvSpPr>
            <a:spLocks noGrp="1"/>
          </p:cNvSpPr>
          <p:nvPr>
            <p:ph idx="1"/>
          </p:nvPr>
        </p:nvSpPr>
        <p:spPr/>
        <p:txBody>
          <a:bodyPr/>
          <a:lstStyle/>
          <a:p>
            <a:pPr>
              <a:buFont typeface="Wingdings" panose="05000000000000000000" pitchFamily="2" charset="2"/>
              <a:buChar char="Ø"/>
            </a:pPr>
            <a:r>
              <a:rPr lang="en-IN" dirty="0"/>
              <a:t>Different motion analysis method</a:t>
            </a:r>
          </a:p>
          <a:p>
            <a:pPr algn="just">
              <a:buFont typeface="Wingdings" panose="05000000000000000000" pitchFamily="2" charset="2"/>
              <a:buChar char="Ø"/>
            </a:pPr>
            <a:r>
              <a:rPr lang="en-IN" dirty="0"/>
              <a:t>SAD of consecutive frames</a:t>
            </a:r>
          </a:p>
          <a:p>
            <a:pPr algn="just">
              <a:buFont typeface="Wingdings" panose="05000000000000000000" pitchFamily="2" charset="2"/>
              <a:buChar char="Ø"/>
            </a:pPr>
            <a:r>
              <a:rPr lang="en-IN" dirty="0"/>
              <a:t>A threshold is set to detect the moving</a:t>
            </a:r>
          </a:p>
          <a:p>
            <a:pPr>
              <a:buFont typeface="Courier New" panose="02070309020205020404" pitchFamily="49" charset="0"/>
              <a:buChar char="o"/>
            </a:pPr>
            <a:endParaRPr lang="en-IN" dirty="0"/>
          </a:p>
        </p:txBody>
      </p:sp>
      <p:sp>
        <p:nvSpPr>
          <p:cNvPr id="3" name="Title 2">
            <a:extLst>
              <a:ext uri="{FF2B5EF4-FFF2-40B4-BE49-F238E27FC236}">
                <a16:creationId xmlns:a16="http://schemas.microsoft.com/office/drawing/2014/main" id="{98B1C6E9-C5A3-0E27-54D1-D8A3FB32E1AA}"/>
              </a:ext>
            </a:extLst>
          </p:cNvPr>
          <p:cNvSpPr>
            <a:spLocks noGrp="1"/>
          </p:cNvSpPr>
          <p:nvPr>
            <p:ph type="title"/>
          </p:nvPr>
        </p:nvSpPr>
        <p:spPr/>
        <p:txBody>
          <a:bodyPr>
            <a:normAutofit/>
          </a:bodyPr>
          <a:lstStyle/>
          <a:p>
            <a:r>
              <a:rPr lang="en-IN" sz="3200" dirty="0"/>
              <a:t>Object Tracking Algorithm</a:t>
            </a:r>
          </a:p>
        </p:txBody>
      </p:sp>
      <p:pic>
        <p:nvPicPr>
          <p:cNvPr id="7" name="Picture 6">
            <a:extLst>
              <a:ext uri="{FF2B5EF4-FFF2-40B4-BE49-F238E27FC236}">
                <a16:creationId xmlns:a16="http://schemas.microsoft.com/office/drawing/2014/main" id="{D0D39240-AE6F-B03D-1E74-3C983187C59F}"/>
              </a:ext>
            </a:extLst>
          </p:cNvPr>
          <p:cNvPicPr>
            <a:picLocks noChangeAspect="1"/>
          </p:cNvPicPr>
          <p:nvPr/>
        </p:nvPicPr>
        <p:blipFill rotWithShape="1">
          <a:blip r:embed="rId3"/>
          <a:srcRect l="1217"/>
          <a:stretch/>
        </p:blipFill>
        <p:spPr>
          <a:xfrm>
            <a:off x="-9939" y="3284984"/>
            <a:ext cx="9153939" cy="3573016"/>
          </a:xfrm>
          <a:prstGeom prst="rect">
            <a:avLst/>
          </a:prstGeom>
        </p:spPr>
      </p:pic>
    </p:spTree>
    <p:extLst>
      <p:ext uri="{BB962C8B-B14F-4D97-AF65-F5344CB8AC3E}">
        <p14:creationId xmlns:p14="http://schemas.microsoft.com/office/powerpoint/2010/main" val="2648648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92167B-6C07-C170-64D4-4182F70CA467}"/>
              </a:ext>
            </a:extLst>
          </p:cNvPr>
          <p:cNvSpPr>
            <a:spLocks noGrp="1"/>
          </p:cNvSpPr>
          <p:nvPr>
            <p:ph idx="1"/>
          </p:nvPr>
        </p:nvSpPr>
        <p:spPr/>
        <p:txBody>
          <a:bodyPr/>
          <a:lstStyle/>
          <a:p>
            <a:r>
              <a:rPr lang="en-IN" dirty="0"/>
              <a:t>Disadvantage of DMA method</a:t>
            </a:r>
          </a:p>
          <a:p>
            <a:pPr>
              <a:buFont typeface="Courier New" panose="02070309020205020404" pitchFamily="49" charset="0"/>
              <a:buChar char="o"/>
            </a:pPr>
            <a:r>
              <a:rPr lang="en-IN" dirty="0"/>
              <a:t>May include covered or covering background.</a:t>
            </a:r>
          </a:p>
          <a:p>
            <a:pPr>
              <a:buFont typeface="Courier New" panose="02070309020205020404" pitchFamily="49" charset="0"/>
              <a:buChar char="o"/>
            </a:pPr>
            <a:endParaRPr lang="en-IN" dirty="0"/>
          </a:p>
        </p:txBody>
      </p:sp>
      <p:sp>
        <p:nvSpPr>
          <p:cNvPr id="3" name="Title 2">
            <a:extLst>
              <a:ext uri="{FF2B5EF4-FFF2-40B4-BE49-F238E27FC236}">
                <a16:creationId xmlns:a16="http://schemas.microsoft.com/office/drawing/2014/main" id="{040AE413-AF95-E2B9-6A33-C02296FB6C5F}"/>
              </a:ext>
            </a:extLst>
          </p:cNvPr>
          <p:cNvSpPr>
            <a:spLocks noGrp="1"/>
          </p:cNvSpPr>
          <p:nvPr>
            <p:ph type="title"/>
          </p:nvPr>
        </p:nvSpPr>
        <p:spPr/>
        <p:txBody>
          <a:bodyPr>
            <a:normAutofit/>
          </a:bodyPr>
          <a:lstStyle/>
          <a:p>
            <a:r>
              <a:rPr lang="en-IN" sz="3200" dirty="0"/>
              <a:t>Object Tracking Algorithm</a:t>
            </a:r>
          </a:p>
        </p:txBody>
      </p:sp>
      <p:pic>
        <p:nvPicPr>
          <p:cNvPr id="5" name="Picture 4">
            <a:extLst>
              <a:ext uri="{FF2B5EF4-FFF2-40B4-BE49-F238E27FC236}">
                <a16:creationId xmlns:a16="http://schemas.microsoft.com/office/drawing/2014/main" id="{39E07489-A23B-FDEE-8E22-ED5C0BCCF84A}"/>
              </a:ext>
            </a:extLst>
          </p:cNvPr>
          <p:cNvPicPr>
            <a:picLocks noChangeAspect="1"/>
          </p:cNvPicPr>
          <p:nvPr/>
        </p:nvPicPr>
        <p:blipFill rotWithShape="1">
          <a:blip r:embed="rId2"/>
          <a:srcRect l="1261" t="-1" b="1091"/>
          <a:stretch/>
        </p:blipFill>
        <p:spPr>
          <a:xfrm>
            <a:off x="0" y="2813134"/>
            <a:ext cx="9144000" cy="4044866"/>
          </a:xfrm>
          <a:prstGeom prst="rect">
            <a:avLst/>
          </a:prstGeom>
        </p:spPr>
      </p:pic>
    </p:spTree>
    <p:extLst>
      <p:ext uri="{BB962C8B-B14F-4D97-AF65-F5344CB8AC3E}">
        <p14:creationId xmlns:p14="http://schemas.microsoft.com/office/powerpoint/2010/main" val="4072859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DC1F79-9436-209D-E53A-AF120D880FAD}"/>
              </a:ext>
            </a:extLst>
          </p:cNvPr>
          <p:cNvSpPr>
            <a:spLocks noGrp="1"/>
          </p:cNvSpPr>
          <p:nvPr>
            <p:ph idx="1"/>
          </p:nvPr>
        </p:nvSpPr>
        <p:spPr/>
        <p:txBody>
          <a:bodyPr/>
          <a:lstStyle/>
          <a:p>
            <a:r>
              <a:rPr lang="en-IN" dirty="0" err="1"/>
              <a:t>Solution:Block-Matching</a:t>
            </a:r>
            <a:r>
              <a:rPr lang="en-IN" dirty="0"/>
              <a:t> Algorithm</a:t>
            </a:r>
          </a:p>
          <a:p>
            <a:pPr>
              <a:buFont typeface="Courier New" panose="02070309020205020404" pitchFamily="49" charset="0"/>
              <a:buChar char="o"/>
            </a:pPr>
            <a:r>
              <a:rPr lang="en-IN" dirty="0"/>
              <a:t>Using Motion vector to compensate the redundant part of tracking area.</a:t>
            </a:r>
          </a:p>
          <a:p>
            <a:pPr>
              <a:buFont typeface="Courier New" panose="02070309020205020404" pitchFamily="49" charset="0"/>
              <a:buChar char="o"/>
            </a:pPr>
            <a:endParaRPr lang="en-IN" dirty="0"/>
          </a:p>
        </p:txBody>
      </p:sp>
      <p:sp>
        <p:nvSpPr>
          <p:cNvPr id="3" name="Title 2">
            <a:extLst>
              <a:ext uri="{FF2B5EF4-FFF2-40B4-BE49-F238E27FC236}">
                <a16:creationId xmlns:a16="http://schemas.microsoft.com/office/drawing/2014/main" id="{5FA7597E-CD8B-E40A-57D8-AA6A0FC2F268}"/>
              </a:ext>
            </a:extLst>
          </p:cNvPr>
          <p:cNvSpPr>
            <a:spLocks noGrp="1"/>
          </p:cNvSpPr>
          <p:nvPr>
            <p:ph type="title"/>
          </p:nvPr>
        </p:nvSpPr>
        <p:spPr/>
        <p:txBody>
          <a:bodyPr>
            <a:normAutofit/>
          </a:bodyPr>
          <a:lstStyle/>
          <a:p>
            <a:r>
              <a:rPr lang="en-IN" sz="3200" dirty="0"/>
              <a:t>Object Tracking Algorithm</a:t>
            </a:r>
          </a:p>
        </p:txBody>
      </p:sp>
      <p:pic>
        <p:nvPicPr>
          <p:cNvPr id="7" name="Picture 6">
            <a:extLst>
              <a:ext uri="{FF2B5EF4-FFF2-40B4-BE49-F238E27FC236}">
                <a16:creationId xmlns:a16="http://schemas.microsoft.com/office/drawing/2014/main" id="{97936D27-470C-77F2-F2D9-72FDF2918182}"/>
              </a:ext>
            </a:extLst>
          </p:cNvPr>
          <p:cNvPicPr>
            <a:picLocks noChangeAspect="1"/>
          </p:cNvPicPr>
          <p:nvPr/>
        </p:nvPicPr>
        <p:blipFill>
          <a:blip r:embed="rId2"/>
          <a:stretch>
            <a:fillRect/>
          </a:stretch>
        </p:blipFill>
        <p:spPr>
          <a:xfrm>
            <a:off x="0" y="2924944"/>
            <a:ext cx="9144000" cy="3861048"/>
          </a:xfrm>
          <a:prstGeom prst="rect">
            <a:avLst/>
          </a:prstGeom>
        </p:spPr>
      </p:pic>
    </p:spTree>
    <p:extLst>
      <p:ext uri="{BB962C8B-B14F-4D97-AF65-F5344CB8AC3E}">
        <p14:creationId xmlns:p14="http://schemas.microsoft.com/office/powerpoint/2010/main" val="568316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779D20-ED9C-12E7-A93C-9C3BC2281662}"/>
              </a:ext>
            </a:extLst>
          </p:cNvPr>
          <p:cNvSpPr>
            <a:spLocks noGrp="1"/>
          </p:cNvSpPr>
          <p:nvPr>
            <p:ph idx="1"/>
          </p:nvPr>
        </p:nvSpPr>
        <p:spPr/>
        <p:txBody>
          <a:bodyPr/>
          <a:lstStyle/>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method that iteratively shifts the data point to the average of data points.</a:t>
            </a:r>
          </a:p>
          <a:p>
            <a:pPr marL="109728" indent="0">
              <a:lnSpc>
                <a:spcPct val="150000"/>
              </a:lnSpc>
              <a:buNone/>
            </a:pPr>
            <a:endParaRPr lang="en-IN"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014E7B2A-483D-D45E-D491-A22815647D3E}"/>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         MEAN SHIFT ALGORITHM</a:t>
            </a:r>
            <a:endParaRPr lang="en-IN" sz="3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BC74345-6F92-BA8A-618F-2DEE041E1728}"/>
              </a:ext>
            </a:extLst>
          </p:cNvPr>
          <p:cNvPicPr>
            <a:picLocks noChangeAspect="1"/>
          </p:cNvPicPr>
          <p:nvPr/>
        </p:nvPicPr>
        <p:blipFill>
          <a:blip r:embed="rId2"/>
          <a:stretch>
            <a:fillRect/>
          </a:stretch>
        </p:blipFill>
        <p:spPr>
          <a:xfrm>
            <a:off x="1331640" y="2708920"/>
            <a:ext cx="6480720" cy="3960440"/>
          </a:xfrm>
          <a:prstGeom prst="rect">
            <a:avLst/>
          </a:prstGeom>
        </p:spPr>
      </p:pic>
    </p:spTree>
    <p:extLst>
      <p:ext uri="{BB962C8B-B14F-4D97-AF65-F5344CB8AC3E}">
        <p14:creationId xmlns:p14="http://schemas.microsoft.com/office/powerpoint/2010/main" val="2557249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105D0EB-6336-D668-CF17-26BCEC043E15}"/>
              </a:ext>
            </a:extLst>
          </p:cNvPr>
          <p:cNvPicPr>
            <a:picLocks noGrp="1" noChangeAspect="1"/>
          </p:cNvPicPr>
          <p:nvPr>
            <p:ph idx="1"/>
          </p:nvPr>
        </p:nvPicPr>
        <p:blipFill>
          <a:blip r:embed="rId2"/>
          <a:stretch>
            <a:fillRect/>
          </a:stretch>
        </p:blipFill>
        <p:spPr>
          <a:xfrm>
            <a:off x="1" y="0"/>
            <a:ext cx="9143999" cy="6858000"/>
          </a:xfrm>
        </p:spPr>
      </p:pic>
    </p:spTree>
    <p:extLst>
      <p:ext uri="{BB962C8B-B14F-4D97-AF65-F5344CB8AC3E}">
        <p14:creationId xmlns:p14="http://schemas.microsoft.com/office/powerpoint/2010/main" val="655437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6C82C4A-4CD3-AD1D-EF83-0AAE26AA0B0A}"/>
              </a:ext>
            </a:extLst>
          </p:cNvPr>
          <p:cNvPicPr>
            <a:picLocks noGrp="1" noChangeAspect="1"/>
          </p:cNvPicPr>
          <p:nvPr>
            <p:ph idx="1"/>
          </p:nvPr>
        </p:nvPicPr>
        <p:blipFill>
          <a:blip r:embed="rId2"/>
          <a:stretch>
            <a:fillRect/>
          </a:stretch>
        </p:blipFill>
        <p:spPr>
          <a:xfrm>
            <a:off x="457200" y="1268760"/>
            <a:ext cx="8229600" cy="5589240"/>
          </a:xfrm>
        </p:spPr>
      </p:pic>
      <p:sp>
        <p:nvSpPr>
          <p:cNvPr id="3" name="Title 2">
            <a:extLst>
              <a:ext uri="{FF2B5EF4-FFF2-40B4-BE49-F238E27FC236}">
                <a16:creationId xmlns:a16="http://schemas.microsoft.com/office/drawing/2014/main" id="{A32B6C8A-A3E8-0D14-33AF-B6C13A0E3393}"/>
              </a:ext>
            </a:extLst>
          </p:cNvPr>
          <p:cNvSpPr>
            <a:spLocks noGrp="1"/>
          </p:cNvSpPr>
          <p:nvPr>
            <p:ph type="title"/>
          </p:nvPr>
        </p:nvSpPr>
        <p:spPr/>
        <p:txBody>
          <a:bodyPr/>
          <a:lstStyle/>
          <a:p>
            <a:r>
              <a:rPr lang="en-US" dirty="0"/>
              <a:t>            MEAN SHIFT</a:t>
            </a:r>
            <a:endParaRPr lang="en-IN" dirty="0"/>
          </a:p>
        </p:txBody>
      </p:sp>
    </p:spTree>
    <p:extLst>
      <p:ext uri="{BB962C8B-B14F-4D97-AF65-F5344CB8AC3E}">
        <p14:creationId xmlns:p14="http://schemas.microsoft.com/office/powerpoint/2010/main" val="1044280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77FDF1-D1D9-1C89-8F8B-30FD8B17BCD5}"/>
              </a:ext>
            </a:extLst>
          </p:cNvPr>
          <p:cNvSpPr>
            <a:spLocks noGrp="1"/>
          </p:cNvSpPr>
          <p:nvPr>
            <p:ph idx="1"/>
          </p:nvPr>
        </p:nvSpPr>
        <p:spPr>
          <a:xfrm>
            <a:off x="2555776" y="2780927"/>
            <a:ext cx="3960440" cy="504057"/>
          </a:xfrm>
        </p:spPr>
        <p:txBody>
          <a:bodyPr/>
          <a:lstStyle/>
          <a:p>
            <a:r>
              <a:rPr lang="en-IN" dirty="0"/>
              <a:t>Code will be shown!</a:t>
            </a:r>
          </a:p>
        </p:txBody>
      </p:sp>
      <p:sp>
        <p:nvSpPr>
          <p:cNvPr id="3" name="Title 2">
            <a:extLst>
              <a:ext uri="{FF2B5EF4-FFF2-40B4-BE49-F238E27FC236}">
                <a16:creationId xmlns:a16="http://schemas.microsoft.com/office/drawing/2014/main" id="{035FF5C5-50CE-D07C-728C-6BC1C02AAC77}"/>
              </a:ext>
            </a:extLst>
          </p:cNvPr>
          <p:cNvSpPr>
            <a:spLocks noGrp="1"/>
          </p:cNvSpPr>
          <p:nvPr>
            <p:ph type="title"/>
          </p:nvPr>
        </p:nvSpPr>
        <p:spPr/>
        <p:txBody>
          <a:bodyPr>
            <a:normAutofit/>
          </a:bodyPr>
          <a:lstStyle/>
          <a:p>
            <a:r>
              <a:rPr lang="en-IN" sz="3200" dirty="0">
                <a:effectLst>
                  <a:outerShdw blurRad="38100" dist="38100" dir="2700000" algn="tl">
                    <a:srgbClr val="000000">
                      <a:alpha val="43137"/>
                    </a:srgbClr>
                  </a:outerShdw>
                </a:effectLst>
              </a:rPr>
              <a:t>Working Example of Object Tracking</a:t>
            </a:r>
          </a:p>
        </p:txBody>
      </p:sp>
    </p:spTree>
    <p:extLst>
      <p:ext uri="{BB962C8B-B14F-4D97-AF65-F5344CB8AC3E}">
        <p14:creationId xmlns:p14="http://schemas.microsoft.com/office/powerpoint/2010/main" val="3615628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E7C0BA-9FEB-D642-24CD-A25A68E06227}"/>
              </a:ext>
            </a:extLst>
          </p:cNvPr>
          <p:cNvSpPr>
            <a:spLocks noGrp="1"/>
          </p:cNvSpPr>
          <p:nvPr>
            <p:ph idx="1"/>
          </p:nvPr>
        </p:nvSpPr>
        <p:spPr>
          <a:xfrm>
            <a:off x="457200" y="1556792"/>
            <a:ext cx="8229600" cy="4900000"/>
          </a:xfrm>
        </p:spPr>
        <p:txBody>
          <a:bodyPr>
            <a:normAutofit/>
          </a:bodyPr>
          <a:lstStyle/>
          <a:p>
            <a:r>
              <a:rPr lang="en-US" sz="2400" dirty="0">
                <a:effectLst>
                  <a:outerShdw blurRad="38100" dist="38100" dir="2700000" algn="tl">
                    <a:srgbClr val="000000">
                      <a:alpha val="43137"/>
                    </a:srgbClr>
                  </a:outerShdw>
                </a:effectLst>
              </a:rPr>
              <a:t>Introduction to Object Tracking</a:t>
            </a:r>
          </a:p>
          <a:p>
            <a:r>
              <a:rPr lang="en-US" sz="2400" dirty="0">
                <a:effectLst>
                  <a:outerShdw blurRad="38100" dist="38100" dir="2700000" algn="tl">
                    <a:srgbClr val="000000">
                      <a:alpha val="43137"/>
                    </a:srgbClr>
                  </a:outerShdw>
                </a:effectLst>
              </a:rPr>
              <a:t>Applications of Object Tracking</a:t>
            </a:r>
          </a:p>
          <a:p>
            <a:r>
              <a:rPr lang="en-US" sz="2400" dirty="0">
                <a:effectLst>
                  <a:outerShdw blurRad="38100" dist="38100" dir="2700000" algn="tl">
                    <a:srgbClr val="000000">
                      <a:alpha val="43137"/>
                    </a:srgbClr>
                  </a:outerShdw>
                </a:effectLst>
              </a:rPr>
              <a:t>Object Representation</a:t>
            </a:r>
          </a:p>
          <a:p>
            <a:r>
              <a:rPr lang="en-US" sz="2400" dirty="0">
                <a:effectLst>
                  <a:outerShdw blurRad="38100" dist="38100" dir="2700000" algn="tl">
                    <a:srgbClr val="000000">
                      <a:alpha val="43137"/>
                    </a:srgbClr>
                  </a:outerShdw>
                </a:effectLst>
              </a:rPr>
              <a:t>Object Detection</a:t>
            </a:r>
          </a:p>
          <a:p>
            <a:r>
              <a:rPr lang="en-US" sz="2400" dirty="0">
                <a:effectLst>
                  <a:outerShdw blurRad="38100" dist="38100" dir="2700000" algn="tl">
                    <a:srgbClr val="000000">
                      <a:alpha val="43137"/>
                    </a:srgbClr>
                  </a:outerShdw>
                </a:effectLst>
              </a:rPr>
              <a:t>Step’s in Object Tracking</a:t>
            </a:r>
          </a:p>
          <a:p>
            <a:r>
              <a:rPr lang="en-US" sz="2400" dirty="0">
                <a:effectLst>
                  <a:outerShdw blurRad="38100" dist="38100" dir="2700000" algn="tl">
                    <a:srgbClr val="000000">
                      <a:alpha val="43137"/>
                    </a:srgbClr>
                  </a:outerShdw>
                </a:effectLst>
              </a:rPr>
              <a:t>Object Tracking Algorithm’s</a:t>
            </a:r>
          </a:p>
          <a:p>
            <a:r>
              <a:rPr lang="en-US" sz="2400" dirty="0">
                <a:effectLst>
                  <a:outerShdw blurRad="38100" dist="38100" dir="2700000" algn="tl">
                    <a:srgbClr val="000000">
                      <a:alpha val="43137"/>
                    </a:srgbClr>
                  </a:outerShdw>
                </a:effectLst>
              </a:rPr>
              <a:t>Working Example of Object Tracking</a:t>
            </a:r>
          </a:p>
          <a:p>
            <a:r>
              <a:rPr lang="en-US" sz="2400" dirty="0">
                <a:effectLst>
                  <a:outerShdw blurRad="38100" dist="38100" dir="2700000" algn="tl">
                    <a:srgbClr val="000000">
                      <a:alpha val="43137"/>
                    </a:srgbClr>
                  </a:outerShdw>
                </a:effectLst>
              </a:rPr>
              <a:t>Conclusion</a:t>
            </a:r>
          </a:p>
          <a:p>
            <a:pPr marL="109728" indent="0">
              <a:buNone/>
            </a:pPr>
            <a:endParaRPr lang="en-IN" dirty="0"/>
          </a:p>
        </p:txBody>
      </p:sp>
      <p:sp>
        <p:nvSpPr>
          <p:cNvPr id="3" name="Title 2">
            <a:extLst>
              <a:ext uri="{FF2B5EF4-FFF2-40B4-BE49-F238E27FC236}">
                <a16:creationId xmlns:a16="http://schemas.microsoft.com/office/drawing/2014/main" id="{286F9FB5-FBDD-05A1-0830-D48AFA66DA92}"/>
              </a:ext>
            </a:extLst>
          </p:cNvPr>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Contents</a:t>
            </a:r>
            <a:endParaRPr lang="en-IN"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271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90E291-68B7-54BA-F7CA-81C3128680F0}"/>
              </a:ext>
            </a:extLst>
          </p:cNvPr>
          <p:cNvSpPr>
            <a:spLocks noGrp="1"/>
          </p:cNvSpPr>
          <p:nvPr>
            <p:ph idx="1"/>
          </p:nvPr>
        </p:nvSpPr>
        <p:spPr>
          <a:xfrm>
            <a:off x="457200" y="1481328"/>
            <a:ext cx="8229600" cy="4755984"/>
          </a:xfrm>
        </p:spPr>
        <p:txBody>
          <a:bodyPr>
            <a:normAutofit fontScale="92500"/>
          </a:bodyPr>
          <a:lstStyle/>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Object tracking means tracing the progress of objects as they move about in visual scene.</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Object tracking, thus, involves processing spatial as well as temporal changes.</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Significant progress has been made in object tracking.</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Taxonomy of moving object detection is been proposed. </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Performance of various object detection is also compared.</a:t>
            </a:r>
            <a:endParaRPr lang="en-IN"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2089E7D7-FCDF-446E-DB2E-89BE7F358B0C}"/>
              </a:ext>
            </a:extLst>
          </p:cNvPr>
          <p:cNvSpPr>
            <a:spLocks noGrp="1"/>
          </p:cNvSpPr>
          <p:nvPr>
            <p:ph type="title"/>
          </p:nvPr>
        </p:nvSpPr>
        <p:spPr/>
        <p:txBody>
          <a:bodyPr/>
          <a:lstStyle/>
          <a:p>
            <a:r>
              <a:rPr lang="en-US" dirty="0"/>
              <a:t>             CONCLUSION</a:t>
            </a:r>
            <a:endParaRPr lang="en-IN" dirty="0"/>
          </a:p>
        </p:txBody>
      </p:sp>
    </p:spTree>
    <p:extLst>
      <p:ext uri="{BB962C8B-B14F-4D97-AF65-F5344CB8AC3E}">
        <p14:creationId xmlns:p14="http://schemas.microsoft.com/office/powerpoint/2010/main" val="937331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3E8296-5C22-FFCF-6D4F-962513813AFB}"/>
              </a:ext>
            </a:extLst>
          </p:cNvPr>
          <p:cNvSpPr>
            <a:spLocks noGrp="1"/>
          </p:cNvSpPr>
          <p:nvPr>
            <p:ph idx="1"/>
          </p:nvPr>
        </p:nvSpPr>
        <p:spPr/>
        <p:txBody>
          <a:bodyPr>
            <a:normAutofit/>
          </a:bodyPr>
          <a:lstStyle/>
          <a:p>
            <a:r>
              <a:rPr lang="en-US" sz="1800" dirty="0" err="1">
                <a:latin typeface="Arial" panose="020B0604020202020204" pitchFamily="34" charset="0"/>
                <a:cs typeface="Arial" panose="020B0604020202020204" pitchFamily="34" charset="0"/>
              </a:rPr>
              <a:t>Athanesious</a:t>
            </a:r>
            <a:r>
              <a:rPr lang="en-US" sz="1800" dirty="0">
                <a:latin typeface="Arial" panose="020B0604020202020204" pitchFamily="34" charset="0"/>
                <a:cs typeface="Arial" panose="020B0604020202020204" pitchFamily="34" charset="0"/>
              </a:rPr>
              <a:t>, J. &amp; Suresh, P., 2012. Systematic Survey on Object Tracking Methods in Video. Int. J. Adv. Res. </a:t>
            </a:r>
            <a:r>
              <a:rPr lang="en-US" sz="1800" dirty="0" err="1">
                <a:latin typeface="Arial" panose="020B0604020202020204" pitchFamily="34" charset="0"/>
                <a:cs typeface="Arial" panose="020B0604020202020204" pitchFamily="34" charset="0"/>
              </a:rPr>
              <a:t>Comput</a:t>
            </a:r>
            <a:r>
              <a:rPr lang="en-US" sz="1800" dirty="0">
                <a:latin typeface="Arial" panose="020B0604020202020204" pitchFamily="34" charset="0"/>
                <a:cs typeface="Arial" panose="020B0604020202020204" pitchFamily="34" charset="0"/>
              </a:rPr>
              <a:t>. Eng. Technol. 1, 242–247</a:t>
            </a:r>
            <a:r>
              <a:rPr lang="en-US" sz="2000" dirty="0">
                <a:latin typeface="Arial" panose="020B0604020202020204" pitchFamily="34" charset="0"/>
                <a:cs typeface="Arial" panose="020B0604020202020204" pitchFamily="34" charset="0"/>
              </a:rPr>
              <a:t>.</a:t>
            </a:r>
          </a:p>
          <a:p>
            <a:r>
              <a:rPr lang="en-US" sz="2000" b="0" i="0" dirty="0">
                <a:effectLst/>
                <a:latin typeface="Arial" panose="020B0604020202020204" pitchFamily="34" charset="0"/>
                <a:cs typeface="Arial" panose="020B0604020202020204" pitchFamily="34" charset="0"/>
                <a:hlinkClick r:id="rId2"/>
              </a:rPr>
              <a:t>http://www.mathworks.in/help/vision/examples/motion -based-multiple-object-tracking.html</a:t>
            </a:r>
            <a:endParaRPr lang="en-US" sz="2000" b="0" i="0" dirty="0">
              <a:effectLst/>
              <a:latin typeface="Arial" panose="020B0604020202020204" pitchFamily="34" charset="0"/>
              <a:cs typeface="Arial" panose="020B0604020202020204" pitchFamily="34" charset="0"/>
            </a:endParaRPr>
          </a:p>
          <a:p>
            <a:r>
              <a:rPr lang="en-IN" sz="1800" dirty="0" err="1">
                <a:latin typeface="Arial" panose="020B0604020202020204" pitchFamily="34" charset="0"/>
                <a:cs typeface="Arial" panose="020B0604020202020204" pitchFamily="34" charset="0"/>
              </a:rPr>
              <a:t>Comaniciu</a:t>
            </a:r>
            <a:r>
              <a:rPr lang="en-IN" sz="1800" dirty="0">
                <a:latin typeface="Arial" panose="020B0604020202020204" pitchFamily="34" charset="0"/>
                <a:cs typeface="Arial" panose="020B0604020202020204" pitchFamily="34" charset="0"/>
              </a:rPr>
              <a:t>, D., Ramesh, V. &amp; Meer, P., 2003. Kernel-based object tracking. IEEE Trans. Pattern Anal. doi:10.1109/TPAMI.2003.1195991 Mach. </a:t>
            </a:r>
            <a:r>
              <a:rPr lang="en-IN" sz="1800" dirty="0" err="1">
                <a:latin typeface="Arial" panose="020B0604020202020204" pitchFamily="34" charset="0"/>
                <a:cs typeface="Arial" panose="020B0604020202020204" pitchFamily="34" charset="0"/>
              </a:rPr>
              <a:t>Intell</a:t>
            </a:r>
            <a:r>
              <a:rPr lang="en-IN" sz="1800" dirty="0">
                <a:latin typeface="Arial" panose="020B0604020202020204" pitchFamily="34" charset="0"/>
                <a:cs typeface="Arial" panose="020B0604020202020204" pitchFamily="34" charset="0"/>
              </a:rPr>
              <a:t>. 25, 564–577.</a:t>
            </a:r>
          </a:p>
          <a:p>
            <a:r>
              <a:rPr lang="en-IN" sz="1800" b="0" i="0" dirty="0" err="1">
                <a:solidFill>
                  <a:srgbClr val="000000"/>
                </a:solidFill>
                <a:effectLst/>
                <a:latin typeface="Arial" panose="020B0604020202020204" pitchFamily="34" charset="0"/>
                <a:cs typeface="Arial" panose="020B0604020202020204" pitchFamily="34" charset="0"/>
              </a:rPr>
              <a:t>Shoichi</a:t>
            </a:r>
            <a:r>
              <a:rPr lang="en-IN" sz="1800" b="0" i="0" dirty="0">
                <a:solidFill>
                  <a:srgbClr val="000000"/>
                </a:solidFill>
                <a:effectLst/>
                <a:latin typeface="Arial" panose="020B0604020202020204" pitchFamily="34" charset="0"/>
                <a:cs typeface="Arial" panose="020B0604020202020204" pitchFamily="34" charset="0"/>
              </a:rPr>
              <a:t> </a:t>
            </a:r>
            <a:r>
              <a:rPr lang="en-IN" sz="1800" b="0" i="0" dirty="0" err="1">
                <a:solidFill>
                  <a:srgbClr val="000000"/>
                </a:solidFill>
                <a:effectLst/>
                <a:latin typeface="Arial" panose="020B0604020202020204" pitchFamily="34" charset="0"/>
                <a:cs typeface="Arial" panose="020B0604020202020204" pitchFamily="34" charset="0"/>
              </a:rPr>
              <a:t>Arakil</a:t>
            </a:r>
            <a:r>
              <a:rPr lang="en-IN" sz="1800" b="0" i="0" dirty="0">
                <a:solidFill>
                  <a:srgbClr val="000000"/>
                </a:solidFill>
                <a:effectLst/>
                <a:latin typeface="Arial" panose="020B0604020202020204" pitchFamily="34" charset="0"/>
                <a:cs typeface="Arial" panose="020B0604020202020204" pitchFamily="34" charset="0"/>
              </a:rPr>
              <a:t>, Takashi Matsuoka, Haruo </a:t>
            </a:r>
            <a:r>
              <a:rPr lang="en-IN" sz="1800" b="0" i="0" dirty="0" err="1">
                <a:solidFill>
                  <a:srgbClr val="000000"/>
                </a:solidFill>
                <a:effectLst/>
                <a:latin typeface="Arial" panose="020B0604020202020204" pitchFamily="34" charset="0"/>
                <a:cs typeface="Arial" panose="020B0604020202020204" pitchFamily="34" charset="0"/>
              </a:rPr>
              <a:t>Takemura</a:t>
            </a:r>
            <a:r>
              <a:rPr lang="en-IN" sz="1800" b="0" i="0" dirty="0">
                <a:solidFill>
                  <a:srgbClr val="000000"/>
                </a:solidFill>
                <a:effectLst/>
                <a:latin typeface="Arial" panose="020B0604020202020204" pitchFamily="34" charset="0"/>
                <a:cs typeface="Arial" panose="020B0604020202020204" pitchFamily="34" charset="0"/>
              </a:rPr>
              <a:t>, and </a:t>
            </a:r>
            <a:r>
              <a:rPr lang="en-IN" sz="1800" b="0" i="0" dirty="0" err="1">
                <a:solidFill>
                  <a:srgbClr val="000000"/>
                </a:solidFill>
                <a:effectLst/>
                <a:latin typeface="Arial" panose="020B0604020202020204" pitchFamily="34" charset="0"/>
                <a:cs typeface="Arial" panose="020B0604020202020204" pitchFamily="34" charset="0"/>
              </a:rPr>
              <a:t>Naokazu</a:t>
            </a:r>
            <a:r>
              <a:rPr lang="en-IN" sz="1800" b="0" i="0" dirty="0">
                <a:solidFill>
                  <a:srgbClr val="000000"/>
                </a:solidFill>
                <a:effectLst/>
                <a:latin typeface="Arial" panose="020B0604020202020204" pitchFamily="34" charset="0"/>
                <a:cs typeface="Arial" panose="020B0604020202020204" pitchFamily="34" charset="0"/>
              </a:rPr>
              <a:t> </a:t>
            </a:r>
            <a:r>
              <a:rPr lang="en-IN" sz="1800" b="0" i="0" dirty="0" err="1">
                <a:solidFill>
                  <a:srgbClr val="000000"/>
                </a:solidFill>
                <a:effectLst/>
                <a:latin typeface="Arial" panose="020B0604020202020204" pitchFamily="34" charset="0"/>
                <a:cs typeface="Arial" panose="020B0604020202020204" pitchFamily="34" charset="0"/>
              </a:rPr>
              <a:t>Yokoya,Real</a:t>
            </a:r>
            <a:r>
              <a:rPr lang="en-IN" sz="1800" b="0" i="0" dirty="0">
                <a:solidFill>
                  <a:srgbClr val="000000"/>
                </a:solidFill>
                <a:effectLst/>
                <a:latin typeface="Arial" panose="020B0604020202020204" pitchFamily="34" charset="0"/>
                <a:cs typeface="Arial" panose="020B0604020202020204" pitchFamily="34" charset="0"/>
              </a:rPr>
              <a:t>-time Tracking of Multiple Moving Objects in Moving Camera Image Sequences Using Robust Statistics.1051-4651/98, 1998 IEEE.</a:t>
            </a:r>
          </a:p>
          <a:p>
            <a:r>
              <a:rPr lang="en-US" sz="1800" b="0" i="0" dirty="0">
                <a:effectLst/>
                <a:latin typeface="Arial" panose="020B0604020202020204" pitchFamily="34" charset="0"/>
                <a:cs typeface="Arial" panose="020B0604020202020204" pitchFamily="34" charset="0"/>
              </a:rPr>
              <a:t>http://unoccio.blogspot.in/2009/03/fast-color-based- object-tracking-using.html</a:t>
            </a:r>
            <a:endParaRPr lang="en-IN" sz="1800" b="0" i="0" dirty="0">
              <a:effectLst/>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E020049C-6B2A-66BB-86C5-44A314641040}"/>
              </a:ext>
            </a:extLst>
          </p:cNvPr>
          <p:cNvSpPr>
            <a:spLocks noGrp="1"/>
          </p:cNvSpPr>
          <p:nvPr>
            <p:ph type="title"/>
          </p:nvPr>
        </p:nvSpPr>
        <p:spPr/>
        <p:txBody>
          <a:bodyPr>
            <a:normAutofit/>
          </a:bodyPr>
          <a:lstStyle/>
          <a:p>
            <a:r>
              <a:rPr lang="en-IN" sz="3200" dirty="0">
                <a:solidFill>
                  <a:schemeClr val="tx1"/>
                </a:solidFill>
                <a:effectLst>
                  <a:outerShdw blurRad="38100" dist="38100" dir="2700000" algn="tl">
                    <a:srgbClr val="000000">
                      <a:alpha val="43137"/>
                    </a:srgbClr>
                  </a:outerShdw>
                </a:effectLst>
              </a:rPr>
              <a:t>REFERENCES:</a:t>
            </a:r>
          </a:p>
        </p:txBody>
      </p:sp>
    </p:spTree>
    <p:extLst>
      <p:ext uri="{BB962C8B-B14F-4D97-AF65-F5344CB8AC3E}">
        <p14:creationId xmlns:p14="http://schemas.microsoft.com/office/powerpoint/2010/main" val="851557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A2FF35-491E-B469-A05F-1726BAEEBD5A}"/>
              </a:ext>
            </a:extLst>
          </p:cNvPr>
          <p:cNvSpPr>
            <a:spLocks noGrp="1"/>
          </p:cNvSpPr>
          <p:nvPr>
            <p:ph type="title"/>
          </p:nvPr>
        </p:nvSpPr>
        <p:spPr>
          <a:xfrm>
            <a:off x="2699792" y="2204864"/>
            <a:ext cx="3888432" cy="1224136"/>
          </a:xfrm>
        </p:spPr>
        <p:txBody>
          <a:bodyPr>
            <a:normAutofit/>
            <a:scene3d>
              <a:camera prst="orthographicFront"/>
              <a:lightRig rig="sunrise" dir="t"/>
            </a:scene3d>
            <a:sp3d extrusionH="57150" prstMaterial="softEdge">
              <a:bevelT w="25400" h="25400" prst="angle"/>
              <a:bevelB w="38100" h="38100" prst="angle"/>
            </a:sp3d>
          </a:bodyPr>
          <a:lstStyle/>
          <a:p>
            <a:r>
              <a:rPr lang="en-IN" sz="4000" dirty="0">
                <a:effectLst>
                  <a:outerShdw blurRad="75057" dist="38100" dir="5400000" sy="-20000" rotWithShape="0">
                    <a:prstClr val="black">
                      <a:alpha val="25000"/>
                    </a:prstClr>
                  </a:outerShdw>
                </a:effectLst>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1249489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53C9E0-E467-3B49-9C7A-5355AE91374C}"/>
              </a:ext>
            </a:extLst>
          </p:cNvPr>
          <p:cNvSpPr>
            <a:spLocks noGrp="1"/>
          </p:cNvSpPr>
          <p:nvPr>
            <p:ph idx="1"/>
          </p:nvPr>
        </p:nvSpPr>
        <p:spPr>
          <a:xfrm>
            <a:off x="316082" y="1256830"/>
            <a:ext cx="8576398" cy="2748234"/>
          </a:xfrm>
        </p:spPr>
        <p:txBody>
          <a:bodyPr>
            <a:normAutofit/>
          </a:bodyPr>
          <a:lstStyle/>
          <a:p>
            <a:r>
              <a:rPr lang="en-US" dirty="0"/>
              <a:t>To track an object over a sequence of images.</a:t>
            </a:r>
          </a:p>
          <a:p>
            <a:pPr marL="109728" indent="0">
              <a:buNone/>
            </a:pPr>
            <a:endParaRPr lang="en-US" dirty="0"/>
          </a:p>
          <a:p>
            <a:r>
              <a:rPr lang="en-US" sz="3200" dirty="0">
                <a:solidFill>
                  <a:srgbClr val="282829"/>
                </a:solidFill>
                <a:latin typeface="-apple-system"/>
              </a:rPr>
              <a:t>Motive is to detect </a:t>
            </a:r>
            <a:r>
              <a:rPr lang="en-US" sz="3200" b="0" i="0" dirty="0">
                <a:solidFill>
                  <a:srgbClr val="282829"/>
                </a:solidFill>
                <a:effectLst/>
                <a:latin typeface="-apple-system"/>
              </a:rPr>
              <a:t>all known objects in a scene.</a:t>
            </a:r>
          </a:p>
          <a:p>
            <a:endParaRPr lang="en-US" sz="3200" dirty="0"/>
          </a:p>
          <a:p>
            <a:r>
              <a:rPr lang="en-US" dirty="0"/>
              <a:t>To determine Relative movements.</a:t>
            </a:r>
            <a:endParaRPr lang="en-IN" dirty="0"/>
          </a:p>
          <a:p>
            <a:endParaRPr lang="en-US" dirty="0"/>
          </a:p>
        </p:txBody>
      </p:sp>
      <p:sp>
        <p:nvSpPr>
          <p:cNvPr id="3" name="Title 2">
            <a:extLst>
              <a:ext uri="{FF2B5EF4-FFF2-40B4-BE49-F238E27FC236}">
                <a16:creationId xmlns:a16="http://schemas.microsoft.com/office/drawing/2014/main" id="{6521AB7B-FB9F-3DB6-A889-26113E304345}"/>
              </a:ext>
            </a:extLst>
          </p:cNvPr>
          <p:cNvSpPr>
            <a:spLocks noGrp="1"/>
          </p:cNvSpPr>
          <p:nvPr>
            <p:ph type="title"/>
          </p:nvPr>
        </p:nvSpPr>
        <p:spPr>
          <a:xfrm>
            <a:off x="457200" y="113830"/>
            <a:ext cx="8229600" cy="1143000"/>
          </a:xfrm>
        </p:spPr>
        <p:txBody>
          <a:bodyPr>
            <a:normAutofit/>
          </a:bodyPr>
          <a:lstStyle/>
          <a:p>
            <a:pPr algn="ctr"/>
            <a:r>
              <a:rPr lang="en-US" sz="3200" dirty="0"/>
              <a:t>Introduction to Object Tracking</a:t>
            </a:r>
            <a:endParaRPr lang="en-IN" sz="3200" dirty="0"/>
          </a:p>
        </p:txBody>
      </p:sp>
      <p:pic>
        <p:nvPicPr>
          <p:cNvPr id="5" name="Picture 4">
            <a:extLst>
              <a:ext uri="{FF2B5EF4-FFF2-40B4-BE49-F238E27FC236}">
                <a16:creationId xmlns:a16="http://schemas.microsoft.com/office/drawing/2014/main" id="{78553118-592B-74E4-CD79-F1577D6F61A1}"/>
              </a:ext>
            </a:extLst>
          </p:cNvPr>
          <p:cNvPicPr>
            <a:picLocks noChangeAspect="1"/>
          </p:cNvPicPr>
          <p:nvPr/>
        </p:nvPicPr>
        <p:blipFill rotWithShape="1">
          <a:blip r:embed="rId2"/>
          <a:srcRect l="1449" t="3088" r="-1449" b="3088"/>
          <a:stretch/>
        </p:blipFill>
        <p:spPr>
          <a:xfrm>
            <a:off x="5087379" y="3868267"/>
            <a:ext cx="3740539" cy="2559594"/>
          </a:xfrm>
          <a:prstGeom prst="rect">
            <a:avLst/>
          </a:prstGeom>
          <a:effectLst>
            <a:softEdge rad="0"/>
          </a:effectLst>
        </p:spPr>
      </p:pic>
    </p:spTree>
    <p:extLst>
      <p:ext uri="{BB962C8B-B14F-4D97-AF65-F5344CB8AC3E}">
        <p14:creationId xmlns:p14="http://schemas.microsoft.com/office/powerpoint/2010/main" val="3394199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FD3106-C905-1FC6-D9B5-CB9BD9E311DE}"/>
              </a:ext>
            </a:extLst>
          </p:cNvPr>
          <p:cNvSpPr>
            <a:spLocks noGrp="1"/>
          </p:cNvSpPr>
          <p:nvPr>
            <p:ph idx="1"/>
          </p:nvPr>
        </p:nvSpPr>
        <p:spPr>
          <a:xfrm>
            <a:off x="457200" y="1481329"/>
            <a:ext cx="8229600" cy="4467952"/>
          </a:xfrm>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The objective is to detect and track the generic object in real time. In real life, therefore, we require rich information about the surrounding. We need to understand how the objects are moving with respect to the camera. It would also help to recognize the interaction between objects. </a:t>
            </a:r>
          </a:p>
          <a:p>
            <a:pPr algn="just">
              <a:lnSpc>
                <a:spcPct val="150000"/>
              </a:lnSpc>
            </a:pPr>
            <a:r>
              <a:rPr lang="en-US" b="1" dirty="0">
                <a:latin typeface="Times New Roman" panose="02020603050405020304" pitchFamily="18" charset="0"/>
                <a:cs typeface="Times New Roman" panose="02020603050405020304" pitchFamily="18" charset="0"/>
              </a:rPr>
              <a:t>For example</a:t>
            </a:r>
            <a:r>
              <a:rPr lang="en-US" dirty="0">
                <a:latin typeface="Times New Roman" panose="02020603050405020304" pitchFamily="18" charset="0"/>
                <a:cs typeface="Times New Roman" panose="02020603050405020304" pitchFamily="18" charset="0"/>
              </a:rPr>
              <a:t>: How many cars have passed in a Lane.</a:t>
            </a:r>
            <a:endParaRPr lang="en-IN"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E0AA2344-7844-BDC5-0433-856237C5B2C8}"/>
              </a:ext>
            </a:extLst>
          </p:cNvPr>
          <p:cNvSpPr>
            <a:spLocks noGrp="1"/>
          </p:cNvSpPr>
          <p:nvPr>
            <p:ph type="title"/>
          </p:nvPr>
        </p:nvSpPr>
        <p:spPr/>
        <p:txBody>
          <a:bodyPr>
            <a:normAutofit/>
          </a:bodyPr>
          <a:lstStyle/>
          <a:p>
            <a:r>
              <a:rPr lang="en-IN" sz="3200" dirty="0">
                <a:effectLst>
                  <a:outerShdw blurRad="38100" dist="38100" dir="2700000" algn="tl">
                    <a:srgbClr val="000000">
                      <a:alpha val="43137"/>
                    </a:srgbClr>
                  </a:outerShdw>
                </a:effectLst>
              </a:rPr>
              <a:t>Problem Statement:</a:t>
            </a:r>
          </a:p>
        </p:txBody>
      </p:sp>
    </p:spTree>
    <p:extLst>
      <p:ext uri="{BB962C8B-B14F-4D97-AF65-F5344CB8AC3E}">
        <p14:creationId xmlns:p14="http://schemas.microsoft.com/office/powerpoint/2010/main" val="3037460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430344-3EAB-7967-B65B-B6E913BBA869}"/>
              </a:ext>
            </a:extLst>
          </p:cNvPr>
          <p:cNvSpPr>
            <a:spLocks noGrp="1"/>
          </p:cNvSpPr>
          <p:nvPr>
            <p:ph idx="1"/>
          </p:nvPr>
        </p:nvSpPr>
        <p:spPr/>
        <p:txBody>
          <a:bodyPr/>
          <a:lstStyle/>
          <a:p>
            <a:r>
              <a:rPr lang="en-US" b="1" dirty="0"/>
              <a:t>Traffic Information </a:t>
            </a:r>
            <a:r>
              <a:rPr lang="en-US" dirty="0"/>
              <a:t>and </a:t>
            </a:r>
            <a:r>
              <a:rPr lang="en-US" b="1" dirty="0"/>
              <a:t>Surveillance</a:t>
            </a:r>
            <a:endParaRPr lang="en-IN" b="1" dirty="0"/>
          </a:p>
        </p:txBody>
      </p:sp>
      <p:sp>
        <p:nvSpPr>
          <p:cNvPr id="3" name="Title 2">
            <a:extLst>
              <a:ext uri="{FF2B5EF4-FFF2-40B4-BE49-F238E27FC236}">
                <a16:creationId xmlns:a16="http://schemas.microsoft.com/office/drawing/2014/main" id="{6FD6F818-BD17-4C31-0F28-59F1C844B205}"/>
              </a:ext>
            </a:extLst>
          </p:cNvPr>
          <p:cNvSpPr>
            <a:spLocks noGrp="1"/>
          </p:cNvSpPr>
          <p:nvPr>
            <p:ph type="title"/>
          </p:nvPr>
        </p:nvSpPr>
        <p:spPr/>
        <p:txBody>
          <a:bodyPr>
            <a:normAutofit/>
          </a:bodyPr>
          <a:lstStyle/>
          <a:p>
            <a:pPr algn="ctr"/>
            <a:r>
              <a:rPr lang="en-US" sz="3200" dirty="0"/>
              <a:t>Applications of Object Tracking</a:t>
            </a:r>
            <a:endParaRPr lang="en-IN" sz="3200" dirty="0"/>
          </a:p>
        </p:txBody>
      </p:sp>
      <p:pic>
        <p:nvPicPr>
          <p:cNvPr id="5" name="Picture 4">
            <a:extLst>
              <a:ext uri="{FF2B5EF4-FFF2-40B4-BE49-F238E27FC236}">
                <a16:creationId xmlns:a16="http://schemas.microsoft.com/office/drawing/2014/main" id="{4077A3E7-479F-6383-7614-9D71B9E1A288}"/>
              </a:ext>
            </a:extLst>
          </p:cNvPr>
          <p:cNvPicPr>
            <a:picLocks noChangeAspect="1"/>
          </p:cNvPicPr>
          <p:nvPr/>
        </p:nvPicPr>
        <p:blipFill>
          <a:blip r:embed="rId2"/>
          <a:stretch>
            <a:fillRect/>
          </a:stretch>
        </p:blipFill>
        <p:spPr>
          <a:xfrm>
            <a:off x="140568" y="2074151"/>
            <a:ext cx="4248472" cy="3182326"/>
          </a:xfrm>
          <a:prstGeom prst="rect">
            <a:avLst/>
          </a:prstGeom>
        </p:spPr>
      </p:pic>
      <p:pic>
        <p:nvPicPr>
          <p:cNvPr id="6" name="Content Placeholder 4">
            <a:extLst>
              <a:ext uri="{FF2B5EF4-FFF2-40B4-BE49-F238E27FC236}">
                <a16:creationId xmlns:a16="http://schemas.microsoft.com/office/drawing/2014/main" id="{BD045C58-3007-EF52-9CD7-B07881E02D92}"/>
              </a:ext>
            </a:extLst>
          </p:cNvPr>
          <p:cNvPicPr>
            <a:picLocks noChangeAspect="1"/>
          </p:cNvPicPr>
          <p:nvPr/>
        </p:nvPicPr>
        <p:blipFill rotWithShape="1">
          <a:blip r:embed="rId3"/>
          <a:srcRect l="1335" t="4720"/>
          <a:stretch/>
        </p:blipFill>
        <p:spPr>
          <a:xfrm>
            <a:off x="4580924" y="2074150"/>
            <a:ext cx="4248471" cy="3182325"/>
          </a:xfrm>
          <a:prstGeom prst="rect">
            <a:avLst/>
          </a:prstGeom>
        </p:spPr>
      </p:pic>
    </p:spTree>
    <p:extLst>
      <p:ext uri="{BB962C8B-B14F-4D97-AF65-F5344CB8AC3E}">
        <p14:creationId xmlns:p14="http://schemas.microsoft.com/office/powerpoint/2010/main" val="2200533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A55BE1-AD37-3B14-DF2E-502A10305819}"/>
              </a:ext>
            </a:extLst>
          </p:cNvPr>
          <p:cNvSpPr>
            <a:spLocks noGrp="1"/>
          </p:cNvSpPr>
          <p:nvPr>
            <p:ph idx="1"/>
          </p:nvPr>
        </p:nvSpPr>
        <p:spPr>
          <a:xfrm>
            <a:off x="457200" y="1124744"/>
            <a:ext cx="8229600" cy="2664296"/>
          </a:xfrm>
        </p:spPr>
        <p:txBody>
          <a:bodyPr>
            <a:normAutofit fontScale="92500" lnSpcReduction="20000"/>
          </a:bodyPr>
          <a:lstStyle/>
          <a:p>
            <a:pPr>
              <a:lnSpc>
                <a:spcPct val="150000"/>
              </a:lnSpc>
            </a:pPr>
            <a:r>
              <a:rPr lang="en-US" sz="2600" dirty="0">
                <a:latin typeface="Times New Roman" panose="02020603050405020304" pitchFamily="18" charset="0"/>
                <a:cs typeface="Times New Roman" panose="02020603050405020304" pitchFamily="18" charset="0"/>
              </a:rPr>
              <a:t>In a tracking scenario, objects can be represented by their shape. Object shape representations commonly employed for tracking are:</a:t>
            </a:r>
          </a:p>
          <a:p>
            <a:pPr>
              <a:lnSpc>
                <a:spcPct val="150000"/>
              </a:lnSpc>
            </a:pPr>
            <a:r>
              <a:rPr lang="en-US" sz="2600" b="1" dirty="0">
                <a:latin typeface="Times New Roman" panose="02020603050405020304" pitchFamily="18" charset="0"/>
                <a:cs typeface="Times New Roman" panose="02020603050405020304" pitchFamily="18" charset="0"/>
              </a:rPr>
              <a:t>Points</a:t>
            </a:r>
            <a:r>
              <a:rPr lang="en-US" b="1" dirty="0">
                <a:latin typeface="Times New Roman" panose="02020603050405020304" pitchFamily="18" charset="0"/>
                <a:cs typeface="Times New Roman" panose="02020603050405020304" pitchFamily="18" charset="0"/>
              </a:rPr>
              <a:t> </a:t>
            </a:r>
          </a:p>
          <a:p>
            <a:pPr>
              <a:lnSpc>
                <a:spcPct val="150000"/>
              </a:lnSpc>
            </a:pPr>
            <a:r>
              <a:rPr lang="en-US" b="1" dirty="0">
                <a:latin typeface="Times New Roman" panose="02020603050405020304" pitchFamily="18" charset="0"/>
                <a:cs typeface="Times New Roman" panose="02020603050405020304" pitchFamily="18" charset="0"/>
              </a:rPr>
              <a:t>Primitive geometric shapes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2C90A645-AA6B-A6F8-5E3C-E84F4F2DC360}"/>
              </a:ext>
            </a:extLst>
          </p:cNvPr>
          <p:cNvSpPr>
            <a:spLocks noGrp="1"/>
          </p:cNvSpPr>
          <p:nvPr>
            <p:ph type="title"/>
          </p:nvPr>
        </p:nvSpPr>
        <p:spPr>
          <a:xfrm>
            <a:off x="457200" y="274638"/>
            <a:ext cx="8229600" cy="706090"/>
          </a:xfrm>
        </p:spPr>
        <p:txBody>
          <a:bodyPr>
            <a:normAutofit/>
          </a:bodyPr>
          <a:lstStyle/>
          <a:p>
            <a:pPr algn="ctr"/>
            <a:r>
              <a:rPr lang="en-US" sz="3200" dirty="0">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Object Representation</a:t>
            </a:r>
            <a:endParaRPr lang="en-IN" sz="3200" dirty="0">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Content Placeholder 6">
            <a:extLst>
              <a:ext uri="{FF2B5EF4-FFF2-40B4-BE49-F238E27FC236}">
                <a16:creationId xmlns:a16="http://schemas.microsoft.com/office/drawing/2014/main" id="{097B0971-B76D-5C23-8F39-0CF1588B8F47}"/>
              </a:ext>
            </a:extLst>
          </p:cNvPr>
          <p:cNvPicPr>
            <a:picLocks noChangeAspect="1"/>
          </p:cNvPicPr>
          <p:nvPr/>
        </p:nvPicPr>
        <p:blipFill>
          <a:blip r:embed="rId2"/>
          <a:stretch>
            <a:fillRect/>
          </a:stretch>
        </p:blipFill>
        <p:spPr>
          <a:xfrm>
            <a:off x="4716016" y="2492896"/>
            <a:ext cx="4283968" cy="4126470"/>
          </a:xfrm>
          <a:prstGeom prst="rect">
            <a:avLst/>
          </a:prstGeom>
        </p:spPr>
      </p:pic>
    </p:spTree>
    <p:extLst>
      <p:ext uri="{BB962C8B-B14F-4D97-AF65-F5344CB8AC3E}">
        <p14:creationId xmlns:p14="http://schemas.microsoft.com/office/powerpoint/2010/main" val="2948702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D3D8D-F868-DD45-60A4-EFDF18850344}"/>
              </a:ext>
            </a:extLst>
          </p:cNvPr>
          <p:cNvSpPr>
            <a:spLocks noGrp="1"/>
          </p:cNvSpPr>
          <p:nvPr>
            <p:ph type="ctrTitle"/>
          </p:nvPr>
        </p:nvSpPr>
        <p:spPr>
          <a:xfrm>
            <a:off x="685800" y="116633"/>
            <a:ext cx="8134672" cy="1199704"/>
          </a:xfrm>
        </p:spPr>
        <p:txBody>
          <a:bodyPr>
            <a:normAutofit/>
          </a:bodyPr>
          <a:lstStyle/>
          <a:p>
            <a:r>
              <a:rPr lang="en-US" sz="3200" dirty="0">
                <a:latin typeface="Times New Roman" panose="02020603050405020304" pitchFamily="18" charset="0"/>
                <a:cs typeface="Times New Roman" panose="02020603050405020304" pitchFamily="18" charset="0"/>
              </a:rPr>
              <a:t>SCHEMATIC REPRESENTATION OF GENERIC OBJECT TRACKING SYSTEM</a:t>
            </a: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44972A6-229A-0F2E-BAFD-DB3E5EF69A9F}"/>
              </a:ext>
            </a:extLst>
          </p:cNvPr>
          <p:cNvSpPr>
            <a:spLocks noGrp="1"/>
          </p:cNvSpPr>
          <p:nvPr>
            <p:ph type="subTitle" idx="1"/>
          </p:nvPr>
        </p:nvSpPr>
        <p:spPr>
          <a:xfrm>
            <a:off x="685800" y="1772816"/>
            <a:ext cx="7772400" cy="3038495"/>
          </a:xfrm>
        </p:spPr>
        <p:txBody>
          <a:bodyPr/>
          <a:lstStyle/>
          <a:p>
            <a:pPr marL="457200" indent="-4572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Visual input</a:t>
            </a:r>
          </a:p>
          <a:p>
            <a:pPr marL="457200" indent="-45720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Image </a:t>
            </a:r>
            <a:r>
              <a:rPr lang="en-IN" b="1" dirty="0" err="1">
                <a:latin typeface="Times New Roman" panose="02020603050405020304" pitchFamily="18" charset="0"/>
                <a:cs typeface="Times New Roman" panose="02020603050405020304" pitchFamily="18" charset="0"/>
              </a:rPr>
              <a:t>Acquisation</a:t>
            </a:r>
            <a:endParaRPr lang="en-IN"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04212CA-418B-9753-9364-6072BDAD1AB1}"/>
              </a:ext>
            </a:extLst>
          </p:cNvPr>
          <p:cNvPicPr>
            <a:picLocks noChangeAspect="1"/>
          </p:cNvPicPr>
          <p:nvPr/>
        </p:nvPicPr>
        <p:blipFill>
          <a:blip r:embed="rId2"/>
          <a:stretch>
            <a:fillRect/>
          </a:stretch>
        </p:blipFill>
        <p:spPr>
          <a:xfrm>
            <a:off x="1191994" y="1952835"/>
            <a:ext cx="3380006" cy="2678455"/>
          </a:xfrm>
          <a:prstGeom prst="rect">
            <a:avLst/>
          </a:prstGeom>
        </p:spPr>
      </p:pic>
    </p:spTree>
    <p:extLst>
      <p:ext uri="{BB962C8B-B14F-4D97-AF65-F5344CB8AC3E}">
        <p14:creationId xmlns:p14="http://schemas.microsoft.com/office/powerpoint/2010/main" val="3052129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EB940C-DEE8-DC0B-FEF3-425110961934}"/>
              </a:ext>
            </a:extLst>
          </p:cNvPr>
          <p:cNvSpPr>
            <a:spLocks noGrp="1"/>
          </p:cNvSpPr>
          <p:nvPr>
            <p:ph idx="1"/>
          </p:nvPr>
        </p:nvSpPr>
        <p:spPr>
          <a:xfrm>
            <a:off x="457200" y="764704"/>
            <a:ext cx="8229600" cy="5544616"/>
          </a:xfrm>
        </p:spPr>
        <p:txBody>
          <a:bodyPr>
            <a:normAutofit fontScale="85000" lnSpcReduction="20000"/>
          </a:bodyPr>
          <a:lstStyle/>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Every tracking method requires an object detection mechanism either in every frame or when the object first appears in the video.</a:t>
            </a:r>
          </a:p>
          <a:p>
            <a:pPr>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 Challenges of moving object detection:</a:t>
            </a:r>
          </a:p>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Loss of information caused by the 3D world on a 2Dimage.</a:t>
            </a:r>
          </a:p>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Noise in images.</a:t>
            </a:r>
          </a:p>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Complex object motion</a:t>
            </a:r>
          </a:p>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Non-rigid or articulated nature of </a:t>
            </a:r>
            <a:r>
              <a:rPr lang="en-US" dirty="0" err="1">
                <a:latin typeface="Times New Roman" panose="02020603050405020304" pitchFamily="18" charset="0"/>
                <a:cs typeface="Times New Roman" panose="02020603050405020304" pitchFamily="18" charset="0"/>
              </a:rPr>
              <a:t>objectsPartial</a:t>
            </a:r>
            <a:r>
              <a:rPr lang="en-US" dirty="0">
                <a:latin typeface="Times New Roman" panose="02020603050405020304" pitchFamily="18" charset="0"/>
                <a:cs typeface="Times New Roman" panose="02020603050405020304" pitchFamily="18" charset="0"/>
              </a:rPr>
              <a:t> or full object occlusions· </a:t>
            </a:r>
          </a:p>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Complex object shapes</a:t>
            </a:r>
          </a:p>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Scene illumination changes</a:t>
            </a:r>
            <a:endParaRPr lang="en-IN"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4079CCFE-FDAE-5635-541F-17FAAB8A2A7B}"/>
              </a:ext>
            </a:extLst>
          </p:cNvPr>
          <p:cNvSpPr>
            <a:spLocks noGrp="1"/>
          </p:cNvSpPr>
          <p:nvPr>
            <p:ph type="title"/>
          </p:nvPr>
        </p:nvSpPr>
        <p:spPr>
          <a:xfrm>
            <a:off x="457200" y="274638"/>
            <a:ext cx="8229600" cy="490066"/>
          </a:xfrm>
        </p:spPr>
        <p:txBody>
          <a:bodyPr>
            <a:normAutofit fontScale="90000"/>
          </a:bodyPr>
          <a:lstStyle/>
          <a:p>
            <a:r>
              <a:rPr lang="en-US" dirty="0"/>
              <a:t>           </a:t>
            </a:r>
            <a:r>
              <a:rPr lang="en-US" sz="3600" dirty="0">
                <a:latin typeface="Times New Roman" panose="02020603050405020304" pitchFamily="18" charset="0"/>
                <a:cs typeface="Times New Roman" panose="02020603050405020304" pitchFamily="18" charset="0"/>
              </a:rPr>
              <a:t>OBJECT DETECTION</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4027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9E2B6B0-CC60-8D30-36B8-DB9582118E59}"/>
              </a:ext>
            </a:extLst>
          </p:cNvPr>
          <p:cNvPicPr>
            <a:picLocks noGrp="1" noChangeAspect="1"/>
          </p:cNvPicPr>
          <p:nvPr>
            <p:ph idx="1"/>
          </p:nvPr>
        </p:nvPicPr>
        <p:blipFill rotWithShape="1">
          <a:blip r:embed="rId2"/>
          <a:srcRect l="2404" b="1042"/>
          <a:stretch/>
        </p:blipFill>
        <p:spPr>
          <a:xfrm>
            <a:off x="-70845" y="0"/>
            <a:ext cx="9214845" cy="6858000"/>
          </a:xfrm>
        </p:spPr>
      </p:pic>
    </p:spTree>
    <p:extLst>
      <p:ext uri="{BB962C8B-B14F-4D97-AF65-F5344CB8AC3E}">
        <p14:creationId xmlns:p14="http://schemas.microsoft.com/office/powerpoint/2010/main" val="37865866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363</TotalTime>
  <Words>559</Words>
  <Application>Microsoft Office PowerPoint</Application>
  <PresentationFormat>On-screen Show (4:3)</PresentationFormat>
  <Paragraphs>77</Paragraphs>
  <Slides>22</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-apple-system</vt:lpstr>
      <vt:lpstr>Arial</vt:lpstr>
      <vt:lpstr>Calibri</vt:lpstr>
      <vt:lpstr>Courier New</vt:lpstr>
      <vt:lpstr>Lucida Sans Unicode</vt:lpstr>
      <vt:lpstr>Times New Roman</vt:lpstr>
      <vt:lpstr>Verdana</vt:lpstr>
      <vt:lpstr>Wingdings</vt:lpstr>
      <vt:lpstr>Wingdings 2</vt:lpstr>
      <vt:lpstr>Wingdings 3</vt:lpstr>
      <vt:lpstr>Concourse</vt:lpstr>
      <vt:lpstr> Presentation On    </vt:lpstr>
      <vt:lpstr>                        Contents</vt:lpstr>
      <vt:lpstr>Introduction to Object Tracking</vt:lpstr>
      <vt:lpstr>Problem Statement:</vt:lpstr>
      <vt:lpstr>Applications of Object Tracking</vt:lpstr>
      <vt:lpstr>Object Representation</vt:lpstr>
      <vt:lpstr>SCHEMATIC REPRESENTATION OF GENERIC OBJECT TRACKING SYSTEM</vt:lpstr>
      <vt:lpstr>           OBJECT DETECTION</vt:lpstr>
      <vt:lpstr>PowerPoint Presentation</vt:lpstr>
      <vt:lpstr>PowerPoint Presentation</vt:lpstr>
      <vt:lpstr>PowerPoint Presentation</vt:lpstr>
      <vt:lpstr>Object Tracking Algorithm’s</vt:lpstr>
      <vt:lpstr>Object Tracking Algorithm</vt:lpstr>
      <vt:lpstr>Object Tracking Algorithm</vt:lpstr>
      <vt:lpstr>Object Tracking Algorithm</vt:lpstr>
      <vt:lpstr>         MEAN SHIFT ALGORITHM</vt:lpstr>
      <vt:lpstr>PowerPoint Presentation</vt:lpstr>
      <vt:lpstr>            MEAN SHIFT</vt:lpstr>
      <vt:lpstr>Working Example of Object Tracking</vt:lpstr>
      <vt:lpstr>             CONCLUSION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 Danush</dc:creator>
  <cp:lastModifiedBy>KAVIN B</cp:lastModifiedBy>
  <cp:revision>20</cp:revision>
  <dcterms:created xsi:type="dcterms:W3CDTF">2022-07-28T15:31:29Z</dcterms:created>
  <dcterms:modified xsi:type="dcterms:W3CDTF">2022-08-03T16:23:49Z</dcterms:modified>
</cp:coreProperties>
</file>