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9"/>
  </p:notesMasterIdLst>
  <p:handoutMasterIdLst>
    <p:handoutMasterId r:id="rId20"/>
  </p:handoutMasterIdLst>
  <p:sldIdLst>
    <p:sldId id="256" r:id="rId5"/>
    <p:sldId id="298" r:id="rId6"/>
    <p:sldId id="277" r:id="rId7"/>
    <p:sldId id="261" r:id="rId8"/>
    <p:sldId id="289" r:id="rId9"/>
    <p:sldId id="264" r:id="rId10"/>
    <p:sldId id="297" r:id="rId11"/>
    <p:sldId id="266" r:id="rId12"/>
    <p:sldId id="294" r:id="rId13"/>
    <p:sldId id="270" r:id="rId14"/>
    <p:sldId id="290" r:id="rId15"/>
    <p:sldId id="296" r:id="rId16"/>
    <p:sldId id="278"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EAAAE-9384-4355-B017-0018237F560F}" v="1137" dt="2021-10-25T09:02:27.283"/>
    <p1510:client id="{9ED11A59-0582-42C3-AE89-56829218F945}" v="713" dt="2021-10-25T12:31:11.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83" autoAdjust="0"/>
    <p:restoredTop sz="94660"/>
  </p:normalViewPr>
  <p:slideViewPr>
    <p:cSldViewPr snapToGrid="0">
      <p:cViewPr varScale="1">
        <p:scale>
          <a:sx n="90" d="100"/>
          <a:sy n="90" d="100"/>
        </p:scale>
        <p:origin x="1026" y="9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10/25/2021</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128721" y="4152179"/>
            <a:ext cx="4941770" cy="1852165"/>
          </a:xfrm>
        </p:spPr>
        <p:txBody>
          <a:bodyPr vert="horz" lIns="91440" tIns="45720" rIns="91440" bIns="45720" rtlCol="0" anchor="t">
            <a:normAutofit/>
          </a:bodyPr>
          <a:lstStyle/>
          <a:p>
            <a:r>
              <a:rPr lang="en-US" sz="1800" b="1">
                <a:latin typeface="calibri light"/>
                <a:cs typeface="calibri light"/>
              </a:rPr>
              <a:t>Project Tittle,</a:t>
            </a:r>
            <a:br>
              <a:rPr lang="en-US" sz="1800" b="1" dirty="0">
                <a:latin typeface="calibri light"/>
                <a:cs typeface="calibri light"/>
              </a:rPr>
            </a:br>
            <a:r>
              <a:rPr lang="en-US" sz="2800" b="1">
                <a:latin typeface="calibri light"/>
                <a:cs typeface="calibri light"/>
              </a:rPr>
              <a:t>Hand gesture recognition </a:t>
            </a:r>
            <a:br>
              <a:rPr lang="en-US" sz="2800" b="1" dirty="0">
                <a:latin typeface="calibri light"/>
                <a:cs typeface="calibri light"/>
              </a:rPr>
            </a:br>
            <a:r>
              <a:rPr lang="en-US" sz="2800" b="1">
                <a:latin typeface="calibri light"/>
                <a:cs typeface="calibri light"/>
              </a:rPr>
              <a:t>for Human-Computer Interaction</a:t>
            </a:r>
            <a:endParaRPr lang="en-US" sz="2800" b="1"/>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normAutofit/>
          </a:bodyPr>
          <a:lstStyle/>
          <a:p>
            <a:r>
              <a:rPr lang="en-US" sz="2400" dirty="0"/>
              <a:t>Results and discussion</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2056858"/>
            <a:ext cx="4209228" cy="3499624"/>
          </a:xfrm>
        </p:spPr>
        <p:txBody>
          <a:bodyPr vert="horz" lIns="91440" tIns="45720" rIns="91440" bIns="45720" rtlCol="0" anchor="t">
            <a:noAutofit/>
          </a:bodyPr>
          <a:lstStyle/>
          <a:p>
            <a:pPr marL="285750" indent="-285750">
              <a:buChar char="•"/>
            </a:pPr>
            <a:r>
              <a:rPr lang="en-US" sz="1600" dirty="0"/>
              <a:t>We incorporate years of research done in vision-based hand recognition recognition technology to assign interactive actions to recognised gestures. Thus, we implement human-computer </a:t>
            </a:r>
            <a:r>
              <a:rPr lang="en-US" sz="1600"/>
              <a:t>interaction through computer vision. </a:t>
            </a:r>
            <a:endParaRPr lang="en-US" sz="1600" dirty="0"/>
          </a:p>
          <a:p>
            <a:pPr marL="285750" indent="-285750">
              <a:buChar char="•"/>
            </a:pPr>
            <a:r>
              <a:rPr lang="en-US" sz="1600" dirty="0"/>
              <a:t>We aim to develop an project that turns the user's hand into a tool </a:t>
            </a:r>
            <a:r>
              <a:rPr lang="en-US" sz="1600"/>
              <a:t>for interacting with computers. We started this as a way to overcome the challenges in a pandemic and now we hope to push </a:t>
            </a:r>
            <a:r>
              <a:rPr lang="en-US" sz="1600" dirty="0"/>
              <a:t>into the future of interactive technology. </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2021</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SRMIST</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2432014" cy="466098"/>
          </a:xfrm>
        </p:spPr>
        <p:txBody>
          <a:bodyPr>
            <a:normAutofit fontScale="90000"/>
          </a:bodyPr>
          <a:lstStyle/>
          <a:p>
            <a:r>
              <a:rPr lang="en-US" dirty="0"/>
              <a:t>Screenshots</a:t>
            </a:r>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2021</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SRMIST</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pic>
        <p:nvPicPr>
          <p:cNvPr id="6" name="Picture 9">
            <a:extLst>
              <a:ext uri="{FF2B5EF4-FFF2-40B4-BE49-F238E27FC236}">
                <a16:creationId xmlns:a16="http://schemas.microsoft.com/office/drawing/2014/main" id="{DAF0B99B-D98C-4439-A30C-9C18AD5A9C7B}"/>
              </a:ext>
            </a:extLst>
          </p:cNvPr>
          <p:cNvPicPr>
            <a:picLocks noChangeAspect="1"/>
          </p:cNvPicPr>
          <p:nvPr/>
        </p:nvPicPr>
        <p:blipFill>
          <a:blip r:embed="rId2"/>
          <a:stretch>
            <a:fillRect/>
          </a:stretch>
        </p:blipFill>
        <p:spPr>
          <a:xfrm>
            <a:off x="365051" y="1883553"/>
            <a:ext cx="5357037" cy="3578220"/>
          </a:xfrm>
          <a:prstGeom prst="rect">
            <a:avLst/>
          </a:prstGeom>
        </p:spPr>
      </p:pic>
      <p:pic>
        <p:nvPicPr>
          <p:cNvPr id="10" name="Picture 10">
            <a:extLst>
              <a:ext uri="{FF2B5EF4-FFF2-40B4-BE49-F238E27FC236}">
                <a16:creationId xmlns:a16="http://schemas.microsoft.com/office/drawing/2014/main" id="{CD65AB40-4B3D-4B61-80CC-52A952E41577}"/>
              </a:ext>
            </a:extLst>
          </p:cNvPr>
          <p:cNvPicPr>
            <a:picLocks noChangeAspect="1"/>
          </p:cNvPicPr>
          <p:nvPr/>
        </p:nvPicPr>
        <p:blipFill>
          <a:blip r:embed="rId3"/>
          <a:stretch>
            <a:fillRect/>
          </a:stretch>
        </p:blipFill>
        <p:spPr>
          <a:xfrm>
            <a:off x="5944470" y="1884056"/>
            <a:ext cx="5676013" cy="3576044"/>
          </a:xfrm>
          <a:prstGeom prst="rect">
            <a:avLst/>
          </a:prstGeom>
        </p:spPr>
      </p:pic>
    </p:spTree>
    <p:extLst>
      <p:ext uri="{BB962C8B-B14F-4D97-AF65-F5344CB8AC3E}">
        <p14:creationId xmlns:p14="http://schemas.microsoft.com/office/powerpoint/2010/main" val="117782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2750991" cy="439517"/>
          </a:xfrm>
        </p:spPr>
        <p:txBody>
          <a:bodyPr>
            <a:normAutofit fontScale="90000"/>
          </a:bodyPr>
          <a:lstStyle/>
          <a:p>
            <a:r>
              <a:rPr lang="en-US" dirty="0"/>
              <a:t>Screenshots</a:t>
            </a:r>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20"/>
          </p:nvPr>
        </p:nvSpPr>
        <p:spPr/>
        <p:txBody>
          <a:bodyPr/>
          <a:lstStyle/>
          <a:p>
            <a:r>
              <a:rPr lang="en-US" dirty="0"/>
              <a:t>2021</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21"/>
          </p:nvPr>
        </p:nvSpPr>
        <p:spPr/>
        <p:txBody>
          <a:bodyPr/>
          <a:lstStyle/>
          <a:p>
            <a:r>
              <a:rPr lang="en-US" dirty="0"/>
              <a:t>SRMIST</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22"/>
          </p:nvPr>
        </p:nvSpPr>
        <p:spPr/>
        <p:txBody>
          <a:bodyPr/>
          <a:lstStyle/>
          <a:p>
            <a:fld id="{B5CEABB6-07DC-46E8-9B57-56EC44A396E5}" type="slidenum">
              <a:rPr lang="en-US" smtClean="0"/>
              <a:pPr/>
              <a:t>12</a:t>
            </a:fld>
            <a:endParaRPr lang="en-US" dirty="0"/>
          </a:p>
        </p:txBody>
      </p:sp>
      <p:pic>
        <p:nvPicPr>
          <p:cNvPr id="3" name="Picture 3">
            <a:extLst>
              <a:ext uri="{FF2B5EF4-FFF2-40B4-BE49-F238E27FC236}">
                <a16:creationId xmlns:a16="http://schemas.microsoft.com/office/drawing/2014/main" id="{73FE3A16-7C9B-4627-9DB4-67E49ACE21B1}"/>
              </a:ext>
            </a:extLst>
          </p:cNvPr>
          <p:cNvPicPr>
            <a:picLocks noChangeAspect="1"/>
          </p:cNvPicPr>
          <p:nvPr/>
        </p:nvPicPr>
        <p:blipFill>
          <a:blip r:embed="rId2"/>
          <a:stretch>
            <a:fillRect/>
          </a:stretch>
        </p:blipFill>
        <p:spPr>
          <a:xfrm>
            <a:off x="957532" y="2659288"/>
            <a:ext cx="2743200" cy="2632105"/>
          </a:xfrm>
          <a:prstGeom prst="rect">
            <a:avLst/>
          </a:prstGeom>
        </p:spPr>
      </p:pic>
      <p:pic>
        <p:nvPicPr>
          <p:cNvPr id="4" name="Picture 4" descr="Graphical user interface&#10;&#10;Description automatically generated">
            <a:extLst>
              <a:ext uri="{FF2B5EF4-FFF2-40B4-BE49-F238E27FC236}">
                <a16:creationId xmlns:a16="http://schemas.microsoft.com/office/drawing/2014/main" id="{DF7D735D-BB81-4F55-8DBE-40A370C501CE}"/>
              </a:ext>
            </a:extLst>
          </p:cNvPr>
          <p:cNvPicPr>
            <a:picLocks noChangeAspect="1"/>
          </p:cNvPicPr>
          <p:nvPr/>
        </p:nvPicPr>
        <p:blipFill>
          <a:blip r:embed="rId3"/>
          <a:stretch>
            <a:fillRect/>
          </a:stretch>
        </p:blipFill>
        <p:spPr>
          <a:xfrm>
            <a:off x="4724400" y="2663748"/>
            <a:ext cx="2743200" cy="2623185"/>
          </a:xfrm>
          <a:prstGeom prst="rect">
            <a:avLst/>
          </a:prstGeom>
        </p:spPr>
      </p:pic>
      <p:pic>
        <p:nvPicPr>
          <p:cNvPr id="5" name="Picture 5" descr="A picture containing text, indoor, different, screenshot&#10;&#10;Description automatically generated">
            <a:extLst>
              <a:ext uri="{FF2B5EF4-FFF2-40B4-BE49-F238E27FC236}">
                <a16:creationId xmlns:a16="http://schemas.microsoft.com/office/drawing/2014/main" id="{4A45A14F-2859-4D38-AB03-3C1F6C74B9FA}"/>
              </a:ext>
            </a:extLst>
          </p:cNvPr>
          <p:cNvPicPr>
            <a:picLocks noChangeAspect="1"/>
          </p:cNvPicPr>
          <p:nvPr/>
        </p:nvPicPr>
        <p:blipFill>
          <a:blip r:embed="rId4"/>
          <a:stretch>
            <a:fillRect/>
          </a:stretch>
        </p:blipFill>
        <p:spPr>
          <a:xfrm>
            <a:off x="8491268" y="2653256"/>
            <a:ext cx="2743200" cy="2615411"/>
          </a:xfrm>
          <a:prstGeom prst="rect">
            <a:avLst/>
          </a:prstGeom>
        </p:spPr>
      </p:pic>
    </p:spTree>
    <p:extLst>
      <p:ext uri="{BB962C8B-B14F-4D97-AF65-F5344CB8AC3E}">
        <p14:creationId xmlns:p14="http://schemas.microsoft.com/office/powerpoint/2010/main" val="353485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32264" y="1346295"/>
            <a:ext cx="5407781" cy="447159"/>
          </a:xfrm>
        </p:spPr>
        <p:txBody>
          <a:bodyPr>
            <a:normAutofit/>
          </a:bodyPr>
          <a:lstStyle/>
          <a:p>
            <a:r>
              <a:rPr lang="en-ZA" sz="2400" dirty="0"/>
              <a:t>References</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2021</a:t>
            </a:r>
          </a:p>
          <a:p>
            <a:endParaRPr lang="en-US"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ZA" dirty="0"/>
              <a:t>SRMIST</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ZA" smtClean="0"/>
              <a:pPr/>
              <a:t>13</a:t>
            </a:fld>
            <a:endParaRPr lang="en-ZA" dirty="0"/>
          </a:p>
        </p:txBody>
      </p:sp>
      <p:sp>
        <p:nvSpPr>
          <p:cNvPr id="12" name="Text Placeholder 11">
            <a:extLst>
              <a:ext uri="{FF2B5EF4-FFF2-40B4-BE49-F238E27FC236}">
                <a16:creationId xmlns:a16="http://schemas.microsoft.com/office/drawing/2014/main" id="{5A946DAE-B780-4F80-AA74-E0F94ED8B28D}"/>
              </a:ext>
            </a:extLst>
          </p:cNvPr>
          <p:cNvSpPr>
            <a:spLocks noGrp="1"/>
          </p:cNvSpPr>
          <p:nvPr>
            <p:ph type="body" sz="quarter" idx="13"/>
          </p:nvPr>
        </p:nvSpPr>
        <p:spPr>
          <a:xfrm>
            <a:off x="5934349" y="2046181"/>
            <a:ext cx="5445299" cy="498172"/>
          </a:xfrm>
        </p:spPr>
        <p:txBody>
          <a:bodyPr vert="horz" lIns="91440" tIns="45720" rIns="91440" bIns="45720" rtlCol="0" anchor="t">
            <a:normAutofit fontScale="85000" lnSpcReduction="20000"/>
          </a:bodyPr>
          <a:lstStyle/>
          <a:p>
            <a:pPr marL="342900" indent="-342900">
              <a:buChar char="•"/>
            </a:pPr>
            <a:r>
              <a:rPr lang="en-US">
                <a:ea typeface="+mj-lt"/>
                <a:cs typeface="+mj-lt"/>
              </a:rPr>
              <a:t>Real-time Hand Gesture Recognition System and Application</a:t>
            </a:r>
            <a:endParaRPr lang="en-US"/>
          </a:p>
        </p:txBody>
      </p:sp>
      <p:sp>
        <p:nvSpPr>
          <p:cNvPr id="14" name="Text Placeholder 13">
            <a:extLst>
              <a:ext uri="{FF2B5EF4-FFF2-40B4-BE49-F238E27FC236}">
                <a16:creationId xmlns:a16="http://schemas.microsoft.com/office/drawing/2014/main" id="{28AB92CF-E630-4BB3-BC4D-011CB4830CEE}"/>
              </a:ext>
            </a:extLst>
          </p:cNvPr>
          <p:cNvSpPr>
            <a:spLocks noGrp="1"/>
          </p:cNvSpPr>
          <p:nvPr>
            <p:ph type="body" sz="quarter" idx="15"/>
          </p:nvPr>
        </p:nvSpPr>
        <p:spPr>
          <a:xfrm>
            <a:off x="5933923" y="2544940"/>
            <a:ext cx="5431971" cy="557950"/>
          </a:xfrm>
        </p:spPr>
        <p:txBody>
          <a:bodyPr vert="horz" lIns="91440" tIns="45720" rIns="91440" bIns="45720" rtlCol="0" anchor="t">
            <a:normAutofit fontScale="70000" lnSpcReduction="20000"/>
          </a:bodyPr>
          <a:lstStyle/>
          <a:p>
            <a:r>
              <a:rPr lang="en-US">
                <a:ea typeface="+mn-lt"/>
                <a:cs typeface="+mn-lt"/>
              </a:rPr>
              <a:t> Hsiang-Yueh Lai,* Hao-Yuan Ke, and Yu-Chun Hsu Department of Electrical Engineering, National Chin-Yi University of Technology, No. 57, Sec. 2, Zhongshan Rd., Taiping Dist., Taichung 41170, Taiwan (R.O.C.) (Received October 30, 2017; accepted January 22, 2018)</a:t>
            </a:r>
            <a:endParaRPr lang="en-US"/>
          </a:p>
        </p:txBody>
      </p:sp>
      <p:sp>
        <p:nvSpPr>
          <p:cNvPr id="20" name="Text Placeholder 19">
            <a:extLst>
              <a:ext uri="{FF2B5EF4-FFF2-40B4-BE49-F238E27FC236}">
                <a16:creationId xmlns:a16="http://schemas.microsoft.com/office/drawing/2014/main" id="{38F604A0-B843-4CEC-939F-9C8977264BC0}"/>
              </a:ext>
            </a:extLst>
          </p:cNvPr>
          <p:cNvSpPr>
            <a:spLocks noGrp="1"/>
          </p:cNvSpPr>
          <p:nvPr>
            <p:ph type="body" sz="quarter" idx="25"/>
          </p:nvPr>
        </p:nvSpPr>
        <p:spPr>
          <a:xfrm>
            <a:off x="5934349" y="3241869"/>
            <a:ext cx="5421109" cy="473982"/>
          </a:xfrm>
        </p:spPr>
        <p:txBody>
          <a:bodyPr vert="horz" lIns="91440" tIns="45720" rIns="91440" bIns="45720" rtlCol="0" anchor="t">
            <a:normAutofit fontScale="85000" lnSpcReduction="20000"/>
          </a:bodyPr>
          <a:lstStyle/>
          <a:p>
            <a:pPr marL="342900" indent="-342900">
              <a:buChar char="•"/>
            </a:pPr>
            <a:r>
              <a:rPr lang="en-US">
                <a:ea typeface="+mj-lt"/>
                <a:cs typeface="+mj-lt"/>
              </a:rPr>
              <a:t>Hand-gesture recognition using computer-vision techniques</a:t>
            </a:r>
            <a:endParaRPr lang="en-US"/>
          </a:p>
        </p:txBody>
      </p:sp>
      <p:sp>
        <p:nvSpPr>
          <p:cNvPr id="22" name="Text Placeholder 21">
            <a:extLst>
              <a:ext uri="{FF2B5EF4-FFF2-40B4-BE49-F238E27FC236}">
                <a16:creationId xmlns:a16="http://schemas.microsoft.com/office/drawing/2014/main" id="{FAE82978-6B28-4DC8-A337-A4C8460EA8CA}"/>
              </a:ext>
            </a:extLst>
          </p:cNvPr>
          <p:cNvSpPr>
            <a:spLocks noGrp="1"/>
          </p:cNvSpPr>
          <p:nvPr>
            <p:ph type="body" sz="quarter" idx="26"/>
          </p:nvPr>
        </p:nvSpPr>
        <p:spPr>
          <a:xfrm>
            <a:off x="5933923" y="3885770"/>
            <a:ext cx="5431971" cy="557950"/>
          </a:xfrm>
        </p:spPr>
        <p:txBody>
          <a:bodyPr vert="horz" lIns="91440" tIns="45720" rIns="91440" bIns="45720" rtlCol="0" anchor="t">
            <a:normAutofit fontScale="62500" lnSpcReduction="20000"/>
          </a:bodyPr>
          <a:lstStyle/>
          <a:p>
            <a:r>
              <a:rPr lang="en-US">
                <a:ea typeface="+mn-lt"/>
                <a:cs typeface="+mn-lt"/>
              </a:rPr>
              <a:t>David J. Rios-Soria Universidad Autónoma de Nuevo León (UANL) San Nicolás de los Garza, NL, Mexico david.j.rios@gmail.com Satu E. Schaeffer Universidad Autónoma de Nuevo León (UANL) San Nicolás de los Garza, NL, Mexico elisa.schaeffer@gmail.com Sara E. Garza-Villarreal Universidad Autónoma de Nuevo León (UANL) San Nicolás de los Garza, NL, Mexico saraelena@gmail.com</a:t>
            </a:r>
            <a:endParaRPr lang="en-US"/>
          </a:p>
        </p:txBody>
      </p:sp>
      <p:sp>
        <p:nvSpPr>
          <p:cNvPr id="5" name="TextBox 4">
            <a:extLst>
              <a:ext uri="{FF2B5EF4-FFF2-40B4-BE49-F238E27FC236}">
                <a16:creationId xmlns:a16="http://schemas.microsoft.com/office/drawing/2014/main" id="{BC94C67C-8E43-43E5-AC18-4EE795164A32}"/>
              </a:ext>
            </a:extLst>
          </p:cNvPr>
          <p:cNvSpPr txBox="1"/>
          <p:nvPr/>
        </p:nvSpPr>
        <p:spPr>
          <a:xfrm>
            <a:off x="5933924" y="4567162"/>
            <a:ext cx="542834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Vision based hand gesture recognition for human computer interaction</a:t>
            </a:r>
            <a:endParaRPr lang="en-US"/>
          </a:p>
        </p:txBody>
      </p:sp>
      <p:sp>
        <p:nvSpPr>
          <p:cNvPr id="6" name="TextBox 5">
            <a:extLst>
              <a:ext uri="{FF2B5EF4-FFF2-40B4-BE49-F238E27FC236}">
                <a16:creationId xmlns:a16="http://schemas.microsoft.com/office/drawing/2014/main" id="{6AA0416C-BA3E-44A9-B70A-836DC4B39281}"/>
              </a:ext>
            </a:extLst>
          </p:cNvPr>
          <p:cNvSpPr txBox="1"/>
          <p:nvPr/>
        </p:nvSpPr>
        <p:spPr>
          <a:xfrm>
            <a:off x="5982305" y="5208210"/>
            <a:ext cx="5222724"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a survey Siddharth S. Rautaray · Anupam Agrawal</a:t>
            </a:r>
            <a:endParaRPr lang="en-US" sz="900"/>
          </a:p>
        </p:txBody>
      </p:sp>
    </p:spTree>
    <p:extLst>
      <p:ext uri="{BB962C8B-B14F-4D97-AF65-F5344CB8AC3E}">
        <p14:creationId xmlns:p14="http://schemas.microsoft.com/office/powerpoint/2010/main" val="2069393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736086" cy="2004161"/>
          </a:xfrm>
        </p:spPr>
        <p:txBody>
          <a:bodyPr vert="horz" lIns="91440" tIns="45720" rIns="91440" bIns="45720" rtlCol="0" anchor="t">
            <a:normAutofit/>
          </a:bodyPr>
          <a:lstStyle/>
          <a:p>
            <a:r>
              <a:rPr lang="en-US" sz="1400" dirty="0">
                <a:solidFill>
                  <a:srgbClr val="FFFFFF"/>
                </a:solidFill>
                <a:ea typeface="+mn-lt"/>
                <a:cs typeface="+mn-lt"/>
              </a:rPr>
              <a:t>RA1811003010205 - Kavin Chandar</a:t>
            </a:r>
            <a:r>
              <a:rPr lang="en-US" dirty="0">
                <a:solidFill>
                  <a:srgbClr val="FFFFFF"/>
                </a:solidFill>
                <a:ea typeface="+mn-lt"/>
                <a:cs typeface="+mn-lt"/>
              </a:rPr>
              <a:t> Arthanari Eswaran</a:t>
            </a:r>
            <a:endParaRPr lang="en-US" sz="1400" dirty="0">
              <a:solidFill>
                <a:srgbClr val="FFFFFF"/>
              </a:solidFill>
              <a:ea typeface="+mn-lt"/>
              <a:cs typeface="+mn-lt"/>
            </a:endParaRPr>
          </a:p>
          <a:p>
            <a:r>
              <a:rPr lang="en-US" sz="1400" dirty="0">
                <a:solidFill>
                  <a:srgbClr val="FFFFFF"/>
                </a:solidFill>
                <a:cs typeface="Calibri" panose="020F0502020204030204"/>
              </a:rPr>
              <a:t>RA1811003010157 - Akshat Prakash Srivastava</a:t>
            </a:r>
          </a:p>
          <a:p>
            <a:r>
              <a:rPr lang="en-US" sz="1400" dirty="0">
                <a:solidFill>
                  <a:srgbClr val="FFFFFF"/>
                </a:solidFill>
                <a:cs typeface="Calibri" panose="020F0502020204030204"/>
              </a:rPr>
              <a:t>Mentor/Guide – Gayathri M</a:t>
            </a:r>
          </a:p>
          <a:p>
            <a:endParaRPr lang="en-US" dirty="0"/>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2021</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SRMIST</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131463" y="725486"/>
            <a:ext cx="4572356" cy="843526"/>
          </a:xfrm>
        </p:spPr>
        <p:txBody>
          <a:bodyPr>
            <a:normAutofit fontScale="90000"/>
          </a:bodyPr>
          <a:lstStyle/>
          <a:p>
            <a:pPr>
              <a:lnSpc>
                <a:spcPct val="100000"/>
              </a:lnSpc>
              <a:spcBef>
                <a:spcPts val="1000"/>
              </a:spcBef>
            </a:pPr>
            <a:r>
              <a:rPr lang="en-US" sz="1600" b="1">
                <a:latin typeface="Raleway"/>
                <a:cs typeface="Calibri"/>
              </a:rPr>
              <a:t>AI Virtual Mouse &amp;</a:t>
            </a:r>
            <a:endParaRPr lang="en-US" sz="1600" b="1">
              <a:latin typeface="Raleway"/>
              <a:ea typeface="+mj-lt"/>
              <a:cs typeface="+mj-lt"/>
            </a:endParaRPr>
          </a:p>
          <a:p>
            <a:pPr>
              <a:lnSpc>
                <a:spcPct val="100000"/>
              </a:lnSpc>
              <a:spcBef>
                <a:spcPts val="1000"/>
              </a:spcBef>
            </a:pPr>
            <a:r>
              <a:rPr lang="en-US" sz="1600" b="1">
                <a:latin typeface="Raleway"/>
                <a:cs typeface="Calibri"/>
              </a:rPr>
              <a:t>Gesture based Volume Controller</a:t>
            </a:r>
            <a:endParaRPr lang="en-US" sz="1600" b="1">
              <a:latin typeface="Raleway"/>
            </a:endParaRP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2021</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SRMIST</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a:t>
            </a:fld>
            <a:endParaRPr lang="en-US" dirty="0"/>
          </a:p>
        </p:txBody>
      </p:sp>
      <p:sp>
        <p:nvSpPr>
          <p:cNvPr id="7" name="Text Placeholder 6">
            <a:extLst>
              <a:ext uri="{FF2B5EF4-FFF2-40B4-BE49-F238E27FC236}">
                <a16:creationId xmlns:a16="http://schemas.microsoft.com/office/drawing/2014/main" id="{C9D6AF48-EF44-4D6C-95C4-97881238606A}"/>
              </a:ext>
            </a:extLst>
          </p:cNvPr>
          <p:cNvSpPr>
            <a:spLocks noGrp="1"/>
          </p:cNvSpPr>
          <p:nvPr>
            <p:ph type="body" idx="1"/>
          </p:nvPr>
        </p:nvSpPr>
        <p:spPr>
          <a:xfrm>
            <a:off x="1130906" y="1677019"/>
            <a:ext cx="5950126" cy="4075102"/>
          </a:xfrm>
        </p:spPr>
        <p:txBody>
          <a:bodyPr vert="horz" lIns="91440" tIns="45720" rIns="91440" bIns="45720" rtlCol="0" anchor="t">
            <a:normAutofit/>
          </a:bodyPr>
          <a:lstStyle/>
          <a:p>
            <a:pPr algn="just">
              <a:lnSpc>
                <a:spcPct val="90000"/>
              </a:lnSpc>
            </a:pPr>
            <a:r>
              <a:rPr lang="en-US" b="1">
                <a:latin typeface="Calibri"/>
                <a:cs typeface="Calibri"/>
              </a:rPr>
              <a:t>ABSTRACT</a:t>
            </a:r>
            <a:endParaRPr lang="en-US">
              <a:ea typeface="+mn-lt"/>
              <a:cs typeface="+mn-lt"/>
            </a:endParaRPr>
          </a:p>
          <a:p>
            <a:pPr algn="just">
              <a:lnSpc>
                <a:spcPct val="90000"/>
              </a:lnSpc>
            </a:pPr>
            <a:r>
              <a:rPr lang="en-US">
                <a:ea typeface="+mn-lt"/>
                <a:cs typeface="+mn-lt"/>
              </a:rPr>
              <a:t>Gestures are a natural and intuitive form of both interaction and communication. When we take this idea towards human-computer interaction, we recognise human hand gestures through a camera and assign actions  to them. Thus, we get Hand gesture recognition using computer vision.</a:t>
            </a:r>
            <a:endParaRPr lang="en-US">
              <a:solidFill>
                <a:srgbClr val="000000"/>
              </a:solidFill>
              <a:latin typeface="Tenorite"/>
              <a:cs typeface="Calibri"/>
            </a:endParaRPr>
          </a:p>
          <a:p>
            <a:pPr algn="just">
              <a:lnSpc>
                <a:spcPct val="90000"/>
              </a:lnSpc>
            </a:pPr>
            <a:r>
              <a:rPr lang="en-US" b="1">
                <a:solidFill>
                  <a:srgbClr val="595959"/>
                </a:solidFill>
                <a:latin typeface="Calibri"/>
                <a:cs typeface="Calibri"/>
              </a:rPr>
              <a:t>In light of the pandemic, We aim to use contactless interaction </a:t>
            </a:r>
            <a:r>
              <a:rPr lang="en-US" b="1" dirty="0">
                <a:solidFill>
                  <a:srgbClr val="595959"/>
                </a:solidFill>
                <a:latin typeface="Calibri"/>
                <a:cs typeface="Calibri"/>
              </a:rPr>
              <a:t>technology </a:t>
            </a:r>
            <a:endParaRPr lang="en-US">
              <a:solidFill>
                <a:srgbClr val="000000"/>
              </a:solidFill>
              <a:latin typeface="Tenorite"/>
              <a:cs typeface="Calibri"/>
            </a:endParaRPr>
          </a:p>
          <a:p>
            <a:pPr marL="285750" indent="-285750" algn="just">
              <a:buChar char="•"/>
            </a:pPr>
            <a:r>
              <a:rPr lang="en-US">
                <a:solidFill>
                  <a:srgbClr val="595959"/>
                </a:solidFill>
                <a:latin typeface="Calibri"/>
                <a:cs typeface="Calibri"/>
              </a:rPr>
              <a:t>Using computer vision to </a:t>
            </a:r>
            <a:r>
              <a:rPr lang="en-US" dirty="0">
                <a:solidFill>
                  <a:srgbClr val="595959"/>
                </a:solidFill>
                <a:latin typeface="Calibri"/>
                <a:cs typeface="Calibri"/>
              </a:rPr>
              <a:t>recognize predefined gestures with a camera and assigning appropriate actions to them </a:t>
            </a:r>
            <a:r>
              <a:rPr lang="en-US" b="1" dirty="0">
                <a:solidFill>
                  <a:srgbClr val="595959"/>
                </a:solidFill>
                <a:latin typeface="Calibri"/>
                <a:cs typeface="Calibri"/>
              </a:rPr>
              <a:t>in order to create a virtual computer mouse.</a:t>
            </a:r>
            <a:r>
              <a:rPr lang="en-US" dirty="0">
                <a:solidFill>
                  <a:srgbClr val="595959"/>
                </a:solidFill>
                <a:latin typeface="Calibri"/>
                <a:cs typeface="Calibri"/>
              </a:rPr>
              <a:t> </a:t>
            </a:r>
            <a:endParaRPr lang="en-US">
              <a:ea typeface="+mn-lt"/>
              <a:cs typeface="+mn-lt"/>
            </a:endParaRPr>
          </a:p>
          <a:p>
            <a:pPr marL="285750" indent="-285750" algn="just">
              <a:lnSpc>
                <a:spcPct val="90000"/>
              </a:lnSpc>
              <a:buFont typeface="Arial"/>
              <a:buChar char="•"/>
            </a:pPr>
            <a:r>
              <a:rPr lang="en-US">
                <a:solidFill>
                  <a:srgbClr val="595959"/>
                </a:solidFill>
                <a:latin typeface="Calibri"/>
                <a:cs typeface="Calibri"/>
              </a:rPr>
              <a:t>Furthermore, we are no longer bound by the limitations of a physical mouse. Hence, we wish to redefine the conventions of operating a computer. Starting with developing a</a:t>
            </a:r>
            <a:r>
              <a:rPr lang="en-US" b="1">
                <a:solidFill>
                  <a:srgbClr val="595959"/>
                </a:solidFill>
                <a:latin typeface="Calibri"/>
                <a:cs typeface="Calibri"/>
              </a:rPr>
              <a:t> virtual gesture-based volume controller.</a:t>
            </a:r>
          </a:p>
          <a:p>
            <a:pPr marL="285750" indent="-285750" algn="just">
              <a:lnSpc>
                <a:spcPct val="90000"/>
              </a:lnSpc>
              <a:buFont typeface="Arial"/>
              <a:buChar char="•"/>
            </a:pPr>
            <a:endParaRPr lang="en-US" b="1" dirty="0">
              <a:solidFill>
                <a:srgbClr val="595959"/>
              </a:solidFill>
              <a:latin typeface="Calibri"/>
              <a:cs typeface="Calibri"/>
            </a:endParaRPr>
          </a:p>
          <a:p>
            <a:pPr algn="just">
              <a:lnSpc>
                <a:spcPct val="90000"/>
              </a:lnSpc>
            </a:pPr>
            <a:endParaRPr lang="en-US" b="1" dirty="0">
              <a:latin typeface="Calibri"/>
              <a:ea typeface="+mn-lt"/>
              <a:cs typeface="Calibri"/>
            </a:endParaRPr>
          </a:p>
          <a:p>
            <a:pPr algn="just">
              <a:lnSpc>
                <a:spcPct val="90000"/>
              </a:lnSpc>
            </a:pPr>
            <a:endParaRPr lang="en-US" dirty="0">
              <a:solidFill>
                <a:srgbClr val="000000"/>
              </a:solidFill>
              <a:latin typeface="Tenorite"/>
              <a:cs typeface="Calibri"/>
            </a:endParaRPr>
          </a:p>
        </p:txBody>
      </p:sp>
      <p:pic>
        <p:nvPicPr>
          <p:cNvPr id="12" name="Picture 12" descr="A picture containing text&#10;&#10;Description automatically generated">
            <a:extLst>
              <a:ext uri="{FF2B5EF4-FFF2-40B4-BE49-F238E27FC236}">
                <a16:creationId xmlns:a16="http://schemas.microsoft.com/office/drawing/2014/main" id="{14F634CA-533E-4448-842D-9C624A1F552D}"/>
              </a:ext>
            </a:extLst>
          </p:cNvPr>
          <p:cNvPicPr>
            <a:picLocks noChangeAspect="1"/>
          </p:cNvPicPr>
          <p:nvPr/>
        </p:nvPicPr>
        <p:blipFill>
          <a:blip r:embed="rId2"/>
          <a:stretch>
            <a:fillRect/>
          </a:stretch>
        </p:blipFill>
        <p:spPr>
          <a:xfrm>
            <a:off x="8473924" y="1827590"/>
            <a:ext cx="3033485" cy="3045580"/>
          </a:xfrm>
          <a:prstGeom prst="rect">
            <a:avLst/>
          </a:prstGeom>
        </p:spPr>
      </p:pic>
    </p:spTree>
    <p:extLst>
      <p:ext uri="{BB962C8B-B14F-4D97-AF65-F5344CB8AC3E}">
        <p14:creationId xmlns:p14="http://schemas.microsoft.com/office/powerpoint/2010/main" val="331739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926547" y="823523"/>
            <a:ext cx="2945205" cy="520755"/>
          </a:xfrm>
        </p:spPr>
        <p:txBody>
          <a:bodyPr>
            <a:normAutofit fontScale="90000"/>
          </a:bodyPr>
          <a:lstStyle/>
          <a:p>
            <a:r>
              <a:rPr lang="en-ZA" sz="2400" dirty="0"/>
              <a:t>Literature Review</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925719" y="1716962"/>
            <a:ext cx="4811009" cy="3759827"/>
          </a:xfrm>
        </p:spPr>
        <p:txBody>
          <a:bodyPr vert="horz" lIns="91440" tIns="45720" rIns="91440" bIns="45720" rtlCol="0" anchor="t">
            <a:normAutofit fontScale="92500" lnSpcReduction="20000"/>
          </a:bodyPr>
          <a:lstStyle/>
          <a:p>
            <a:pPr marL="285750" indent="-285750">
              <a:buChar char="•"/>
            </a:pPr>
            <a:r>
              <a:rPr lang="en-US" b="1">
                <a:ea typeface="+mn-lt"/>
                <a:cs typeface="+mn-lt"/>
              </a:rPr>
              <a:t>Vision based Hand gesture recognition </a:t>
            </a:r>
            <a:r>
              <a:rPr lang="en-US" dirty="0">
                <a:ea typeface="+mn-lt"/>
                <a:cs typeface="+mn-lt"/>
              </a:rPr>
              <a:t>system received great attention in the recent few years because of its myriad </a:t>
            </a:r>
            <a:r>
              <a:rPr lang="en-US">
                <a:ea typeface="+mn-lt"/>
                <a:cs typeface="+mn-lt"/>
              </a:rPr>
              <a:t>of applications.</a:t>
            </a:r>
          </a:p>
          <a:p>
            <a:pPr marL="285750" indent="-285750">
              <a:buChar char="•"/>
            </a:pPr>
            <a:r>
              <a:rPr lang="en-US">
                <a:ea typeface="+mn-lt"/>
                <a:cs typeface="+mn-lt"/>
              </a:rPr>
              <a:t>the ability to interact with machine efficiently </a:t>
            </a:r>
            <a:r>
              <a:rPr lang="en-US" dirty="0">
                <a:ea typeface="+mn-lt"/>
                <a:cs typeface="+mn-lt"/>
              </a:rPr>
              <a:t>through human computer interaction. </a:t>
            </a:r>
          </a:p>
          <a:p>
            <a:pPr marL="285750" indent="-285750">
              <a:buChar char="•"/>
            </a:pPr>
            <a:r>
              <a:rPr lang="en-US">
                <a:ea typeface="+mn-lt"/>
                <a:cs typeface="+mn-lt"/>
              </a:rPr>
              <a:t>It has been used in fields such as vitual reality, gaming, etc to varying degrees of success</a:t>
            </a:r>
            <a:endParaRPr lang="en-US" dirty="0">
              <a:ea typeface="+mn-lt"/>
              <a:cs typeface="+mn-lt"/>
            </a:endParaRPr>
          </a:p>
          <a:p>
            <a:pPr marL="285750" indent="-285750">
              <a:buChar char="•"/>
            </a:pPr>
            <a:r>
              <a:rPr lang="en-US">
                <a:ea typeface="+mn-lt"/>
                <a:cs typeface="+mn-lt"/>
              </a:rPr>
              <a:t>Key issues of hand gesture recognition system are </a:t>
            </a:r>
            <a:r>
              <a:rPr lang="en-US" dirty="0">
                <a:ea typeface="+mn-lt"/>
                <a:cs typeface="+mn-lt"/>
              </a:rPr>
              <a:t>presented with challenges of gesture system. </a:t>
            </a:r>
          </a:p>
          <a:p>
            <a:pPr marL="285750" indent="-285750">
              <a:buChar char="•"/>
            </a:pPr>
            <a:r>
              <a:rPr lang="en-US">
                <a:ea typeface="+mn-lt"/>
                <a:cs typeface="+mn-lt"/>
              </a:rPr>
              <a:t>Review methods of </a:t>
            </a:r>
            <a:r>
              <a:rPr lang="en-US" dirty="0">
                <a:ea typeface="+mn-lt"/>
                <a:cs typeface="+mn-lt"/>
              </a:rPr>
              <a:t>recent postures and gestures recognition system presented as well. </a:t>
            </a:r>
            <a:endParaRPr lang="en-US">
              <a:ea typeface="+mn-lt"/>
              <a:cs typeface="+mn-lt"/>
            </a:endParaRPr>
          </a:p>
          <a:p>
            <a:pPr marL="285750" indent="-285750">
              <a:buChar char="•"/>
            </a:pPr>
            <a:r>
              <a:rPr lang="en-US">
                <a:ea typeface="+mn-lt"/>
                <a:cs typeface="+mn-lt"/>
              </a:rPr>
              <a:t>Summary of research results of hand gesture </a:t>
            </a:r>
            <a:r>
              <a:rPr lang="en-US" dirty="0">
                <a:ea typeface="+mn-lt"/>
                <a:cs typeface="+mn-lt"/>
              </a:rPr>
              <a:t>methods, databases, and comparison between main gesture </a:t>
            </a:r>
            <a:r>
              <a:rPr lang="en-US">
                <a:ea typeface="+mn-lt"/>
                <a:cs typeface="+mn-lt"/>
              </a:rPr>
              <a:t>recognition phases were also </a:t>
            </a:r>
            <a:r>
              <a:rPr lang="en-US" dirty="0">
                <a:ea typeface="+mn-lt"/>
                <a:cs typeface="+mn-lt"/>
              </a:rPr>
              <a:t>given</a:t>
            </a:r>
            <a:endParaRPr lang="en-US"/>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2021</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SRMIST</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3</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362075" y="962880"/>
            <a:ext cx="4349750" cy="648396"/>
          </a:xfrm>
        </p:spPr>
        <p:txBody>
          <a:bodyPr>
            <a:noAutofit/>
          </a:bodyPr>
          <a:lstStyle/>
          <a:p>
            <a:r>
              <a:rPr lang="en-US" sz="1800" b="1" dirty="0">
                <a:latin typeface="Raleway"/>
                <a:cs typeface="Calibri"/>
              </a:rPr>
              <a:t>Comparison of Existing methods </a:t>
            </a:r>
            <a:r>
              <a:rPr lang="en-US" sz="1800" b="1">
                <a:latin typeface="Raleway"/>
                <a:cs typeface="Calibri"/>
              </a:rPr>
              <a:t>with merits and demerits</a:t>
            </a:r>
          </a:p>
        </p:txBody>
      </p:sp>
      <p:sp>
        <p:nvSpPr>
          <p:cNvPr id="12" name="Text Placeholder 11">
            <a:extLst>
              <a:ext uri="{FF2B5EF4-FFF2-40B4-BE49-F238E27FC236}">
                <a16:creationId xmlns:a16="http://schemas.microsoft.com/office/drawing/2014/main" id="{49430987-CE46-40C4-A816-1D01A07D86B4}"/>
              </a:ext>
            </a:extLst>
          </p:cNvPr>
          <p:cNvSpPr>
            <a:spLocks noGrp="1"/>
          </p:cNvSpPr>
          <p:nvPr>
            <p:ph type="body" idx="1"/>
          </p:nvPr>
        </p:nvSpPr>
        <p:spPr>
          <a:xfrm>
            <a:off x="1362074" y="1824368"/>
            <a:ext cx="4766407" cy="4070053"/>
          </a:xfrm>
        </p:spPr>
        <p:txBody>
          <a:bodyPr vert="horz" lIns="91440" tIns="45720" rIns="91440" bIns="45720" rtlCol="0" anchor="t">
            <a:normAutofit fontScale="92500" lnSpcReduction="10000"/>
          </a:bodyPr>
          <a:lstStyle/>
          <a:p>
            <a:r>
              <a:rPr lang="en-US" sz="1600" dirty="0">
                <a:ea typeface="+mn-lt"/>
                <a:cs typeface="+mn-lt"/>
              </a:rPr>
              <a:t>Standard Hand recognition technology uses expensive hardware, Hence, difficult to implement in a large scale.</a:t>
            </a:r>
            <a:r>
              <a:rPr lang="en-US" sz="1600" b="1" dirty="0">
                <a:ea typeface="+mn-lt"/>
                <a:cs typeface="+mn-lt"/>
              </a:rPr>
              <a:t> </a:t>
            </a:r>
          </a:p>
          <a:p>
            <a:r>
              <a:rPr lang="en-US" sz="1600" dirty="0">
                <a:ea typeface="+mn-lt"/>
                <a:cs typeface="+mn-lt"/>
              </a:rPr>
              <a:t>However, With </a:t>
            </a:r>
            <a:r>
              <a:rPr lang="en-US" sz="1600" b="1" dirty="0">
                <a:ea typeface="+mn-lt"/>
                <a:cs typeface="+mn-lt"/>
              </a:rPr>
              <a:t>computer vision</a:t>
            </a:r>
            <a:r>
              <a:rPr lang="en-US" sz="1600" dirty="0">
                <a:ea typeface="+mn-lt"/>
                <a:cs typeface="+mn-lt"/>
              </a:rPr>
              <a:t>, </a:t>
            </a:r>
          </a:p>
          <a:p>
            <a:r>
              <a:rPr lang="en-US" sz="1600">
                <a:ea typeface="+mn-lt"/>
                <a:cs typeface="+mn-lt"/>
              </a:rPr>
              <a:t>+ Our project needs </a:t>
            </a:r>
            <a:r>
              <a:rPr lang="en-US" sz="1600" b="1">
                <a:ea typeface="+mn-lt"/>
                <a:cs typeface="+mn-lt"/>
              </a:rPr>
              <a:t>only  a hand, a camera and a  </a:t>
            </a:r>
            <a:r>
              <a:rPr lang="en-US" sz="1600" b="1" dirty="0">
                <a:ea typeface="+mn-lt"/>
                <a:cs typeface="+mn-lt"/>
              </a:rPr>
              <a:t>basic computer</a:t>
            </a:r>
            <a:r>
              <a:rPr lang="en-US" sz="1600" dirty="0">
                <a:ea typeface="+mn-lt"/>
                <a:cs typeface="+mn-lt"/>
              </a:rPr>
              <a:t> to function as an AI virtual Mouse. </a:t>
            </a:r>
          </a:p>
          <a:p>
            <a:r>
              <a:rPr lang="en-US" sz="1600">
                <a:ea typeface="+mn-lt"/>
                <a:cs typeface="+mn-lt"/>
              </a:rPr>
              <a:t>+ With the right software, it is extremely </a:t>
            </a:r>
            <a:r>
              <a:rPr lang="en-US" sz="1600" b="1">
                <a:ea typeface="+mn-lt"/>
                <a:cs typeface="+mn-lt"/>
              </a:rPr>
              <a:t>cost effective and accessible</a:t>
            </a:r>
            <a:r>
              <a:rPr lang="en-US" sz="1600">
                <a:ea typeface="+mn-lt"/>
                <a:cs typeface="+mn-lt"/>
              </a:rPr>
              <a:t> to implement widely</a:t>
            </a:r>
            <a:r>
              <a:rPr lang="en-US" sz="1600" dirty="0">
                <a:ea typeface="+mn-lt"/>
                <a:cs typeface="+mn-lt"/>
              </a:rPr>
              <a:t>, Unlike the 'Kinect' developed by Microsoft.  </a:t>
            </a:r>
          </a:p>
          <a:p>
            <a:r>
              <a:rPr lang="en-US" sz="1600" b="1">
                <a:ea typeface="+mn-lt"/>
                <a:cs typeface="+mn-lt"/>
              </a:rPr>
              <a:t>+ faster to implement</a:t>
            </a:r>
            <a:r>
              <a:rPr lang="en-US" sz="1600" dirty="0">
                <a:ea typeface="+mn-lt"/>
                <a:cs typeface="+mn-lt"/>
              </a:rPr>
              <a:t> and to bring into action in dealing with time sensitive issues such as the Covid-19 pandemic.</a:t>
            </a:r>
          </a:p>
          <a:p>
            <a:r>
              <a:rPr lang="en-US" sz="1600">
                <a:solidFill>
                  <a:srgbClr val="000000"/>
                </a:solidFill>
                <a:ea typeface="+mn-lt"/>
                <a:cs typeface="+mn-lt"/>
              </a:rPr>
              <a:t>- Convineince</a:t>
            </a:r>
            <a:r>
              <a:rPr lang="en-US" sz="1600" dirty="0">
                <a:solidFill>
                  <a:srgbClr val="000000"/>
                </a:solidFill>
                <a:ea typeface="+mn-lt"/>
                <a:cs typeface="+mn-lt"/>
              </a:rPr>
              <a:t> comes at </a:t>
            </a:r>
            <a:r>
              <a:rPr lang="en-US" sz="1600" b="1" dirty="0">
                <a:solidFill>
                  <a:srgbClr val="000000"/>
                </a:solidFill>
                <a:ea typeface="+mn-lt"/>
                <a:cs typeface="+mn-lt"/>
              </a:rPr>
              <a:t>a cost of accuracy</a:t>
            </a:r>
            <a:endParaRPr lang="en-US" sz="1600" dirty="0">
              <a:solidFill>
                <a:srgbClr val="000000"/>
              </a:solidFill>
              <a:ea typeface="+mn-lt"/>
              <a:cs typeface="+mn-lt"/>
            </a:endParaRPr>
          </a:p>
          <a:p>
            <a:r>
              <a:rPr lang="en-US" sz="1600" b="1" dirty="0">
                <a:solidFill>
                  <a:srgbClr val="595959"/>
                </a:solidFill>
                <a:ea typeface="+mn-lt"/>
                <a:cs typeface="+mn-lt"/>
              </a:rPr>
              <a:t> </a:t>
            </a:r>
            <a:r>
              <a:rPr lang="en-US" sz="1600" dirty="0">
                <a:solidFill>
                  <a:srgbClr val="595959"/>
                </a:solidFill>
                <a:ea typeface="+mn-lt"/>
                <a:cs typeface="+mn-lt"/>
              </a:rPr>
              <a:t> </a:t>
            </a:r>
            <a:endParaRPr lang="en-US"/>
          </a:p>
          <a:p>
            <a:endParaRPr lang="en-US" sz="1600" b="1"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p:txBody>
          <a:bodyPr/>
          <a:lstStyle/>
          <a:p>
            <a:r>
              <a:rPr lang="en-US" dirty="0"/>
              <a:t>2021</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p:txBody>
          <a:bodyPr/>
          <a:lstStyle/>
          <a:p>
            <a:r>
              <a:rPr lang="en-US" dirty="0"/>
              <a:t>SRMIST</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p:txBody>
          <a:bodyPr/>
          <a:lstStyle/>
          <a:p>
            <a:fld id="{B5CEABB6-07DC-46E8-9B57-56EC44A396E5}" type="slidenum">
              <a:rPr lang="en-US" smtClean="0"/>
              <a:pPr/>
              <a:t>4</a:t>
            </a:fld>
            <a:endParaRPr lang="en-US" dirty="0"/>
          </a:p>
        </p:txBody>
      </p:sp>
      <p:pic>
        <p:nvPicPr>
          <p:cNvPr id="4" name="Picture 4" descr="Diagram, timeline&#10;&#10;Description automatically generated">
            <a:extLst>
              <a:ext uri="{FF2B5EF4-FFF2-40B4-BE49-F238E27FC236}">
                <a16:creationId xmlns:a16="http://schemas.microsoft.com/office/drawing/2014/main" id="{75B50EDE-1A36-469D-8BA9-4BF84FC7998B}"/>
              </a:ext>
            </a:extLst>
          </p:cNvPr>
          <p:cNvPicPr>
            <a:picLocks noChangeAspect="1"/>
          </p:cNvPicPr>
          <p:nvPr/>
        </p:nvPicPr>
        <p:blipFill>
          <a:blip r:embed="rId2"/>
          <a:stretch>
            <a:fillRect/>
          </a:stretch>
        </p:blipFill>
        <p:spPr>
          <a:xfrm>
            <a:off x="7590972" y="1822786"/>
            <a:ext cx="4182533" cy="2462524"/>
          </a:xfrm>
          <a:prstGeom prst="rect">
            <a:avLst/>
          </a:prstGeom>
        </p:spPr>
      </p:pic>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402435" y="4355601"/>
            <a:ext cx="3139440" cy="991653"/>
          </a:xfrm>
        </p:spPr>
        <p:txBody>
          <a:bodyPr/>
          <a:lstStyle/>
          <a:p>
            <a:r>
              <a:rPr lang="en-ZA" b="1">
                <a:latin typeface="Raleway"/>
              </a:rPr>
              <a:t>Challenges to address</a:t>
            </a:r>
            <a:r>
              <a:rPr lang="en-ZA">
                <a:latin typeface="Tenorite"/>
              </a:rPr>
              <a:t> </a:t>
            </a:r>
            <a:endParaRPr lang="en-US"/>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876871" y="1503562"/>
            <a:ext cx="5423410" cy="3845679"/>
          </a:xfrm>
        </p:spPr>
        <p:txBody>
          <a:bodyPr vert="horz" lIns="91440" tIns="45720" rIns="91440" bIns="45720" rtlCol="0" anchor="t">
            <a:noAutofit/>
          </a:bodyPr>
          <a:lstStyle/>
          <a:p>
            <a:pPr marL="285750" indent="-285750">
              <a:buChar char="•"/>
            </a:pPr>
            <a:r>
              <a:rPr lang="en-US" sz="1800" dirty="0"/>
              <a:t>Raising Hand Recognition Confidence using any standard camera</a:t>
            </a:r>
          </a:p>
          <a:p>
            <a:pPr marL="285750" indent="-285750">
              <a:buChar char="•"/>
            </a:pPr>
            <a:r>
              <a:rPr lang="en-US" sz="1800" dirty="0"/>
              <a:t>Consistency in detection of gestures</a:t>
            </a:r>
          </a:p>
          <a:p>
            <a:pPr marL="285750" indent="-285750">
              <a:buChar char="•"/>
            </a:pPr>
            <a:r>
              <a:rPr lang="en-US" sz="1800" dirty="0"/>
              <a:t>Assigning action to gestures</a:t>
            </a:r>
          </a:p>
          <a:p>
            <a:pPr marL="285750" indent="-285750">
              <a:buChar char="•"/>
            </a:pPr>
            <a:r>
              <a:rPr lang="en-US" sz="1800" dirty="0"/>
              <a:t>Admin access to system functions such as cursor movement, click automation and volume slider</a:t>
            </a:r>
          </a:p>
          <a:p>
            <a:pPr marL="285750" indent="-285750">
              <a:buChar char="•"/>
            </a:pPr>
            <a:r>
              <a:rPr lang="en-US" sz="1800" dirty="0"/>
              <a:t>Dynamic Software to work on any </a:t>
            </a:r>
            <a:r>
              <a:rPr lang="en-US" sz="1800"/>
              <a:t>compatitble</a:t>
            </a:r>
            <a:r>
              <a:rPr lang="en-US" sz="1800" dirty="0"/>
              <a:t> system with a camera and computer</a:t>
            </a:r>
          </a:p>
          <a:p>
            <a:pPr marL="285750" indent="-285750">
              <a:buChar char="•"/>
            </a:pPr>
            <a:r>
              <a:rPr lang="en-US" sz="1800" dirty="0"/>
              <a:t>Improving user interface and experience</a:t>
            </a:r>
          </a:p>
          <a:p>
            <a:pPr marL="285750" indent="-285750">
              <a:buChar char="•"/>
            </a:pPr>
            <a:r>
              <a:rPr lang="en-US" sz="1800" dirty="0"/>
              <a:t>Improving accuracy and quality while </a:t>
            </a:r>
            <a:r>
              <a:rPr lang="en-US" sz="1800"/>
              <a:t>maintaining feasibility and accessibility</a:t>
            </a:r>
            <a:r>
              <a:rPr lang="en-US" sz="1800" dirty="0"/>
              <a:t>.</a:t>
            </a:r>
          </a:p>
          <a:p>
            <a:pPr marL="285750" indent="-285750">
              <a:buChar char="•"/>
            </a:pPr>
            <a:endParaRPr lang="en-US" sz="1800"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2021</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SRMIST</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78025" y="864276"/>
            <a:ext cx="4538109" cy="425790"/>
          </a:xfrm>
        </p:spPr>
        <p:txBody>
          <a:bodyPr>
            <a:normAutofit fontScale="90000"/>
          </a:bodyPr>
          <a:lstStyle/>
          <a:p>
            <a:r>
              <a:rPr lang="en-US" sz="1800" b="1" dirty="0">
                <a:latin typeface="Raleway"/>
                <a:cs typeface="Calibri"/>
              </a:rPr>
              <a:t>Problem statement And objectives</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2021</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SRMIST</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sp>
        <p:nvSpPr>
          <p:cNvPr id="9" name="Text Placeholder 8">
            <a:extLst>
              <a:ext uri="{FF2B5EF4-FFF2-40B4-BE49-F238E27FC236}">
                <a16:creationId xmlns:a16="http://schemas.microsoft.com/office/drawing/2014/main" id="{382CE4BC-B77F-4375-A2AD-10B36C51969C}"/>
              </a:ext>
            </a:extLst>
          </p:cNvPr>
          <p:cNvSpPr>
            <a:spLocks noGrp="1"/>
          </p:cNvSpPr>
          <p:nvPr>
            <p:ph type="body" idx="1"/>
          </p:nvPr>
        </p:nvSpPr>
        <p:spPr>
          <a:xfrm>
            <a:off x="378026" y="1547376"/>
            <a:ext cx="6082546" cy="4115469"/>
          </a:xfrm>
        </p:spPr>
        <p:txBody>
          <a:bodyPr vert="horz" lIns="91440" tIns="45720" rIns="91440" bIns="45720" rtlCol="0" anchor="t">
            <a:normAutofit lnSpcReduction="10000"/>
          </a:bodyPr>
          <a:lstStyle/>
          <a:p>
            <a:pPr>
              <a:lnSpc>
                <a:spcPct val="120000"/>
              </a:lnSpc>
            </a:pPr>
            <a:r>
              <a:rPr lang="en-US" sz="1400" b="1">
                <a:cs typeface="Calibri" panose="020F0502020204030204"/>
              </a:rPr>
              <a:t>Covid-19 Era, There is a need for "</a:t>
            </a:r>
            <a:r>
              <a:rPr lang="en-US" b="1">
                <a:cs typeface="Calibri" panose="020F0502020204030204"/>
              </a:rPr>
              <a:t>Contactless</a:t>
            </a:r>
            <a:r>
              <a:rPr lang="en-US" sz="1400" b="1">
                <a:cs typeface="Calibri" panose="020F0502020204030204"/>
              </a:rPr>
              <a:t>" Common equipment </a:t>
            </a:r>
            <a:endParaRPr lang="en-US" b="1">
              <a:cs typeface="Calibri"/>
            </a:endParaRPr>
          </a:p>
          <a:p>
            <a:pPr marL="285750" indent="-285750">
              <a:lnSpc>
                <a:spcPct val="120000"/>
              </a:lnSpc>
              <a:buChar char="•"/>
            </a:pPr>
            <a:r>
              <a:rPr lang="en-US" sz="1400">
                <a:cs typeface="Calibri" panose="020F0502020204030204"/>
              </a:rPr>
              <a:t>Currently, we have social distancing methods, use of </a:t>
            </a:r>
            <a:r>
              <a:rPr lang="en-US" sz="1400" dirty="0">
                <a:cs typeface="Calibri" panose="020F0502020204030204"/>
              </a:rPr>
              <a:t>disinfectants to reduce rates of spreading</a:t>
            </a:r>
          </a:p>
          <a:p>
            <a:pPr marL="285750" indent="-285750">
              <a:lnSpc>
                <a:spcPct val="120000"/>
              </a:lnSpc>
              <a:buChar char="•"/>
            </a:pPr>
            <a:r>
              <a:rPr lang="en-US" sz="1400" dirty="0">
                <a:cs typeface="Calibri" panose="020F0502020204030204"/>
              </a:rPr>
              <a:t>However, With gesture based 'Little to no contact' systems in place, we reduce points of contact. Thus, Creating a safer environment.</a:t>
            </a:r>
          </a:p>
          <a:p>
            <a:pPr>
              <a:lnSpc>
                <a:spcPct val="120000"/>
              </a:lnSpc>
            </a:pPr>
            <a:r>
              <a:rPr lang="en-US" sz="1400" b="1">
                <a:cs typeface="Calibri" panose="020F0502020204030204"/>
              </a:rPr>
              <a:t>Healthcare</a:t>
            </a:r>
          </a:p>
          <a:p>
            <a:pPr marL="285750" indent="-285750">
              <a:lnSpc>
                <a:spcPct val="120000"/>
              </a:lnSpc>
              <a:buChar char="•"/>
            </a:pPr>
            <a:r>
              <a:rPr lang="en-US" sz="1400">
                <a:ea typeface="+mn-lt"/>
                <a:cs typeface="+mn-lt"/>
              </a:rPr>
              <a:t>As of now assistants help out with managing systems and this</a:t>
            </a:r>
            <a:r>
              <a:rPr lang="en-US">
                <a:ea typeface="+mn-lt"/>
                <a:cs typeface="+mn-lt"/>
              </a:rPr>
              <a:t> </a:t>
            </a:r>
            <a:r>
              <a:rPr lang="en-US" sz="1400">
                <a:ea typeface="+mn-lt"/>
                <a:cs typeface="+mn-lt"/>
              </a:rPr>
              <a:t>causes crowding in an enclosed place and is </a:t>
            </a:r>
            <a:r>
              <a:rPr lang="en-US" sz="1400" dirty="0">
                <a:ea typeface="+mn-lt"/>
                <a:cs typeface="+mn-lt"/>
              </a:rPr>
              <a:t>counterintuitive</a:t>
            </a:r>
            <a:endParaRPr lang="en-US" sz="1400">
              <a:ea typeface="+mn-lt"/>
              <a:cs typeface="+mn-lt"/>
            </a:endParaRPr>
          </a:p>
          <a:p>
            <a:pPr marL="285750" indent="-285750">
              <a:lnSpc>
                <a:spcPct val="120000"/>
              </a:lnSpc>
              <a:buChar char="•"/>
            </a:pPr>
            <a:r>
              <a:rPr lang="en-US" sz="1400">
                <a:ea typeface="+mn-lt"/>
                <a:cs typeface="+mn-lt"/>
              </a:rPr>
              <a:t>Gesture recognition can help to keep surgical wards sterile. By reviewing the </a:t>
            </a:r>
            <a:r>
              <a:rPr lang="en-US">
                <a:ea typeface="+mn-lt"/>
                <a:cs typeface="+mn-lt"/>
              </a:rPr>
              <a:t>computer</a:t>
            </a:r>
            <a:r>
              <a:rPr lang="en-US" sz="1400">
                <a:ea typeface="+mn-lt"/>
                <a:cs typeface="+mn-lt"/>
              </a:rPr>
              <a:t> without touching the </a:t>
            </a:r>
            <a:r>
              <a:rPr lang="en-US" sz="1400" dirty="0">
                <a:ea typeface="+mn-lt"/>
                <a:cs typeface="+mn-lt"/>
              </a:rPr>
              <a:t>screen, the surgeon can reduce the risk of infection.</a:t>
            </a:r>
            <a:endParaRPr lang="en-US" sz="1400">
              <a:ea typeface="+mn-lt"/>
              <a:cs typeface="+mn-lt"/>
            </a:endParaRPr>
          </a:p>
          <a:p>
            <a:pPr marL="285750" indent="-285750">
              <a:lnSpc>
                <a:spcPct val="120000"/>
              </a:lnSpc>
              <a:buChar char="•"/>
            </a:pPr>
            <a:r>
              <a:rPr lang="en-US" sz="1400" dirty="0">
                <a:cs typeface="Calibri Light"/>
              </a:rPr>
              <a:t>Inexpensive accessibility options</a:t>
            </a:r>
            <a:endParaRPr lang="en-US" sz="1400" dirty="0">
              <a:cs typeface="Calibri"/>
            </a:endParaRPr>
          </a:p>
          <a:p>
            <a:pPr marL="0" indent="0">
              <a:buNone/>
            </a:pPr>
            <a:endParaRPr lang="en-US" sz="1100" dirty="0">
              <a:cs typeface="Calibri"/>
            </a:endParaRPr>
          </a:p>
          <a:p>
            <a:endParaRPr lang="en-US" dirty="0"/>
          </a:p>
        </p:txBody>
      </p:sp>
      <p:pic>
        <p:nvPicPr>
          <p:cNvPr id="3" name="Picture 6" descr="A picture containing text&#10;&#10;Description automatically generated">
            <a:extLst>
              <a:ext uri="{FF2B5EF4-FFF2-40B4-BE49-F238E27FC236}">
                <a16:creationId xmlns:a16="http://schemas.microsoft.com/office/drawing/2014/main" id="{19A30A0F-566C-4B7F-BFC2-8240F7AECA64}"/>
              </a:ext>
            </a:extLst>
          </p:cNvPr>
          <p:cNvPicPr>
            <a:picLocks noChangeAspect="1"/>
          </p:cNvPicPr>
          <p:nvPr/>
        </p:nvPicPr>
        <p:blipFill>
          <a:blip r:embed="rId2"/>
          <a:stretch>
            <a:fillRect/>
          </a:stretch>
        </p:blipFill>
        <p:spPr>
          <a:xfrm>
            <a:off x="7276496" y="1990867"/>
            <a:ext cx="4085771" cy="3239122"/>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D7D246A-A10C-4054-B447-4D16E02609EC}"/>
              </a:ext>
            </a:extLst>
          </p:cNvPr>
          <p:cNvSpPr>
            <a:spLocks noGrp="1"/>
          </p:cNvSpPr>
          <p:nvPr>
            <p:ph idx="1"/>
          </p:nvPr>
        </p:nvSpPr>
        <p:spPr>
          <a:xfrm>
            <a:off x="488510" y="1276448"/>
            <a:ext cx="4973438" cy="4579584"/>
          </a:xfrm>
        </p:spPr>
        <p:txBody>
          <a:bodyPr vert="horz" lIns="91440" tIns="45720" rIns="91440" bIns="45720" rtlCol="0" anchor="t">
            <a:normAutofit fontScale="92500" lnSpcReduction="20000"/>
          </a:bodyPr>
          <a:lstStyle/>
          <a:p>
            <a:pPr marL="342900" indent="-285750" algn="just">
              <a:spcAft>
                <a:spcPts val="600"/>
              </a:spcAft>
              <a:buFont typeface="Wingdings" panose="020B0604020202020204" pitchFamily="34" charset="0"/>
              <a:buChar char="v"/>
            </a:pPr>
            <a:r>
              <a:rPr lang="en-US" sz="1400" b="1" dirty="0">
                <a:solidFill>
                  <a:srgbClr val="595959"/>
                </a:solidFill>
                <a:latin typeface="Calibri"/>
                <a:cs typeface="Calibri Light"/>
              </a:rPr>
              <a:t>Consumer Electronics</a:t>
            </a:r>
            <a:endParaRPr lang="en-US" dirty="0">
              <a:latin typeface="Calibri"/>
              <a:cs typeface="Calibri"/>
            </a:endParaRPr>
          </a:p>
          <a:p>
            <a:pPr marL="57150" algn="just">
              <a:spcAft>
                <a:spcPts val="600"/>
              </a:spcAft>
            </a:pPr>
            <a:r>
              <a:rPr lang="en-US" sz="1400" dirty="0">
                <a:latin typeface="Calibri"/>
                <a:ea typeface="+mn-lt"/>
                <a:cs typeface="+mn-lt"/>
              </a:rPr>
              <a:t>Smartphones or TVs with embedded cameras allow us to use our hands to interact with media applications – control the playback of songs or movies. Gestures can be used to play/pause content, increase and decrease volume, mute or unmute sound, or to skip to the next song. </a:t>
            </a:r>
            <a:endParaRPr lang="en-US" sz="1400">
              <a:latin typeface="Calibri"/>
              <a:cs typeface="Calibri" panose="020F0502020204030204"/>
            </a:endParaRPr>
          </a:p>
          <a:p>
            <a:pPr marL="342900" indent="-285750" algn="just">
              <a:spcAft>
                <a:spcPts val="600"/>
              </a:spcAft>
              <a:buFont typeface="Wingdings" panose="020B0604020202020204" pitchFamily="34" charset="0"/>
              <a:buChar char="v"/>
            </a:pPr>
            <a:r>
              <a:rPr lang="en-US" b="1">
                <a:solidFill>
                  <a:srgbClr val="595959"/>
                </a:solidFill>
                <a:latin typeface="Calibri"/>
                <a:cs typeface="Calibri Light"/>
              </a:rPr>
              <a:t>Automotive</a:t>
            </a:r>
            <a:endParaRPr lang="en-US" sz="1400" b="1">
              <a:solidFill>
                <a:srgbClr val="595959"/>
              </a:solidFill>
              <a:latin typeface="Calibri"/>
              <a:cs typeface="Calibri Light"/>
            </a:endParaRPr>
          </a:p>
          <a:p>
            <a:pPr algn="just"/>
            <a:r>
              <a:rPr lang="en-US" sz="1400" dirty="0">
                <a:latin typeface="Calibri"/>
                <a:ea typeface="+mn-lt"/>
                <a:cs typeface="+mn-lt"/>
              </a:rPr>
              <a:t>gestures can be used for lights control and GPS navigation. The benefit here is mainly improved convenience and user experience, as the driver no longer has to touch around the dashboard trying to find a button to switch radio stations or answer a phone call through the loudspeaker system.</a:t>
            </a:r>
            <a:endParaRPr lang="en-US" sz="1400">
              <a:latin typeface="Calibri"/>
              <a:cs typeface="Calibri" panose="020F0502020204030204"/>
            </a:endParaRPr>
          </a:p>
          <a:p>
            <a:pPr marL="342900" indent="-285750" algn="just">
              <a:spcAft>
                <a:spcPts val="600"/>
              </a:spcAft>
              <a:buFont typeface="Wingdings" panose="020B0604020202020204" pitchFamily="34" charset="0"/>
              <a:buChar char="v"/>
            </a:pPr>
            <a:r>
              <a:rPr lang="en-US" sz="1400" b="1" dirty="0">
                <a:solidFill>
                  <a:srgbClr val="595959"/>
                </a:solidFill>
                <a:latin typeface="Calibri"/>
                <a:cs typeface="Calibri Light"/>
              </a:rPr>
              <a:t>Entertainment</a:t>
            </a:r>
          </a:p>
          <a:p>
            <a:pPr marL="57150" algn="just">
              <a:spcAft>
                <a:spcPts val="600"/>
              </a:spcAft>
            </a:pPr>
            <a:r>
              <a:rPr lang="en-US" sz="1400" dirty="0">
                <a:latin typeface="Calibri"/>
                <a:cs typeface="Calibri Light"/>
              </a:rPr>
              <a:t>Virtual Reality is another beneficiary of gesture recognition. Most game consoles require controllers, but Kinect proved that it is not required. Using full-body movements can make your whole body a game controller</a:t>
            </a:r>
          </a:p>
          <a:p>
            <a:endParaRPr lang="en-US" dirty="0">
              <a:latin typeface="Calibri"/>
              <a:cs typeface="Calibri"/>
            </a:endParaRPr>
          </a:p>
        </p:txBody>
      </p:sp>
      <p:sp>
        <p:nvSpPr>
          <p:cNvPr id="4" name="Date Placeholder 3">
            <a:extLst>
              <a:ext uri="{FF2B5EF4-FFF2-40B4-BE49-F238E27FC236}">
                <a16:creationId xmlns:a16="http://schemas.microsoft.com/office/drawing/2014/main" id="{1885937D-46C3-4EAD-AE26-D7FCA722BD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F14DC27-EB90-4A37-B02E-3B8AF93FDF0A}"/>
              </a:ext>
            </a:extLst>
          </p:cNvPr>
          <p:cNvSpPr>
            <a:spLocks noGrp="1"/>
          </p:cNvSpPr>
          <p:nvPr>
            <p:ph type="ftr" sz="quarter" idx="11"/>
          </p:nvPr>
        </p:nvSpPr>
        <p:spPr/>
        <p:txBody>
          <a:bodyPr/>
          <a:lstStyle/>
          <a:p>
            <a:r>
              <a:rPr lang="en-US"/>
              <a:t>Pitch Deck</a:t>
            </a:r>
            <a:endParaRPr lang="en-US" dirty="0"/>
          </a:p>
        </p:txBody>
      </p:sp>
      <p:sp>
        <p:nvSpPr>
          <p:cNvPr id="6" name="Slide Number Placeholder 5">
            <a:extLst>
              <a:ext uri="{FF2B5EF4-FFF2-40B4-BE49-F238E27FC236}">
                <a16:creationId xmlns:a16="http://schemas.microsoft.com/office/drawing/2014/main" id="{BA98359C-1A8D-4BB8-90B4-6499AEB490C1}"/>
              </a:ext>
            </a:extLst>
          </p:cNvPr>
          <p:cNvSpPr>
            <a:spLocks noGrp="1"/>
          </p:cNvSpPr>
          <p:nvPr>
            <p:ph type="sldNum" sz="quarter" idx="12"/>
          </p:nvPr>
        </p:nvSpPr>
        <p:spPr/>
        <p:txBody>
          <a:bodyPr/>
          <a:lstStyle/>
          <a:p>
            <a:fld id="{B5CEABB6-07DC-46E8-9B57-56EC44A396E5}" type="slidenum">
              <a:rPr lang="en-US" smtClean="0"/>
              <a:t>7</a:t>
            </a:fld>
            <a:endParaRPr lang="en-US" dirty="0"/>
          </a:p>
        </p:txBody>
      </p:sp>
      <p:sp>
        <p:nvSpPr>
          <p:cNvPr id="2" name="TextBox 1">
            <a:extLst>
              <a:ext uri="{FF2B5EF4-FFF2-40B4-BE49-F238E27FC236}">
                <a16:creationId xmlns:a16="http://schemas.microsoft.com/office/drawing/2014/main" id="{29731E5F-4FDD-448B-9936-1A5528A9993C}"/>
              </a:ext>
            </a:extLst>
          </p:cNvPr>
          <p:cNvSpPr txBox="1"/>
          <p:nvPr/>
        </p:nvSpPr>
        <p:spPr>
          <a:xfrm>
            <a:off x="571928" y="70035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Market potential</a:t>
            </a:r>
          </a:p>
        </p:txBody>
      </p:sp>
      <p:pic>
        <p:nvPicPr>
          <p:cNvPr id="7" name="Picture 7">
            <a:extLst>
              <a:ext uri="{FF2B5EF4-FFF2-40B4-BE49-F238E27FC236}">
                <a16:creationId xmlns:a16="http://schemas.microsoft.com/office/drawing/2014/main" id="{DCA9F892-D136-40E1-AC75-309778B3D565}"/>
              </a:ext>
            </a:extLst>
          </p:cNvPr>
          <p:cNvPicPr>
            <a:picLocks noChangeAspect="1"/>
          </p:cNvPicPr>
          <p:nvPr/>
        </p:nvPicPr>
        <p:blipFill>
          <a:blip r:embed="rId2"/>
          <a:stretch>
            <a:fillRect/>
          </a:stretch>
        </p:blipFill>
        <p:spPr>
          <a:xfrm>
            <a:off x="7277930" y="3428320"/>
            <a:ext cx="4058708" cy="2710694"/>
          </a:xfrm>
          <a:prstGeom prst="rect">
            <a:avLst/>
          </a:prstGeom>
        </p:spPr>
      </p:pic>
    </p:spTree>
    <p:extLst>
      <p:ext uri="{BB962C8B-B14F-4D97-AF65-F5344CB8AC3E}">
        <p14:creationId xmlns:p14="http://schemas.microsoft.com/office/powerpoint/2010/main" val="96400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90133FA-12D9-4496-B349-26617976B364}"/>
              </a:ext>
            </a:extLst>
          </p:cNvPr>
          <p:cNvPicPr>
            <a:picLocks noChangeAspect="1"/>
          </p:cNvPicPr>
          <p:nvPr/>
        </p:nvPicPr>
        <p:blipFill rotWithShape="1">
          <a:blip r:embed="rId2"/>
          <a:srcRect l="5278" r="4241" b="6653"/>
          <a:stretch/>
        </p:blipFill>
        <p:spPr>
          <a:xfrm>
            <a:off x="2348022" y="608520"/>
            <a:ext cx="8357192" cy="5930392"/>
          </a:xfrm>
          <a:prstGeom prst="rect">
            <a:avLst/>
          </a:prstGeom>
        </p:spPr>
      </p:pic>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927157" y="533071"/>
            <a:ext cx="8421688" cy="1325563"/>
          </a:xfrm>
        </p:spPr>
        <p:txBody>
          <a:bodyPr/>
          <a:lstStyle/>
          <a:p>
            <a:r>
              <a:rPr lang="en-US" sz="2800" dirty="0"/>
              <a:t>Architecture/</a:t>
            </a:r>
            <a:br>
              <a:rPr lang="en-US" sz="2800" dirty="0"/>
            </a:br>
            <a:r>
              <a:rPr lang="en-US" sz="2800" dirty="0"/>
              <a:t>block diagram</a:t>
            </a:r>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2021</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SRMIST</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63873" y="857769"/>
            <a:ext cx="2898904" cy="572126"/>
          </a:xfrm>
        </p:spPr>
        <p:txBody>
          <a:bodyPr>
            <a:normAutofit fontScale="90000"/>
          </a:bodyPr>
          <a:lstStyle/>
          <a:p>
            <a:r>
              <a:rPr lang="en-ZA" sz="1800" dirty="0"/>
              <a:t>Modules Description and Implementation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59859" y="1434422"/>
            <a:ext cx="3942386" cy="4171789"/>
          </a:xfrm>
        </p:spPr>
        <p:txBody>
          <a:bodyPr vert="horz" lIns="91440" tIns="45720" rIns="91440" bIns="45720" rtlCol="0" anchor="t">
            <a:normAutofit lnSpcReduction="10000"/>
          </a:bodyPr>
          <a:lstStyle/>
          <a:p>
            <a:pPr>
              <a:lnSpc>
                <a:spcPct val="100000"/>
              </a:lnSpc>
              <a:spcBef>
                <a:spcPts val="0"/>
              </a:spcBef>
            </a:pPr>
            <a:endParaRPr lang="en-US" dirty="0"/>
          </a:p>
          <a:p>
            <a:pPr marL="285750" indent="-285750" algn="just">
              <a:lnSpc>
                <a:spcPct val="100000"/>
              </a:lnSpc>
              <a:spcBef>
                <a:spcPts val="0"/>
              </a:spcBef>
              <a:buChar char="•"/>
            </a:pPr>
            <a:r>
              <a:rPr lang="en-US" sz="1600" b="1" err="1">
                <a:solidFill>
                  <a:schemeClr val="tx2"/>
                </a:solidFill>
                <a:latin typeface="Calibri"/>
                <a:cs typeface="Calibri"/>
              </a:rPr>
              <a:t>opencv</a:t>
            </a:r>
            <a:r>
              <a:rPr lang="en-US" sz="1600" dirty="0">
                <a:latin typeface="Calibri"/>
                <a:cs typeface="Calibri"/>
              </a:rPr>
              <a:t> module is a computer vision </a:t>
            </a:r>
            <a:r>
              <a:rPr lang="en-US" sz="1600" err="1">
                <a:latin typeface="Calibri"/>
                <a:cs typeface="Calibri"/>
              </a:rPr>
              <a:t>librabry</a:t>
            </a:r>
            <a:r>
              <a:rPr lang="en-US" sz="1600" dirty="0">
                <a:latin typeface="Calibri"/>
                <a:cs typeface="Calibri"/>
              </a:rPr>
              <a:t> that helps with video </a:t>
            </a:r>
            <a:r>
              <a:rPr lang="en-US" sz="1600">
                <a:latin typeface="Calibri"/>
                <a:cs typeface="Calibri"/>
              </a:rPr>
              <a:t>capture</a:t>
            </a:r>
            <a:r>
              <a:rPr lang="en-US" sz="1600" dirty="0">
                <a:latin typeface="Calibri"/>
                <a:cs typeface="Calibri"/>
              </a:rPr>
              <a:t> and displaying output.</a:t>
            </a:r>
          </a:p>
          <a:p>
            <a:pPr marL="285750" indent="-285750" algn="just">
              <a:lnSpc>
                <a:spcPct val="100000"/>
              </a:lnSpc>
              <a:spcBef>
                <a:spcPts val="0"/>
              </a:spcBef>
              <a:buChar char="•"/>
            </a:pPr>
            <a:r>
              <a:rPr lang="en-US" sz="1600" b="1" err="1">
                <a:solidFill>
                  <a:schemeClr val="tx2"/>
                </a:solidFill>
                <a:latin typeface="Tenorite"/>
                <a:cs typeface="Calibri"/>
              </a:rPr>
              <a:t>mediapipe</a:t>
            </a:r>
            <a:r>
              <a:rPr lang="en-US" sz="1600" dirty="0">
                <a:ea typeface="+mn-lt"/>
                <a:cs typeface="Calibri"/>
              </a:rPr>
              <a:t> is an</a:t>
            </a:r>
            <a:r>
              <a:rPr lang="en-US" sz="1600" dirty="0">
                <a:ea typeface="+mn-lt"/>
                <a:cs typeface="+mn-lt"/>
              </a:rPr>
              <a:t> open </a:t>
            </a:r>
            <a:r>
              <a:rPr lang="en-US" sz="1600">
                <a:ea typeface="+mn-lt"/>
                <a:cs typeface="+mn-lt"/>
              </a:rPr>
              <a:t>library</a:t>
            </a:r>
            <a:r>
              <a:rPr lang="en-US" sz="1600" dirty="0">
                <a:ea typeface="+mn-lt"/>
                <a:cs typeface="+mn-lt"/>
              </a:rPr>
              <a:t> of ML solutions which we use to recognize hand landmarks. </a:t>
            </a:r>
            <a:endParaRPr lang="en-US" sz="1600"/>
          </a:p>
          <a:p>
            <a:pPr marL="285750" indent="-285750" algn="just">
              <a:lnSpc>
                <a:spcPct val="100000"/>
              </a:lnSpc>
              <a:spcBef>
                <a:spcPts val="0"/>
              </a:spcBef>
              <a:buChar char="•"/>
            </a:pPr>
            <a:r>
              <a:rPr lang="en-US" sz="1600" b="1" dirty="0">
                <a:solidFill>
                  <a:schemeClr val="tx2"/>
                </a:solidFill>
                <a:ea typeface="+mn-lt"/>
                <a:cs typeface="+mn-lt"/>
              </a:rPr>
              <a:t>win32api</a:t>
            </a:r>
            <a:r>
              <a:rPr lang="en-US" sz="1600" dirty="0">
                <a:ea typeface="+mn-lt"/>
                <a:cs typeface="+mn-lt"/>
              </a:rPr>
              <a:t> is used for cursor movement. </a:t>
            </a:r>
          </a:p>
          <a:p>
            <a:pPr marL="285750" indent="-285750" algn="just">
              <a:lnSpc>
                <a:spcPct val="100000"/>
              </a:lnSpc>
              <a:spcBef>
                <a:spcPts val="0"/>
              </a:spcBef>
              <a:buChar char="•"/>
            </a:pPr>
            <a:r>
              <a:rPr lang="en-US" sz="1600" b="1" dirty="0" err="1">
                <a:solidFill>
                  <a:schemeClr val="tx2"/>
                </a:solidFill>
                <a:ea typeface="+mn-lt"/>
                <a:cs typeface="+mn-lt"/>
              </a:rPr>
              <a:t>PyAutoGUI</a:t>
            </a:r>
            <a:r>
              <a:rPr lang="en-US" sz="1600" dirty="0">
                <a:solidFill>
                  <a:schemeClr val="tx2"/>
                </a:solidFill>
                <a:latin typeface="Calibri"/>
                <a:cs typeface="Calibri"/>
              </a:rPr>
              <a:t> </a:t>
            </a:r>
            <a:r>
              <a:rPr lang="en-US" sz="1600" dirty="0">
                <a:latin typeface="Calibri"/>
                <a:cs typeface="Calibri"/>
              </a:rPr>
              <a:t>allows us to use python scripts to control the mouse and keyboard to automate interactions with other applications.</a:t>
            </a:r>
            <a:endParaRPr lang="en-US" sz="1600" dirty="0">
              <a:latin typeface="Calibri"/>
              <a:ea typeface="+mn-lt"/>
              <a:cs typeface="Calibri"/>
            </a:endParaRPr>
          </a:p>
          <a:p>
            <a:pPr marL="285750" indent="-285750" algn="just">
              <a:lnSpc>
                <a:spcPct val="100000"/>
              </a:lnSpc>
              <a:spcBef>
                <a:spcPts val="0"/>
              </a:spcBef>
              <a:buFont typeface="Arial,Sans-Serif"/>
              <a:buChar char="•"/>
            </a:pPr>
            <a:r>
              <a:rPr lang="en-US" sz="1600" dirty="0">
                <a:latin typeface="Calibri"/>
                <a:cs typeface="Calibri"/>
              </a:rPr>
              <a:t>We </a:t>
            </a:r>
            <a:r>
              <a:rPr lang="en-US" sz="1600" b="1" dirty="0">
                <a:solidFill>
                  <a:schemeClr val="tx2"/>
                </a:solidFill>
                <a:latin typeface="Calibri"/>
                <a:cs typeface="Calibri"/>
              </a:rPr>
              <a:t>calculate the distance</a:t>
            </a:r>
            <a:r>
              <a:rPr lang="en-US" sz="1600" dirty="0">
                <a:latin typeface="Calibri"/>
                <a:cs typeface="Calibri"/>
              </a:rPr>
              <a:t> between the index and the thumb finger in real time.</a:t>
            </a:r>
          </a:p>
          <a:p>
            <a:pPr marL="285750" indent="-285750" algn="just">
              <a:lnSpc>
                <a:spcPct val="100000"/>
              </a:lnSpc>
              <a:spcBef>
                <a:spcPts val="0"/>
              </a:spcBef>
              <a:buFont typeface="Arial,Sans-Serif"/>
              <a:buChar char="•"/>
            </a:pPr>
            <a:r>
              <a:rPr lang="en-US" sz="1600" dirty="0">
                <a:latin typeface="Calibri"/>
                <a:ea typeface="+mn-lt"/>
                <a:cs typeface="Calibri"/>
              </a:rPr>
              <a:t>This distance is used for </a:t>
            </a:r>
            <a:r>
              <a:rPr lang="en-US" sz="1600" b="1" dirty="0">
                <a:solidFill>
                  <a:schemeClr val="tx2"/>
                </a:solidFill>
                <a:latin typeface="Calibri"/>
                <a:ea typeface="+mn-lt"/>
                <a:cs typeface="Calibri"/>
              </a:rPr>
              <a:t>click automation</a:t>
            </a:r>
            <a:r>
              <a:rPr lang="en-US" sz="1600" dirty="0">
                <a:latin typeface="Calibri"/>
                <a:ea typeface="+mn-lt"/>
                <a:cs typeface="Calibri"/>
              </a:rPr>
              <a:t>.</a:t>
            </a:r>
          </a:p>
          <a:p>
            <a:pPr marL="285750" indent="-285750" algn="just">
              <a:lnSpc>
                <a:spcPct val="100000"/>
              </a:lnSpc>
              <a:spcBef>
                <a:spcPts val="0"/>
              </a:spcBef>
              <a:buFont typeface="Arial,Sans-Serif"/>
              <a:buChar char="•"/>
            </a:pPr>
            <a:r>
              <a:rPr lang="en-US" sz="1600" b="1" dirty="0" err="1">
                <a:solidFill>
                  <a:schemeClr val="tx2"/>
                </a:solidFill>
                <a:latin typeface="Calibri"/>
                <a:cs typeface="Calibri"/>
              </a:rPr>
              <a:t>Pycaw</a:t>
            </a:r>
            <a:r>
              <a:rPr lang="en-US" sz="1600" dirty="0">
                <a:solidFill>
                  <a:schemeClr val="tx2"/>
                </a:solidFill>
                <a:latin typeface="Calibri"/>
                <a:cs typeface="Calibri"/>
              </a:rPr>
              <a:t> </a:t>
            </a:r>
            <a:r>
              <a:rPr lang="en-US" sz="1600" dirty="0">
                <a:latin typeface="Calibri"/>
                <a:cs typeface="Calibri"/>
              </a:rPr>
              <a:t>helps us access the windows volume slider and uses the same distance range as a</a:t>
            </a:r>
            <a:r>
              <a:rPr lang="en-US" sz="1600" dirty="0">
                <a:solidFill>
                  <a:schemeClr val="tx2"/>
                </a:solidFill>
                <a:latin typeface="Calibri"/>
                <a:cs typeface="Calibri"/>
              </a:rPr>
              <a:t> </a:t>
            </a:r>
            <a:r>
              <a:rPr lang="en-US" sz="1600" b="1" dirty="0">
                <a:solidFill>
                  <a:schemeClr val="tx2"/>
                </a:solidFill>
                <a:latin typeface="Calibri"/>
                <a:cs typeface="Calibri"/>
              </a:rPr>
              <a:t>volume slider</a:t>
            </a:r>
            <a:r>
              <a:rPr lang="en-US" sz="1600" dirty="0">
                <a:latin typeface="Calibri"/>
                <a:cs typeface="Calibri"/>
              </a:rPr>
              <a:t>.</a:t>
            </a:r>
            <a:r>
              <a:rPr lang="en-US" dirty="0">
                <a:latin typeface="Calibri"/>
                <a:cs typeface="Calibri"/>
              </a:rPr>
              <a:t> </a:t>
            </a:r>
            <a:endParaRPr lang="en-US" dirty="0">
              <a:ea typeface="+mn-lt"/>
              <a:cs typeface="+mn-lt"/>
            </a:endParaRPr>
          </a:p>
          <a:p>
            <a:endParaRPr lang="en-US" dirty="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2021</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SRMIST</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9</a:t>
            </a:fld>
            <a:endParaRPr lang="en-ZA" dirty="0"/>
          </a:p>
        </p:txBody>
      </p:sp>
    </p:spTree>
    <p:extLst>
      <p:ext uri="{BB962C8B-B14F-4D97-AF65-F5344CB8AC3E}">
        <p14:creationId xmlns:p14="http://schemas.microsoft.com/office/powerpoint/2010/main" val="2198067692"/>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95</TotalTime>
  <Words>464</Words>
  <Application>Microsoft Office PowerPoint</Application>
  <PresentationFormat>Widescreen</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Monoline</vt:lpstr>
      <vt:lpstr>PowerPoint Presentation</vt:lpstr>
      <vt:lpstr>AI Virtual Mouse &amp; Gesture based Volume Controller</vt:lpstr>
      <vt:lpstr>Literature Review</vt:lpstr>
      <vt:lpstr>Comparison of Existing methods with merits and demerits</vt:lpstr>
      <vt:lpstr>Challenges to address </vt:lpstr>
      <vt:lpstr>Problem statement And objectives</vt:lpstr>
      <vt:lpstr>PowerPoint Presentation</vt:lpstr>
      <vt:lpstr>Architecture/ block diagram</vt:lpstr>
      <vt:lpstr>Modules Description and Implementation</vt:lpstr>
      <vt:lpstr>Results and discussion</vt:lpstr>
      <vt:lpstr>Screenshots</vt:lpstr>
      <vt:lpstr>Screenshots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recognition for Human-Computer Interaction</dc:title>
  <dc:creator>Akshat Srivastava</dc:creator>
  <cp:lastModifiedBy>Akshat Srivastava</cp:lastModifiedBy>
  <cp:revision>557</cp:revision>
  <dcterms:created xsi:type="dcterms:W3CDTF">2021-10-24T12:52:18Z</dcterms:created>
  <dcterms:modified xsi:type="dcterms:W3CDTF">2021-10-25T12:32:38Z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