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9"/>
  </p:notesMasterIdLst>
  <p:sldIdLst>
    <p:sldId id="275" r:id="rId2"/>
    <p:sldId id="258" r:id="rId3"/>
    <p:sldId id="257" r:id="rId4"/>
    <p:sldId id="260" r:id="rId5"/>
    <p:sldId id="263" r:id="rId6"/>
    <p:sldId id="264" r:id="rId7"/>
    <p:sldId id="269" r:id="rId8"/>
    <p:sldId id="313" r:id="rId9"/>
    <p:sldId id="314" r:id="rId10"/>
    <p:sldId id="315" r:id="rId11"/>
    <p:sldId id="316" r:id="rId12"/>
    <p:sldId id="259" r:id="rId13"/>
    <p:sldId id="262" r:id="rId14"/>
    <p:sldId id="274" r:id="rId15"/>
    <p:sldId id="265" r:id="rId16"/>
    <p:sldId id="267" r:id="rId17"/>
    <p:sldId id="294" r:id="rId18"/>
    <p:sldId id="268" r:id="rId19"/>
    <p:sldId id="291" r:id="rId20"/>
    <p:sldId id="273" r:id="rId21"/>
    <p:sldId id="276" r:id="rId22"/>
    <p:sldId id="277" r:id="rId23"/>
    <p:sldId id="290" r:id="rId24"/>
    <p:sldId id="289" r:id="rId25"/>
    <p:sldId id="293" r:id="rId26"/>
    <p:sldId id="292" r:id="rId27"/>
    <p:sldId id="31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2FC031-8AD3-42C1-AC77-64D8A9F92A0C}" type="datetimeFigureOut">
              <a:rPr lang="en-US" smtClean="0"/>
              <a:pPr/>
              <a:t>2/15/2025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B60FDA-7260-4936-A39A-3696E1FBF1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215FCA2-56E6-4241-8E01-0939F6DE66B7}" type="datetimeFigureOut">
              <a:rPr lang="en-US" smtClean="0"/>
              <a:pPr/>
              <a:t>2/15/2025</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D379522-40DA-4C5E-A4E4-41B03AFA683C}"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15FCA2-56E6-4241-8E01-0939F6DE66B7}"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9522-40DA-4C5E-A4E4-41B03AFA6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15FCA2-56E6-4241-8E01-0939F6DE66B7}"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9522-40DA-4C5E-A4E4-41B03AFA6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15FCA2-56E6-4241-8E01-0939F6DE66B7}"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9522-40DA-4C5E-A4E4-41B03AFA6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215FCA2-56E6-4241-8E01-0939F6DE66B7}"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79522-40DA-4C5E-A4E4-41B03AFA683C}"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215FCA2-56E6-4241-8E01-0939F6DE66B7}" type="datetimeFigureOut">
              <a:rPr lang="en-US" smtClean="0"/>
              <a:pPr/>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9522-40DA-4C5E-A4E4-41B03AFA6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215FCA2-56E6-4241-8E01-0939F6DE66B7}" type="datetimeFigureOut">
              <a:rPr lang="en-US" smtClean="0"/>
              <a:pPr/>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79522-40DA-4C5E-A4E4-41B03AFA6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215FCA2-56E6-4241-8E01-0939F6DE66B7}" type="datetimeFigureOut">
              <a:rPr lang="en-US" smtClean="0"/>
              <a:pPr/>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79522-40DA-4C5E-A4E4-41B03AFA6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215FCA2-56E6-4241-8E01-0939F6DE66B7}" type="datetimeFigureOut">
              <a:rPr lang="en-US" smtClean="0"/>
              <a:pPr/>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79522-40DA-4C5E-A4E4-41B03AFA683C}"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215FCA2-56E6-4241-8E01-0939F6DE66B7}" type="datetimeFigureOut">
              <a:rPr lang="en-US" smtClean="0"/>
              <a:pPr/>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9522-40DA-4C5E-A4E4-41B03AFA6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215FCA2-56E6-4241-8E01-0939F6DE66B7}" type="datetimeFigureOut">
              <a:rPr lang="en-US" smtClean="0"/>
              <a:pPr/>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79522-40DA-4C5E-A4E4-41B03AFA683C}"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215FCA2-56E6-4241-8E01-0939F6DE66B7}" type="datetimeFigureOut">
              <a:rPr lang="en-US" smtClean="0"/>
              <a:pPr/>
              <a:t>2/15/2025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D379522-40DA-4C5E-A4E4-41B03AFA683C}"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7360" y="914400"/>
            <a:ext cx="7406640" cy="841482"/>
          </a:xfrm>
        </p:spPr>
        <p:txBody>
          <a:bodyPr/>
          <a:lstStyle/>
          <a:p>
            <a:r>
              <a:rPr lang="en-US" dirty="0">
                <a:solidFill>
                  <a:srgbClr val="0070C0"/>
                </a:solidFill>
              </a:rPr>
              <a:t>Working Capital Management</a:t>
            </a:r>
          </a:p>
        </p:txBody>
      </p:sp>
      <p:sp>
        <p:nvSpPr>
          <p:cNvPr id="3" name="Subtitle 2"/>
          <p:cNvSpPr>
            <a:spLocks noGrp="1"/>
          </p:cNvSpPr>
          <p:nvPr>
            <p:ph type="subTitle" idx="1"/>
          </p:nvPr>
        </p:nvSpPr>
        <p:spPr>
          <a:xfrm>
            <a:off x="1219200" y="3730519"/>
            <a:ext cx="7406640" cy="1295400"/>
          </a:xfrm>
        </p:spPr>
        <p:txBody>
          <a:bodyPr>
            <a:normAutofit/>
          </a:bodyPr>
          <a:lstStyle/>
          <a:p>
            <a:endParaRPr lang="en-US" dirty="0"/>
          </a:p>
          <a:p>
            <a:pPr algn="ctr"/>
            <a:r>
              <a:rPr lang="en-US" sz="4500" dirty="0"/>
              <a:t>Kingsley Karunaratne </a:t>
            </a:r>
            <a:r>
              <a:rPr lang="en-US" sz="2300" dirty="0"/>
              <a:t>(PhD)</a:t>
            </a:r>
          </a:p>
          <a:p>
            <a:endParaRPr lang="en-US" dirty="0"/>
          </a:p>
          <a:p>
            <a:endParaRPr lang="en-US" dirty="0"/>
          </a:p>
          <a:p>
            <a:endParaRPr lang="en-US" dirty="0"/>
          </a:p>
        </p:txBody>
      </p:sp>
      <p:sp>
        <p:nvSpPr>
          <p:cNvPr id="4" name="Title 1">
            <a:extLst>
              <a:ext uri="{FF2B5EF4-FFF2-40B4-BE49-F238E27FC236}">
                <a16:creationId xmlns:a16="http://schemas.microsoft.com/office/drawing/2014/main" id="{4005439B-6ABA-EA28-8C7B-683EE72AB87F}"/>
              </a:ext>
            </a:extLst>
          </p:cNvPr>
          <p:cNvSpPr txBox="1">
            <a:spLocks/>
          </p:cNvSpPr>
          <p:nvPr/>
        </p:nvSpPr>
        <p:spPr>
          <a:xfrm>
            <a:off x="1600200" y="2438400"/>
            <a:ext cx="7406640" cy="841482"/>
          </a:xfrm>
          <a:prstGeom prst="rect">
            <a:avLst/>
          </a:prstGeom>
        </p:spPr>
        <p:txBody>
          <a:bodyPr anchor="b">
            <a:normAutofit fontScale="70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dirty="0"/>
              <a:t>BAF4302 – Strategic Financial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A0C84-87DE-293E-F57E-EF722DAA6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44CAC1-C270-4503-3640-BB2F71CFA983}"/>
              </a:ext>
            </a:extLst>
          </p:cNvPr>
          <p:cNvSpPr>
            <a:spLocks noGrp="1"/>
          </p:cNvSpPr>
          <p:nvPr>
            <p:ph type="title"/>
          </p:nvPr>
        </p:nvSpPr>
        <p:spPr>
          <a:xfrm>
            <a:off x="1066800" y="274638"/>
            <a:ext cx="7866888" cy="525462"/>
          </a:xfrm>
        </p:spPr>
        <p:txBody>
          <a:bodyPr>
            <a:normAutofit fontScale="90000"/>
          </a:bodyPr>
          <a:lstStyle/>
          <a:p>
            <a:r>
              <a:rPr lang="en-US" dirty="0" err="1"/>
              <a:t>Agressive</a:t>
            </a:r>
            <a:r>
              <a:rPr lang="en-US" dirty="0"/>
              <a:t> Working Capital Policy</a:t>
            </a:r>
          </a:p>
        </p:txBody>
      </p:sp>
      <p:cxnSp>
        <p:nvCxnSpPr>
          <p:cNvPr id="5" name="Straight Arrow Connector 4">
            <a:extLst>
              <a:ext uri="{FF2B5EF4-FFF2-40B4-BE49-F238E27FC236}">
                <a16:creationId xmlns:a16="http://schemas.microsoft.com/office/drawing/2014/main" id="{60AB1143-3C58-61E6-1BE5-16AE96285FBA}"/>
              </a:ext>
            </a:extLst>
          </p:cNvPr>
          <p:cNvCxnSpPr>
            <a:cxnSpLocks/>
          </p:cNvCxnSpPr>
          <p:nvPr/>
        </p:nvCxnSpPr>
        <p:spPr>
          <a:xfrm flipV="1">
            <a:off x="2286000" y="1524000"/>
            <a:ext cx="12290" cy="3657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F8DF987-6B6A-7084-6992-2F4BDBEC7220}"/>
              </a:ext>
            </a:extLst>
          </p:cNvPr>
          <p:cNvCxnSpPr>
            <a:cxnSpLocks/>
          </p:cNvCxnSpPr>
          <p:nvPr/>
        </p:nvCxnSpPr>
        <p:spPr>
          <a:xfrm>
            <a:off x="2286000" y="5181600"/>
            <a:ext cx="4953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B4EB158-0790-8D46-49BA-1B331EFF8137}"/>
              </a:ext>
            </a:extLst>
          </p:cNvPr>
          <p:cNvCxnSpPr/>
          <p:nvPr/>
        </p:nvCxnSpPr>
        <p:spPr>
          <a:xfrm flipV="1">
            <a:off x="2286000" y="3581400"/>
            <a:ext cx="4876800" cy="685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AC3F58-EE17-01E7-044C-5686D1074765}"/>
              </a:ext>
            </a:extLst>
          </p:cNvPr>
          <p:cNvCxnSpPr>
            <a:cxnSpLocks/>
          </p:cNvCxnSpPr>
          <p:nvPr/>
        </p:nvCxnSpPr>
        <p:spPr>
          <a:xfrm flipV="1">
            <a:off x="2298290" y="2789238"/>
            <a:ext cx="4940710" cy="83026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7052C1D9-753A-0A5D-AFA2-88FE1B30F53F}"/>
              </a:ext>
            </a:extLst>
          </p:cNvPr>
          <p:cNvSpPr/>
          <p:nvPr/>
        </p:nvSpPr>
        <p:spPr>
          <a:xfrm>
            <a:off x="2320414" y="1828800"/>
            <a:ext cx="4734232" cy="1750142"/>
          </a:xfrm>
          <a:custGeom>
            <a:avLst/>
            <a:gdLst>
              <a:gd name="connsiteX0" fmla="*/ 0 w 4906297"/>
              <a:gd name="connsiteY0" fmla="*/ 1503162 h 1503162"/>
              <a:gd name="connsiteX1" fmla="*/ 88490 w 4906297"/>
              <a:gd name="connsiteY1" fmla="*/ 1463833 h 1503162"/>
              <a:gd name="connsiteX2" fmla="*/ 127819 w 4906297"/>
              <a:gd name="connsiteY2" fmla="*/ 1316349 h 1503162"/>
              <a:gd name="connsiteX3" fmla="*/ 167148 w 4906297"/>
              <a:gd name="connsiteY3" fmla="*/ 1237691 h 1503162"/>
              <a:gd name="connsiteX4" fmla="*/ 176981 w 4906297"/>
              <a:gd name="connsiteY4" fmla="*/ 1208194 h 1503162"/>
              <a:gd name="connsiteX5" fmla="*/ 216310 w 4906297"/>
              <a:gd name="connsiteY5" fmla="*/ 1139368 h 1503162"/>
              <a:gd name="connsiteX6" fmla="*/ 255639 w 4906297"/>
              <a:gd name="connsiteY6" fmla="*/ 1060710 h 1503162"/>
              <a:gd name="connsiteX7" fmla="*/ 373626 w 4906297"/>
              <a:gd name="connsiteY7" fmla="*/ 873897 h 1503162"/>
              <a:gd name="connsiteX8" fmla="*/ 412955 w 4906297"/>
              <a:gd name="connsiteY8" fmla="*/ 795239 h 1503162"/>
              <a:gd name="connsiteX9" fmla="*/ 452284 w 4906297"/>
              <a:gd name="connsiteY9" fmla="*/ 726414 h 1503162"/>
              <a:gd name="connsiteX10" fmla="*/ 530942 w 4906297"/>
              <a:gd name="connsiteY10" fmla="*/ 578930 h 1503162"/>
              <a:gd name="connsiteX11" fmla="*/ 540774 w 4906297"/>
              <a:gd name="connsiteY11" fmla="*/ 539601 h 1503162"/>
              <a:gd name="connsiteX12" fmla="*/ 639097 w 4906297"/>
              <a:gd name="connsiteY12" fmla="*/ 480607 h 1503162"/>
              <a:gd name="connsiteX13" fmla="*/ 688258 w 4906297"/>
              <a:gd name="connsiteY13" fmla="*/ 500272 h 1503162"/>
              <a:gd name="connsiteX14" fmla="*/ 717755 w 4906297"/>
              <a:gd name="connsiteY14" fmla="*/ 598594 h 1503162"/>
              <a:gd name="connsiteX15" fmla="*/ 757084 w 4906297"/>
              <a:gd name="connsiteY15" fmla="*/ 677252 h 1503162"/>
              <a:gd name="connsiteX16" fmla="*/ 776748 w 4906297"/>
              <a:gd name="connsiteY16" fmla="*/ 736246 h 1503162"/>
              <a:gd name="connsiteX17" fmla="*/ 825910 w 4906297"/>
              <a:gd name="connsiteY17" fmla="*/ 795239 h 1503162"/>
              <a:gd name="connsiteX18" fmla="*/ 855406 w 4906297"/>
              <a:gd name="connsiteY18" fmla="*/ 834568 h 1503162"/>
              <a:gd name="connsiteX19" fmla="*/ 914400 w 4906297"/>
              <a:gd name="connsiteY19" fmla="*/ 893562 h 1503162"/>
              <a:gd name="connsiteX20" fmla="*/ 983226 w 4906297"/>
              <a:gd name="connsiteY20" fmla="*/ 982052 h 1503162"/>
              <a:gd name="connsiteX21" fmla="*/ 1061884 w 4906297"/>
              <a:gd name="connsiteY21" fmla="*/ 1050878 h 1503162"/>
              <a:gd name="connsiteX22" fmla="*/ 1101213 w 4906297"/>
              <a:gd name="connsiteY22" fmla="*/ 1100039 h 1503162"/>
              <a:gd name="connsiteX23" fmla="*/ 1179871 w 4906297"/>
              <a:gd name="connsiteY23" fmla="*/ 1080375 h 1503162"/>
              <a:gd name="connsiteX24" fmla="*/ 1219200 w 4906297"/>
              <a:gd name="connsiteY24" fmla="*/ 1011549 h 1503162"/>
              <a:gd name="connsiteX25" fmla="*/ 1297858 w 4906297"/>
              <a:gd name="connsiteY25" fmla="*/ 893562 h 1503162"/>
              <a:gd name="connsiteX26" fmla="*/ 1307690 w 4906297"/>
              <a:gd name="connsiteY26" fmla="*/ 864065 h 1503162"/>
              <a:gd name="connsiteX27" fmla="*/ 1376516 w 4906297"/>
              <a:gd name="connsiteY27" fmla="*/ 765743 h 1503162"/>
              <a:gd name="connsiteX28" fmla="*/ 1415845 w 4906297"/>
              <a:gd name="connsiteY28" fmla="*/ 726414 h 1503162"/>
              <a:gd name="connsiteX29" fmla="*/ 1524000 w 4906297"/>
              <a:gd name="connsiteY29" fmla="*/ 785407 h 1503162"/>
              <a:gd name="connsiteX30" fmla="*/ 1592826 w 4906297"/>
              <a:gd name="connsiteY30" fmla="*/ 873897 h 1503162"/>
              <a:gd name="connsiteX31" fmla="*/ 1661652 w 4906297"/>
              <a:gd name="connsiteY31" fmla="*/ 952555 h 1503162"/>
              <a:gd name="connsiteX32" fmla="*/ 1700981 w 4906297"/>
              <a:gd name="connsiteY32" fmla="*/ 1060710 h 1503162"/>
              <a:gd name="connsiteX33" fmla="*/ 1740310 w 4906297"/>
              <a:gd name="connsiteY33" fmla="*/ 1109872 h 1503162"/>
              <a:gd name="connsiteX34" fmla="*/ 1789471 w 4906297"/>
              <a:gd name="connsiteY34" fmla="*/ 1080375 h 1503162"/>
              <a:gd name="connsiteX35" fmla="*/ 1848464 w 4906297"/>
              <a:gd name="connsiteY35" fmla="*/ 982052 h 1503162"/>
              <a:gd name="connsiteX36" fmla="*/ 1887793 w 4906297"/>
              <a:gd name="connsiteY36" fmla="*/ 932891 h 1503162"/>
              <a:gd name="connsiteX37" fmla="*/ 1927122 w 4906297"/>
              <a:gd name="connsiteY37" fmla="*/ 834568 h 1503162"/>
              <a:gd name="connsiteX38" fmla="*/ 1946787 w 4906297"/>
              <a:gd name="connsiteY38" fmla="*/ 746078 h 1503162"/>
              <a:gd name="connsiteX39" fmla="*/ 2172929 w 4906297"/>
              <a:gd name="connsiteY39" fmla="*/ 352788 h 1503162"/>
              <a:gd name="connsiteX40" fmla="*/ 2241755 w 4906297"/>
              <a:gd name="connsiteY40" fmla="*/ 274130 h 1503162"/>
              <a:gd name="connsiteX41" fmla="*/ 2271252 w 4906297"/>
              <a:gd name="connsiteY41" fmla="*/ 224968 h 1503162"/>
              <a:gd name="connsiteX42" fmla="*/ 2300748 w 4906297"/>
              <a:gd name="connsiteY42" fmla="*/ 195472 h 1503162"/>
              <a:gd name="connsiteX43" fmla="*/ 2359742 w 4906297"/>
              <a:gd name="connsiteY43" fmla="*/ 126646 h 1503162"/>
              <a:gd name="connsiteX44" fmla="*/ 2428568 w 4906297"/>
              <a:gd name="connsiteY44" fmla="*/ 224968 h 1503162"/>
              <a:gd name="connsiteX45" fmla="*/ 2536722 w 4906297"/>
              <a:gd name="connsiteY45" fmla="*/ 421614 h 1503162"/>
              <a:gd name="connsiteX46" fmla="*/ 2546555 w 4906297"/>
              <a:gd name="connsiteY46" fmla="*/ 480607 h 1503162"/>
              <a:gd name="connsiteX47" fmla="*/ 2585884 w 4906297"/>
              <a:gd name="connsiteY47" fmla="*/ 529768 h 1503162"/>
              <a:gd name="connsiteX48" fmla="*/ 2615381 w 4906297"/>
              <a:gd name="connsiteY48" fmla="*/ 578930 h 1503162"/>
              <a:gd name="connsiteX49" fmla="*/ 2684206 w 4906297"/>
              <a:gd name="connsiteY49" fmla="*/ 618259 h 1503162"/>
              <a:gd name="connsiteX50" fmla="*/ 2723535 w 4906297"/>
              <a:gd name="connsiteY50" fmla="*/ 588762 h 1503162"/>
              <a:gd name="connsiteX51" fmla="*/ 2743200 w 4906297"/>
              <a:gd name="connsiteY51" fmla="*/ 559265 h 1503162"/>
              <a:gd name="connsiteX52" fmla="*/ 2821858 w 4906297"/>
              <a:gd name="connsiteY52" fmla="*/ 470775 h 1503162"/>
              <a:gd name="connsiteX53" fmla="*/ 2939845 w 4906297"/>
              <a:gd name="connsiteY53" fmla="*/ 392117 h 1503162"/>
              <a:gd name="connsiteX54" fmla="*/ 2979174 w 4906297"/>
              <a:gd name="connsiteY54" fmla="*/ 352788 h 1503162"/>
              <a:gd name="connsiteX55" fmla="*/ 2998839 w 4906297"/>
              <a:gd name="connsiteY55" fmla="*/ 313459 h 1503162"/>
              <a:gd name="connsiteX56" fmla="*/ 3048000 w 4906297"/>
              <a:gd name="connsiteY56" fmla="*/ 293794 h 1503162"/>
              <a:gd name="connsiteX57" fmla="*/ 3234813 w 4906297"/>
              <a:gd name="connsiteY57" fmla="*/ 441278 h 1503162"/>
              <a:gd name="connsiteX58" fmla="*/ 3382297 w 4906297"/>
              <a:gd name="connsiteY58" fmla="*/ 647755 h 1503162"/>
              <a:gd name="connsiteX59" fmla="*/ 3421626 w 4906297"/>
              <a:gd name="connsiteY59" fmla="*/ 696917 h 1503162"/>
              <a:gd name="connsiteX60" fmla="*/ 3519948 w 4906297"/>
              <a:gd name="connsiteY60" fmla="*/ 637923 h 1503162"/>
              <a:gd name="connsiteX61" fmla="*/ 3539613 w 4906297"/>
              <a:gd name="connsiteY61" fmla="*/ 608426 h 1503162"/>
              <a:gd name="connsiteX62" fmla="*/ 3608439 w 4906297"/>
              <a:gd name="connsiteY62" fmla="*/ 549433 h 1503162"/>
              <a:gd name="connsiteX63" fmla="*/ 3755922 w 4906297"/>
              <a:gd name="connsiteY63" fmla="*/ 431446 h 1503162"/>
              <a:gd name="connsiteX64" fmla="*/ 3883742 w 4906297"/>
              <a:gd name="connsiteY64" fmla="*/ 185639 h 1503162"/>
              <a:gd name="connsiteX65" fmla="*/ 3913239 w 4906297"/>
              <a:gd name="connsiteY65" fmla="*/ 116814 h 1503162"/>
              <a:gd name="connsiteX66" fmla="*/ 3952568 w 4906297"/>
              <a:gd name="connsiteY66" fmla="*/ 57820 h 1503162"/>
              <a:gd name="connsiteX67" fmla="*/ 4109884 w 4906297"/>
              <a:gd name="connsiteY67" fmla="*/ 116814 h 1503162"/>
              <a:gd name="connsiteX68" fmla="*/ 4168877 w 4906297"/>
              <a:gd name="connsiteY68" fmla="*/ 274130 h 1503162"/>
              <a:gd name="connsiteX69" fmla="*/ 4218039 w 4906297"/>
              <a:gd name="connsiteY69" fmla="*/ 392117 h 1503162"/>
              <a:gd name="connsiteX70" fmla="*/ 4247535 w 4906297"/>
              <a:gd name="connsiteY70" fmla="*/ 431446 h 1503162"/>
              <a:gd name="connsiteX71" fmla="*/ 4326193 w 4906297"/>
              <a:gd name="connsiteY71" fmla="*/ 441278 h 1503162"/>
              <a:gd name="connsiteX72" fmla="*/ 4503174 w 4906297"/>
              <a:gd name="connsiteY72" fmla="*/ 392117 h 1503162"/>
              <a:gd name="connsiteX73" fmla="*/ 4591664 w 4906297"/>
              <a:gd name="connsiteY73" fmla="*/ 303626 h 1503162"/>
              <a:gd name="connsiteX74" fmla="*/ 4680155 w 4906297"/>
              <a:gd name="connsiteY74" fmla="*/ 234801 h 1503162"/>
              <a:gd name="connsiteX75" fmla="*/ 4778477 w 4906297"/>
              <a:gd name="connsiteY75" fmla="*/ 274130 h 1503162"/>
              <a:gd name="connsiteX76" fmla="*/ 4866968 w 4906297"/>
              <a:gd name="connsiteY76" fmla="*/ 342955 h 1503162"/>
              <a:gd name="connsiteX77" fmla="*/ 4906297 w 4906297"/>
              <a:gd name="connsiteY77" fmla="*/ 372452 h 150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06297" h="1503162">
                <a:moveTo>
                  <a:pt x="0" y="1503162"/>
                </a:moveTo>
                <a:cubicBezTo>
                  <a:pt x="29497" y="1490052"/>
                  <a:pt x="61632" y="1481738"/>
                  <a:pt x="88490" y="1463833"/>
                </a:cubicBezTo>
                <a:cubicBezTo>
                  <a:pt x="140581" y="1429106"/>
                  <a:pt x="114573" y="1366684"/>
                  <a:pt x="127819" y="1316349"/>
                </a:cubicBezTo>
                <a:cubicBezTo>
                  <a:pt x="135279" y="1288000"/>
                  <a:pt x="155018" y="1264378"/>
                  <a:pt x="167148" y="1237691"/>
                </a:cubicBezTo>
                <a:cubicBezTo>
                  <a:pt x="171437" y="1228256"/>
                  <a:pt x="172346" y="1217464"/>
                  <a:pt x="176981" y="1208194"/>
                </a:cubicBezTo>
                <a:cubicBezTo>
                  <a:pt x="188798" y="1184560"/>
                  <a:pt x="203875" y="1162683"/>
                  <a:pt x="216310" y="1139368"/>
                </a:cubicBezTo>
                <a:cubicBezTo>
                  <a:pt x="230105" y="1113503"/>
                  <a:pt x="240695" y="1085929"/>
                  <a:pt x="255639" y="1060710"/>
                </a:cubicBezTo>
                <a:cubicBezTo>
                  <a:pt x="293186" y="997349"/>
                  <a:pt x="340688" y="939772"/>
                  <a:pt x="373626" y="873897"/>
                </a:cubicBezTo>
                <a:cubicBezTo>
                  <a:pt x="386736" y="847678"/>
                  <a:pt x="399160" y="821104"/>
                  <a:pt x="412955" y="795239"/>
                </a:cubicBezTo>
                <a:cubicBezTo>
                  <a:pt x="425389" y="771924"/>
                  <a:pt x="441033" y="750322"/>
                  <a:pt x="452284" y="726414"/>
                </a:cubicBezTo>
                <a:cubicBezTo>
                  <a:pt x="519603" y="583361"/>
                  <a:pt x="457555" y="670663"/>
                  <a:pt x="530942" y="578930"/>
                </a:cubicBezTo>
                <a:cubicBezTo>
                  <a:pt x="534219" y="565820"/>
                  <a:pt x="533612" y="551060"/>
                  <a:pt x="540774" y="539601"/>
                </a:cubicBezTo>
                <a:cubicBezTo>
                  <a:pt x="569187" y="494139"/>
                  <a:pt x="591106" y="496604"/>
                  <a:pt x="639097" y="480607"/>
                </a:cubicBezTo>
                <a:cubicBezTo>
                  <a:pt x="655484" y="487162"/>
                  <a:pt x="675778" y="487792"/>
                  <a:pt x="688258" y="500272"/>
                </a:cubicBezTo>
                <a:cubicBezTo>
                  <a:pt x="710932" y="522946"/>
                  <a:pt x="707487" y="571898"/>
                  <a:pt x="717755" y="598594"/>
                </a:cubicBezTo>
                <a:cubicBezTo>
                  <a:pt x="728278" y="625954"/>
                  <a:pt x="745537" y="650308"/>
                  <a:pt x="757084" y="677252"/>
                </a:cubicBezTo>
                <a:cubicBezTo>
                  <a:pt x="765249" y="696304"/>
                  <a:pt x="766304" y="718341"/>
                  <a:pt x="776748" y="736246"/>
                </a:cubicBezTo>
                <a:cubicBezTo>
                  <a:pt x="789646" y="758357"/>
                  <a:pt x="809919" y="775251"/>
                  <a:pt x="825910" y="795239"/>
                </a:cubicBezTo>
                <a:cubicBezTo>
                  <a:pt x="836147" y="808035"/>
                  <a:pt x="844444" y="822388"/>
                  <a:pt x="855406" y="834568"/>
                </a:cubicBezTo>
                <a:cubicBezTo>
                  <a:pt x="874010" y="855239"/>
                  <a:pt x="897326" y="871610"/>
                  <a:pt x="914400" y="893562"/>
                </a:cubicBezTo>
                <a:cubicBezTo>
                  <a:pt x="937342" y="923059"/>
                  <a:pt x="959088" y="953526"/>
                  <a:pt x="983226" y="982052"/>
                </a:cubicBezTo>
                <a:cubicBezTo>
                  <a:pt x="1067480" y="1081625"/>
                  <a:pt x="978256" y="967250"/>
                  <a:pt x="1061884" y="1050878"/>
                </a:cubicBezTo>
                <a:cubicBezTo>
                  <a:pt x="1076723" y="1065717"/>
                  <a:pt x="1088103" y="1083652"/>
                  <a:pt x="1101213" y="1100039"/>
                </a:cubicBezTo>
                <a:cubicBezTo>
                  <a:pt x="1127432" y="1093484"/>
                  <a:pt x="1156145" y="1093316"/>
                  <a:pt x="1179871" y="1080375"/>
                </a:cubicBezTo>
                <a:cubicBezTo>
                  <a:pt x="1212563" y="1062543"/>
                  <a:pt x="1206098" y="1037752"/>
                  <a:pt x="1219200" y="1011549"/>
                </a:cubicBezTo>
                <a:cubicBezTo>
                  <a:pt x="1263931" y="922087"/>
                  <a:pt x="1249110" y="942310"/>
                  <a:pt x="1297858" y="893562"/>
                </a:cubicBezTo>
                <a:cubicBezTo>
                  <a:pt x="1301135" y="883730"/>
                  <a:pt x="1303055" y="873335"/>
                  <a:pt x="1307690" y="864065"/>
                </a:cubicBezTo>
                <a:cubicBezTo>
                  <a:pt x="1325964" y="827518"/>
                  <a:pt x="1349430" y="796215"/>
                  <a:pt x="1376516" y="765743"/>
                </a:cubicBezTo>
                <a:cubicBezTo>
                  <a:pt x="1388833" y="751886"/>
                  <a:pt x="1402735" y="739524"/>
                  <a:pt x="1415845" y="726414"/>
                </a:cubicBezTo>
                <a:cubicBezTo>
                  <a:pt x="1451897" y="746078"/>
                  <a:pt x="1491147" y="760767"/>
                  <a:pt x="1524000" y="785407"/>
                </a:cubicBezTo>
                <a:cubicBezTo>
                  <a:pt x="1569809" y="819764"/>
                  <a:pt x="1564001" y="838667"/>
                  <a:pt x="1592826" y="873897"/>
                </a:cubicBezTo>
                <a:cubicBezTo>
                  <a:pt x="1614888" y="900861"/>
                  <a:pt x="1638710" y="926336"/>
                  <a:pt x="1661652" y="952555"/>
                </a:cubicBezTo>
                <a:cubicBezTo>
                  <a:pt x="1679230" y="1022870"/>
                  <a:pt x="1668489" y="1017388"/>
                  <a:pt x="1700981" y="1060710"/>
                </a:cubicBezTo>
                <a:cubicBezTo>
                  <a:pt x="1713573" y="1077499"/>
                  <a:pt x="1727200" y="1093485"/>
                  <a:pt x="1740310" y="1109872"/>
                </a:cubicBezTo>
                <a:cubicBezTo>
                  <a:pt x="1756697" y="1100040"/>
                  <a:pt x="1777127" y="1094964"/>
                  <a:pt x="1789471" y="1080375"/>
                </a:cubicBezTo>
                <a:cubicBezTo>
                  <a:pt x="1814159" y="1051197"/>
                  <a:pt x="1824587" y="1011898"/>
                  <a:pt x="1848464" y="982052"/>
                </a:cubicBezTo>
                <a:lnTo>
                  <a:pt x="1887793" y="932891"/>
                </a:lnTo>
                <a:cubicBezTo>
                  <a:pt x="1900903" y="900117"/>
                  <a:pt x="1916492" y="868229"/>
                  <a:pt x="1927122" y="834568"/>
                </a:cubicBezTo>
                <a:cubicBezTo>
                  <a:pt x="1936221" y="805754"/>
                  <a:pt x="1934590" y="773723"/>
                  <a:pt x="1946787" y="746078"/>
                </a:cubicBezTo>
                <a:cubicBezTo>
                  <a:pt x="2005931" y="612018"/>
                  <a:pt x="2084756" y="472081"/>
                  <a:pt x="2172929" y="352788"/>
                </a:cubicBezTo>
                <a:cubicBezTo>
                  <a:pt x="2193637" y="324771"/>
                  <a:pt x="2220513" y="301745"/>
                  <a:pt x="2241755" y="274130"/>
                </a:cubicBezTo>
                <a:cubicBezTo>
                  <a:pt x="2253407" y="258982"/>
                  <a:pt x="2259786" y="240257"/>
                  <a:pt x="2271252" y="224968"/>
                </a:cubicBezTo>
                <a:cubicBezTo>
                  <a:pt x="2279595" y="213844"/>
                  <a:pt x="2291847" y="206154"/>
                  <a:pt x="2300748" y="195472"/>
                </a:cubicBezTo>
                <a:cubicBezTo>
                  <a:pt x="2375619" y="105627"/>
                  <a:pt x="2241579" y="244809"/>
                  <a:pt x="2359742" y="126646"/>
                </a:cubicBezTo>
                <a:cubicBezTo>
                  <a:pt x="2382684" y="159420"/>
                  <a:pt x="2408173" y="190551"/>
                  <a:pt x="2428568" y="224968"/>
                </a:cubicBezTo>
                <a:cubicBezTo>
                  <a:pt x="2623603" y="554090"/>
                  <a:pt x="2463154" y="311259"/>
                  <a:pt x="2536722" y="421614"/>
                </a:cubicBezTo>
                <a:cubicBezTo>
                  <a:pt x="2540000" y="441278"/>
                  <a:pt x="2538305" y="462458"/>
                  <a:pt x="2546555" y="480607"/>
                </a:cubicBezTo>
                <a:cubicBezTo>
                  <a:pt x="2555239" y="499712"/>
                  <a:pt x="2573850" y="512576"/>
                  <a:pt x="2585884" y="529768"/>
                </a:cubicBezTo>
                <a:cubicBezTo>
                  <a:pt x="2596843" y="545424"/>
                  <a:pt x="2602944" y="564420"/>
                  <a:pt x="2615381" y="578930"/>
                </a:cubicBezTo>
                <a:cubicBezTo>
                  <a:pt x="2625803" y="591089"/>
                  <a:pt x="2673094" y="612703"/>
                  <a:pt x="2684206" y="618259"/>
                </a:cubicBezTo>
                <a:cubicBezTo>
                  <a:pt x="2697316" y="608427"/>
                  <a:pt x="2711948" y="600349"/>
                  <a:pt x="2723535" y="588762"/>
                </a:cubicBezTo>
                <a:cubicBezTo>
                  <a:pt x="2731891" y="580406"/>
                  <a:pt x="2736110" y="568719"/>
                  <a:pt x="2743200" y="559265"/>
                </a:cubicBezTo>
                <a:cubicBezTo>
                  <a:pt x="2769237" y="524550"/>
                  <a:pt x="2789665" y="499391"/>
                  <a:pt x="2821858" y="470775"/>
                </a:cubicBezTo>
                <a:cubicBezTo>
                  <a:pt x="2919929" y="383600"/>
                  <a:pt x="2817194" y="481318"/>
                  <a:pt x="2939845" y="392117"/>
                </a:cubicBezTo>
                <a:cubicBezTo>
                  <a:pt x="2954839" y="381212"/>
                  <a:pt x="2968050" y="367620"/>
                  <a:pt x="2979174" y="352788"/>
                </a:cubicBezTo>
                <a:cubicBezTo>
                  <a:pt x="2987968" y="341062"/>
                  <a:pt x="2987711" y="322998"/>
                  <a:pt x="2998839" y="313459"/>
                </a:cubicBezTo>
                <a:cubicBezTo>
                  <a:pt x="3012239" y="301973"/>
                  <a:pt x="3031613" y="300349"/>
                  <a:pt x="3048000" y="293794"/>
                </a:cubicBezTo>
                <a:cubicBezTo>
                  <a:pt x="3110271" y="342955"/>
                  <a:pt x="3180338" y="383598"/>
                  <a:pt x="3234813" y="441278"/>
                </a:cubicBezTo>
                <a:cubicBezTo>
                  <a:pt x="3292888" y="502769"/>
                  <a:pt x="3332393" y="579466"/>
                  <a:pt x="3382297" y="647755"/>
                </a:cubicBezTo>
                <a:cubicBezTo>
                  <a:pt x="3394679" y="664699"/>
                  <a:pt x="3408516" y="680530"/>
                  <a:pt x="3421626" y="696917"/>
                </a:cubicBezTo>
                <a:cubicBezTo>
                  <a:pt x="3468943" y="681145"/>
                  <a:pt x="3466969" y="685015"/>
                  <a:pt x="3519948" y="637923"/>
                </a:cubicBezTo>
                <a:cubicBezTo>
                  <a:pt x="3528780" y="630072"/>
                  <a:pt x="3531257" y="616782"/>
                  <a:pt x="3539613" y="608426"/>
                </a:cubicBezTo>
                <a:cubicBezTo>
                  <a:pt x="3560979" y="587060"/>
                  <a:pt x="3584266" y="567563"/>
                  <a:pt x="3608439" y="549433"/>
                </a:cubicBezTo>
                <a:cubicBezTo>
                  <a:pt x="3693114" y="485927"/>
                  <a:pt x="3693006" y="506945"/>
                  <a:pt x="3755922" y="431446"/>
                </a:cubicBezTo>
                <a:cubicBezTo>
                  <a:pt x="3806315" y="370974"/>
                  <a:pt x="3864313" y="230973"/>
                  <a:pt x="3883742" y="185639"/>
                </a:cubicBezTo>
                <a:cubicBezTo>
                  <a:pt x="3893574" y="162697"/>
                  <a:pt x="3901405" y="138790"/>
                  <a:pt x="3913239" y="116814"/>
                </a:cubicBezTo>
                <a:cubicBezTo>
                  <a:pt x="3924444" y="96005"/>
                  <a:pt x="3939458" y="77485"/>
                  <a:pt x="3952568" y="57820"/>
                </a:cubicBezTo>
                <a:cubicBezTo>
                  <a:pt x="3976546" y="-14117"/>
                  <a:pt x="3975546" y="-43112"/>
                  <a:pt x="4109884" y="116814"/>
                </a:cubicBezTo>
                <a:cubicBezTo>
                  <a:pt x="4145906" y="159697"/>
                  <a:pt x="4148399" y="222004"/>
                  <a:pt x="4168877" y="274130"/>
                </a:cubicBezTo>
                <a:cubicBezTo>
                  <a:pt x="4184456" y="313786"/>
                  <a:pt x="4198985" y="354009"/>
                  <a:pt x="4218039" y="392117"/>
                </a:cubicBezTo>
                <a:cubicBezTo>
                  <a:pt x="4225367" y="406774"/>
                  <a:pt x="4232617" y="424665"/>
                  <a:pt x="4247535" y="431446"/>
                </a:cubicBezTo>
                <a:cubicBezTo>
                  <a:pt x="4271590" y="442380"/>
                  <a:pt x="4299974" y="438001"/>
                  <a:pt x="4326193" y="441278"/>
                </a:cubicBezTo>
                <a:cubicBezTo>
                  <a:pt x="4385187" y="424891"/>
                  <a:pt x="4446326" y="414856"/>
                  <a:pt x="4503174" y="392117"/>
                </a:cubicBezTo>
                <a:cubicBezTo>
                  <a:pt x="4601078" y="352955"/>
                  <a:pt x="4550476" y="358544"/>
                  <a:pt x="4591664" y="303626"/>
                </a:cubicBezTo>
                <a:cubicBezTo>
                  <a:pt x="4620487" y="265195"/>
                  <a:pt x="4639853" y="258981"/>
                  <a:pt x="4680155" y="234801"/>
                </a:cubicBezTo>
                <a:cubicBezTo>
                  <a:pt x="4712929" y="247911"/>
                  <a:pt x="4747929" y="256444"/>
                  <a:pt x="4778477" y="274130"/>
                </a:cubicBezTo>
                <a:cubicBezTo>
                  <a:pt x="4810817" y="292853"/>
                  <a:pt x="4837349" y="320171"/>
                  <a:pt x="4866968" y="342955"/>
                </a:cubicBezTo>
                <a:cubicBezTo>
                  <a:pt x="4879957" y="352946"/>
                  <a:pt x="4893187" y="362620"/>
                  <a:pt x="4906297" y="372452"/>
                </a:cubicBezTo>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93DCB73-3BB5-9EB8-FEEC-570D70FCDC66}"/>
              </a:ext>
            </a:extLst>
          </p:cNvPr>
          <p:cNvSpPr txBox="1"/>
          <p:nvPr/>
        </p:nvSpPr>
        <p:spPr>
          <a:xfrm>
            <a:off x="4200144" y="5459347"/>
            <a:ext cx="1600199" cy="369332"/>
          </a:xfrm>
          <a:prstGeom prst="rect">
            <a:avLst/>
          </a:prstGeom>
          <a:noFill/>
        </p:spPr>
        <p:txBody>
          <a:bodyPr wrap="square" rtlCol="0">
            <a:spAutoFit/>
          </a:bodyPr>
          <a:lstStyle/>
          <a:p>
            <a:r>
              <a:rPr lang="en-US" dirty="0"/>
              <a:t>Time / Sales</a:t>
            </a:r>
          </a:p>
        </p:txBody>
      </p:sp>
      <p:sp>
        <p:nvSpPr>
          <p:cNvPr id="19" name="TextBox 18">
            <a:extLst>
              <a:ext uri="{FF2B5EF4-FFF2-40B4-BE49-F238E27FC236}">
                <a16:creationId xmlns:a16="http://schemas.microsoft.com/office/drawing/2014/main" id="{96F7A078-9708-7FCD-FC8D-2CCA88E4D716}"/>
              </a:ext>
            </a:extLst>
          </p:cNvPr>
          <p:cNvSpPr txBox="1"/>
          <p:nvPr/>
        </p:nvSpPr>
        <p:spPr>
          <a:xfrm>
            <a:off x="838200" y="2146144"/>
            <a:ext cx="1600199" cy="369332"/>
          </a:xfrm>
          <a:prstGeom prst="rect">
            <a:avLst/>
          </a:prstGeom>
          <a:noFill/>
        </p:spPr>
        <p:txBody>
          <a:bodyPr wrap="square" rtlCol="0">
            <a:spAutoFit/>
          </a:bodyPr>
          <a:lstStyle/>
          <a:p>
            <a:r>
              <a:rPr lang="en-US" dirty="0"/>
              <a:t>Total Assets</a:t>
            </a:r>
          </a:p>
        </p:txBody>
      </p:sp>
      <p:sp>
        <p:nvSpPr>
          <p:cNvPr id="20" name="TextBox 19">
            <a:extLst>
              <a:ext uri="{FF2B5EF4-FFF2-40B4-BE49-F238E27FC236}">
                <a16:creationId xmlns:a16="http://schemas.microsoft.com/office/drawing/2014/main" id="{3A71AAC6-959D-5D5E-9B3B-552236F28B9F}"/>
              </a:ext>
            </a:extLst>
          </p:cNvPr>
          <p:cNvSpPr txBox="1"/>
          <p:nvPr/>
        </p:nvSpPr>
        <p:spPr>
          <a:xfrm>
            <a:off x="7511846" y="4038600"/>
            <a:ext cx="1600199" cy="646331"/>
          </a:xfrm>
          <a:prstGeom prst="rect">
            <a:avLst/>
          </a:prstGeom>
          <a:noFill/>
        </p:spPr>
        <p:txBody>
          <a:bodyPr wrap="square" rtlCol="0">
            <a:spAutoFit/>
          </a:bodyPr>
          <a:lstStyle/>
          <a:p>
            <a:r>
              <a:rPr lang="en-US" dirty="0"/>
              <a:t>Long-term financing</a:t>
            </a:r>
          </a:p>
        </p:txBody>
      </p:sp>
      <p:sp>
        <p:nvSpPr>
          <p:cNvPr id="21" name="TextBox 20">
            <a:extLst>
              <a:ext uri="{FF2B5EF4-FFF2-40B4-BE49-F238E27FC236}">
                <a16:creationId xmlns:a16="http://schemas.microsoft.com/office/drawing/2014/main" id="{9F7D4DB7-7C20-C74F-88A3-D4FDCE2A08B6}"/>
              </a:ext>
            </a:extLst>
          </p:cNvPr>
          <p:cNvSpPr txBox="1"/>
          <p:nvPr/>
        </p:nvSpPr>
        <p:spPr>
          <a:xfrm>
            <a:off x="7588043" y="2006768"/>
            <a:ext cx="1600199" cy="646331"/>
          </a:xfrm>
          <a:prstGeom prst="rect">
            <a:avLst/>
          </a:prstGeom>
          <a:noFill/>
        </p:spPr>
        <p:txBody>
          <a:bodyPr wrap="square" rtlCol="0">
            <a:spAutoFit/>
          </a:bodyPr>
          <a:lstStyle/>
          <a:p>
            <a:r>
              <a:rPr lang="en-US" dirty="0"/>
              <a:t>Short-term financing</a:t>
            </a:r>
          </a:p>
        </p:txBody>
      </p:sp>
      <p:sp>
        <p:nvSpPr>
          <p:cNvPr id="22" name="Right Brace 21">
            <a:extLst>
              <a:ext uri="{FF2B5EF4-FFF2-40B4-BE49-F238E27FC236}">
                <a16:creationId xmlns:a16="http://schemas.microsoft.com/office/drawing/2014/main" id="{1EA77B01-9B93-4281-1FC9-DD67B5C80038}"/>
              </a:ext>
            </a:extLst>
          </p:cNvPr>
          <p:cNvSpPr/>
          <p:nvPr/>
        </p:nvSpPr>
        <p:spPr>
          <a:xfrm>
            <a:off x="7184924" y="3154148"/>
            <a:ext cx="326919" cy="2027451"/>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200AE45B-B4F5-AEBA-F442-ADF6D898D7CF}"/>
              </a:ext>
            </a:extLst>
          </p:cNvPr>
          <p:cNvCxnSpPr>
            <a:cxnSpLocks/>
          </p:cNvCxnSpPr>
          <p:nvPr/>
        </p:nvCxnSpPr>
        <p:spPr>
          <a:xfrm flipV="1">
            <a:off x="2333789" y="3154149"/>
            <a:ext cx="4905211" cy="81517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142DABC1-AA70-CF10-3959-ECAC537D1065}"/>
              </a:ext>
            </a:extLst>
          </p:cNvPr>
          <p:cNvSpPr/>
          <p:nvPr/>
        </p:nvSpPr>
        <p:spPr>
          <a:xfrm>
            <a:off x="7406149" y="2124682"/>
            <a:ext cx="88488" cy="100800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225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631A2-C8AB-B31C-A31F-22C5CC3FBB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36FB0-B8BA-B61B-7F4E-E00E007662EA}"/>
              </a:ext>
            </a:extLst>
          </p:cNvPr>
          <p:cNvSpPr>
            <a:spLocks noGrp="1"/>
          </p:cNvSpPr>
          <p:nvPr>
            <p:ph type="title"/>
          </p:nvPr>
        </p:nvSpPr>
        <p:spPr>
          <a:xfrm>
            <a:off x="1066800" y="274638"/>
            <a:ext cx="7866888" cy="525462"/>
          </a:xfrm>
        </p:spPr>
        <p:txBody>
          <a:bodyPr>
            <a:normAutofit fontScale="90000"/>
          </a:bodyPr>
          <a:lstStyle/>
          <a:p>
            <a:r>
              <a:rPr lang="en-US" dirty="0"/>
              <a:t>Moderate Working Capital Policy</a:t>
            </a:r>
          </a:p>
        </p:txBody>
      </p:sp>
      <p:cxnSp>
        <p:nvCxnSpPr>
          <p:cNvPr id="5" name="Straight Arrow Connector 4">
            <a:extLst>
              <a:ext uri="{FF2B5EF4-FFF2-40B4-BE49-F238E27FC236}">
                <a16:creationId xmlns:a16="http://schemas.microsoft.com/office/drawing/2014/main" id="{4C83984E-2B1C-403D-E68A-778352995F40}"/>
              </a:ext>
            </a:extLst>
          </p:cNvPr>
          <p:cNvCxnSpPr>
            <a:cxnSpLocks/>
          </p:cNvCxnSpPr>
          <p:nvPr/>
        </p:nvCxnSpPr>
        <p:spPr>
          <a:xfrm flipV="1">
            <a:off x="2286000" y="1524000"/>
            <a:ext cx="12290" cy="3657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D09E435-AF90-34D7-3058-BA3D78B4D476}"/>
              </a:ext>
            </a:extLst>
          </p:cNvPr>
          <p:cNvCxnSpPr>
            <a:cxnSpLocks/>
          </p:cNvCxnSpPr>
          <p:nvPr/>
        </p:nvCxnSpPr>
        <p:spPr>
          <a:xfrm>
            <a:off x="2286000" y="5181600"/>
            <a:ext cx="4953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63E67F9-CA5F-EA07-B208-2422889E3EFE}"/>
              </a:ext>
            </a:extLst>
          </p:cNvPr>
          <p:cNvCxnSpPr/>
          <p:nvPr/>
        </p:nvCxnSpPr>
        <p:spPr>
          <a:xfrm flipV="1">
            <a:off x="2286000" y="3581400"/>
            <a:ext cx="4876800" cy="685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711728C-2285-C062-2081-9E55EF68AD6E}"/>
              </a:ext>
            </a:extLst>
          </p:cNvPr>
          <p:cNvCxnSpPr>
            <a:cxnSpLocks/>
          </p:cNvCxnSpPr>
          <p:nvPr/>
        </p:nvCxnSpPr>
        <p:spPr>
          <a:xfrm flipV="1">
            <a:off x="2298290" y="2789238"/>
            <a:ext cx="4940710" cy="83026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EB7B6E1F-4930-AC23-2115-2740AEC3156B}"/>
              </a:ext>
            </a:extLst>
          </p:cNvPr>
          <p:cNvSpPr/>
          <p:nvPr/>
        </p:nvSpPr>
        <p:spPr>
          <a:xfrm>
            <a:off x="2320414" y="1828800"/>
            <a:ext cx="4734232" cy="1750142"/>
          </a:xfrm>
          <a:custGeom>
            <a:avLst/>
            <a:gdLst>
              <a:gd name="connsiteX0" fmla="*/ 0 w 4906297"/>
              <a:gd name="connsiteY0" fmla="*/ 1503162 h 1503162"/>
              <a:gd name="connsiteX1" fmla="*/ 88490 w 4906297"/>
              <a:gd name="connsiteY1" fmla="*/ 1463833 h 1503162"/>
              <a:gd name="connsiteX2" fmla="*/ 127819 w 4906297"/>
              <a:gd name="connsiteY2" fmla="*/ 1316349 h 1503162"/>
              <a:gd name="connsiteX3" fmla="*/ 167148 w 4906297"/>
              <a:gd name="connsiteY3" fmla="*/ 1237691 h 1503162"/>
              <a:gd name="connsiteX4" fmla="*/ 176981 w 4906297"/>
              <a:gd name="connsiteY4" fmla="*/ 1208194 h 1503162"/>
              <a:gd name="connsiteX5" fmla="*/ 216310 w 4906297"/>
              <a:gd name="connsiteY5" fmla="*/ 1139368 h 1503162"/>
              <a:gd name="connsiteX6" fmla="*/ 255639 w 4906297"/>
              <a:gd name="connsiteY6" fmla="*/ 1060710 h 1503162"/>
              <a:gd name="connsiteX7" fmla="*/ 373626 w 4906297"/>
              <a:gd name="connsiteY7" fmla="*/ 873897 h 1503162"/>
              <a:gd name="connsiteX8" fmla="*/ 412955 w 4906297"/>
              <a:gd name="connsiteY8" fmla="*/ 795239 h 1503162"/>
              <a:gd name="connsiteX9" fmla="*/ 452284 w 4906297"/>
              <a:gd name="connsiteY9" fmla="*/ 726414 h 1503162"/>
              <a:gd name="connsiteX10" fmla="*/ 530942 w 4906297"/>
              <a:gd name="connsiteY10" fmla="*/ 578930 h 1503162"/>
              <a:gd name="connsiteX11" fmla="*/ 540774 w 4906297"/>
              <a:gd name="connsiteY11" fmla="*/ 539601 h 1503162"/>
              <a:gd name="connsiteX12" fmla="*/ 639097 w 4906297"/>
              <a:gd name="connsiteY12" fmla="*/ 480607 h 1503162"/>
              <a:gd name="connsiteX13" fmla="*/ 688258 w 4906297"/>
              <a:gd name="connsiteY13" fmla="*/ 500272 h 1503162"/>
              <a:gd name="connsiteX14" fmla="*/ 717755 w 4906297"/>
              <a:gd name="connsiteY14" fmla="*/ 598594 h 1503162"/>
              <a:gd name="connsiteX15" fmla="*/ 757084 w 4906297"/>
              <a:gd name="connsiteY15" fmla="*/ 677252 h 1503162"/>
              <a:gd name="connsiteX16" fmla="*/ 776748 w 4906297"/>
              <a:gd name="connsiteY16" fmla="*/ 736246 h 1503162"/>
              <a:gd name="connsiteX17" fmla="*/ 825910 w 4906297"/>
              <a:gd name="connsiteY17" fmla="*/ 795239 h 1503162"/>
              <a:gd name="connsiteX18" fmla="*/ 855406 w 4906297"/>
              <a:gd name="connsiteY18" fmla="*/ 834568 h 1503162"/>
              <a:gd name="connsiteX19" fmla="*/ 914400 w 4906297"/>
              <a:gd name="connsiteY19" fmla="*/ 893562 h 1503162"/>
              <a:gd name="connsiteX20" fmla="*/ 983226 w 4906297"/>
              <a:gd name="connsiteY20" fmla="*/ 982052 h 1503162"/>
              <a:gd name="connsiteX21" fmla="*/ 1061884 w 4906297"/>
              <a:gd name="connsiteY21" fmla="*/ 1050878 h 1503162"/>
              <a:gd name="connsiteX22" fmla="*/ 1101213 w 4906297"/>
              <a:gd name="connsiteY22" fmla="*/ 1100039 h 1503162"/>
              <a:gd name="connsiteX23" fmla="*/ 1179871 w 4906297"/>
              <a:gd name="connsiteY23" fmla="*/ 1080375 h 1503162"/>
              <a:gd name="connsiteX24" fmla="*/ 1219200 w 4906297"/>
              <a:gd name="connsiteY24" fmla="*/ 1011549 h 1503162"/>
              <a:gd name="connsiteX25" fmla="*/ 1297858 w 4906297"/>
              <a:gd name="connsiteY25" fmla="*/ 893562 h 1503162"/>
              <a:gd name="connsiteX26" fmla="*/ 1307690 w 4906297"/>
              <a:gd name="connsiteY26" fmla="*/ 864065 h 1503162"/>
              <a:gd name="connsiteX27" fmla="*/ 1376516 w 4906297"/>
              <a:gd name="connsiteY27" fmla="*/ 765743 h 1503162"/>
              <a:gd name="connsiteX28" fmla="*/ 1415845 w 4906297"/>
              <a:gd name="connsiteY28" fmla="*/ 726414 h 1503162"/>
              <a:gd name="connsiteX29" fmla="*/ 1524000 w 4906297"/>
              <a:gd name="connsiteY29" fmla="*/ 785407 h 1503162"/>
              <a:gd name="connsiteX30" fmla="*/ 1592826 w 4906297"/>
              <a:gd name="connsiteY30" fmla="*/ 873897 h 1503162"/>
              <a:gd name="connsiteX31" fmla="*/ 1661652 w 4906297"/>
              <a:gd name="connsiteY31" fmla="*/ 952555 h 1503162"/>
              <a:gd name="connsiteX32" fmla="*/ 1700981 w 4906297"/>
              <a:gd name="connsiteY32" fmla="*/ 1060710 h 1503162"/>
              <a:gd name="connsiteX33" fmla="*/ 1740310 w 4906297"/>
              <a:gd name="connsiteY33" fmla="*/ 1109872 h 1503162"/>
              <a:gd name="connsiteX34" fmla="*/ 1789471 w 4906297"/>
              <a:gd name="connsiteY34" fmla="*/ 1080375 h 1503162"/>
              <a:gd name="connsiteX35" fmla="*/ 1848464 w 4906297"/>
              <a:gd name="connsiteY35" fmla="*/ 982052 h 1503162"/>
              <a:gd name="connsiteX36" fmla="*/ 1887793 w 4906297"/>
              <a:gd name="connsiteY36" fmla="*/ 932891 h 1503162"/>
              <a:gd name="connsiteX37" fmla="*/ 1927122 w 4906297"/>
              <a:gd name="connsiteY37" fmla="*/ 834568 h 1503162"/>
              <a:gd name="connsiteX38" fmla="*/ 1946787 w 4906297"/>
              <a:gd name="connsiteY38" fmla="*/ 746078 h 1503162"/>
              <a:gd name="connsiteX39" fmla="*/ 2172929 w 4906297"/>
              <a:gd name="connsiteY39" fmla="*/ 352788 h 1503162"/>
              <a:gd name="connsiteX40" fmla="*/ 2241755 w 4906297"/>
              <a:gd name="connsiteY40" fmla="*/ 274130 h 1503162"/>
              <a:gd name="connsiteX41" fmla="*/ 2271252 w 4906297"/>
              <a:gd name="connsiteY41" fmla="*/ 224968 h 1503162"/>
              <a:gd name="connsiteX42" fmla="*/ 2300748 w 4906297"/>
              <a:gd name="connsiteY42" fmla="*/ 195472 h 1503162"/>
              <a:gd name="connsiteX43" fmla="*/ 2359742 w 4906297"/>
              <a:gd name="connsiteY43" fmla="*/ 126646 h 1503162"/>
              <a:gd name="connsiteX44" fmla="*/ 2428568 w 4906297"/>
              <a:gd name="connsiteY44" fmla="*/ 224968 h 1503162"/>
              <a:gd name="connsiteX45" fmla="*/ 2536722 w 4906297"/>
              <a:gd name="connsiteY45" fmla="*/ 421614 h 1503162"/>
              <a:gd name="connsiteX46" fmla="*/ 2546555 w 4906297"/>
              <a:gd name="connsiteY46" fmla="*/ 480607 h 1503162"/>
              <a:gd name="connsiteX47" fmla="*/ 2585884 w 4906297"/>
              <a:gd name="connsiteY47" fmla="*/ 529768 h 1503162"/>
              <a:gd name="connsiteX48" fmla="*/ 2615381 w 4906297"/>
              <a:gd name="connsiteY48" fmla="*/ 578930 h 1503162"/>
              <a:gd name="connsiteX49" fmla="*/ 2684206 w 4906297"/>
              <a:gd name="connsiteY49" fmla="*/ 618259 h 1503162"/>
              <a:gd name="connsiteX50" fmla="*/ 2723535 w 4906297"/>
              <a:gd name="connsiteY50" fmla="*/ 588762 h 1503162"/>
              <a:gd name="connsiteX51" fmla="*/ 2743200 w 4906297"/>
              <a:gd name="connsiteY51" fmla="*/ 559265 h 1503162"/>
              <a:gd name="connsiteX52" fmla="*/ 2821858 w 4906297"/>
              <a:gd name="connsiteY52" fmla="*/ 470775 h 1503162"/>
              <a:gd name="connsiteX53" fmla="*/ 2939845 w 4906297"/>
              <a:gd name="connsiteY53" fmla="*/ 392117 h 1503162"/>
              <a:gd name="connsiteX54" fmla="*/ 2979174 w 4906297"/>
              <a:gd name="connsiteY54" fmla="*/ 352788 h 1503162"/>
              <a:gd name="connsiteX55" fmla="*/ 2998839 w 4906297"/>
              <a:gd name="connsiteY55" fmla="*/ 313459 h 1503162"/>
              <a:gd name="connsiteX56" fmla="*/ 3048000 w 4906297"/>
              <a:gd name="connsiteY56" fmla="*/ 293794 h 1503162"/>
              <a:gd name="connsiteX57" fmla="*/ 3234813 w 4906297"/>
              <a:gd name="connsiteY57" fmla="*/ 441278 h 1503162"/>
              <a:gd name="connsiteX58" fmla="*/ 3382297 w 4906297"/>
              <a:gd name="connsiteY58" fmla="*/ 647755 h 1503162"/>
              <a:gd name="connsiteX59" fmla="*/ 3421626 w 4906297"/>
              <a:gd name="connsiteY59" fmla="*/ 696917 h 1503162"/>
              <a:gd name="connsiteX60" fmla="*/ 3519948 w 4906297"/>
              <a:gd name="connsiteY60" fmla="*/ 637923 h 1503162"/>
              <a:gd name="connsiteX61" fmla="*/ 3539613 w 4906297"/>
              <a:gd name="connsiteY61" fmla="*/ 608426 h 1503162"/>
              <a:gd name="connsiteX62" fmla="*/ 3608439 w 4906297"/>
              <a:gd name="connsiteY62" fmla="*/ 549433 h 1503162"/>
              <a:gd name="connsiteX63" fmla="*/ 3755922 w 4906297"/>
              <a:gd name="connsiteY63" fmla="*/ 431446 h 1503162"/>
              <a:gd name="connsiteX64" fmla="*/ 3883742 w 4906297"/>
              <a:gd name="connsiteY64" fmla="*/ 185639 h 1503162"/>
              <a:gd name="connsiteX65" fmla="*/ 3913239 w 4906297"/>
              <a:gd name="connsiteY65" fmla="*/ 116814 h 1503162"/>
              <a:gd name="connsiteX66" fmla="*/ 3952568 w 4906297"/>
              <a:gd name="connsiteY66" fmla="*/ 57820 h 1503162"/>
              <a:gd name="connsiteX67" fmla="*/ 4109884 w 4906297"/>
              <a:gd name="connsiteY67" fmla="*/ 116814 h 1503162"/>
              <a:gd name="connsiteX68" fmla="*/ 4168877 w 4906297"/>
              <a:gd name="connsiteY68" fmla="*/ 274130 h 1503162"/>
              <a:gd name="connsiteX69" fmla="*/ 4218039 w 4906297"/>
              <a:gd name="connsiteY69" fmla="*/ 392117 h 1503162"/>
              <a:gd name="connsiteX70" fmla="*/ 4247535 w 4906297"/>
              <a:gd name="connsiteY70" fmla="*/ 431446 h 1503162"/>
              <a:gd name="connsiteX71" fmla="*/ 4326193 w 4906297"/>
              <a:gd name="connsiteY71" fmla="*/ 441278 h 1503162"/>
              <a:gd name="connsiteX72" fmla="*/ 4503174 w 4906297"/>
              <a:gd name="connsiteY72" fmla="*/ 392117 h 1503162"/>
              <a:gd name="connsiteX73" fmla="*/ 4591664 w 4906297"/>
              <a:gd name="connsiteY73" fmla="*/ 303626 h 1503162"/>
              <a:gd name="connsiteX74" fmla="*/ 4680155 w 4906297"/>
              <a:gd name="connsiteY74" fmla="*/ 234801 h 1503162"/>
              <a:gd name="connsiteX75" fmla="*/ 4778477 w 4906297"/>
              <a:gd name="connsiteY75" fmla="*/ 274130 h 1503162"/>
              <a:gd name="connsiteX76" fmla="*/ 4866968 w 4906297"/>
              <a:gd name="connsiteY76" fmla="*/ 342955 h 1503162"/>
              <a:gd name="connsiteX77" fmla="*/ 4906297 w 4906297"/>
              <a:gd name="connsiteY77" fmla="*/ 372452 h 150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06297" h="1503162">
                <a:moveTo>
                  <a:pt x="0" y="1503162"/>
                </a:moveTo>
                <a:cubicBezTo>
                  <a:pt x="29497" y="1490052"/>
                  <a:pt x="61632" y="1481738"/>
                  <a:pt x="88490" y="1463833"/>
                </a:cubicBezTo>
                <a:cubicBezTo>
                  <a:pt x="140581" y="1429106"/>
                  <a:pt x="114573" y="1366684"/>
                  <a:pt x="127819" y="1316349"/>
                </a:cubicBezTo>
                <a:cubicBezTo>
                  <a:pt x="135279" y="1288000"/>
                  <a:pt x="155018" y="1264378"/>
                  <a:pt x="167148" y="1237691"/>
                </a:cubicBezTo>
                <a:cubicBezTo>
                  <a:pt x="171437" y="1228256"/>
                  <a:pt x="172346" y="1217464"/>
                  <a:pt x="176981" y="1208194"/>
                </a:cubicBezTo>
                <a:cubicBezTo>
                  <a:pt x="188798" y="1184560"/>
                  <a:pt x="203875" y="1162683"/>
                  <a:pt x="216310" y="1139368"/>
                </a:cubicBezTo>
                <a:cubicBezTo>
                  <a:pt x="230105" y="1113503"/>
                  <a:pt x="240695" y="1085929"/>
                  <a:pt x="255639" y="1060710"/>
                </a:cubicBezTo>
                <a:cubicBezTo>
                  <a:pt x="293186" y="997349"/>
                  <a:pt x="340688" y="939772"/>
                  <a:pt x="373626" y="873897"/>
                </a:cubicBezTo>
                <a:cubicBezTo>
                  <a:pt x="386736" y="847678"/>
                  <a:pt x="399160" y="821104"/>
                  <a:pt x="412955" y="795239"/>
                </a:cubicBezTo>
                <a:cubicBezTo>
                  <a:pt x="425389" y="771924"/>
                  <a:pt x="441033" y="750322"/>
                  <a:pt x="452284" y="726414"/>
                </a:cubicBezTo>
                <a:cubicBezTo>
                  <a:pt x="519603" y="583361"/>
                  <a:pt x="457555" y="670663"/>
                  <a:pt x="530942" y="578930"/>
                </a:cubicBezTo>
                <a:cubicBezTo>
                  <a:pt x="534219" y="565820"/>
                  <a:pt x="533612" y="551060"/>
                  <a:pt x="540774" y="539601"/>
                </a:cubicBezTo>
                <a:cubicBezTo>
                  <a:pt x="569187" y="494139"/>
                  <a:pt x="591106" y="496604"/>
                  <a:pt x="639097" y="480607"/>
                </a:cubicBezTo>
                <a:cubicBezTo>
                  <a:pt x="655484" y="487162"/>
                  <a:pt x="675778" y="487792"/>
                  <a:pt x="688258" y="500272"/>
                </a:cubicBezTo>
                <a:cubicBezTo>
                  <a:pt x="710932" y="522946"/>
                  <a:pt x="707487" y="571898"/>
                  <a:pt x="717755" y="598594"/>
                </a:cubicBezTo>
                <a:cubicBezTo>
                  <a:pt x="728278" y="625954"/>
                  <a:pt x="745537" y="650308"/>
                  <a:pt x="757084" y="677252"/>
                </a:cubicBezTo>
                <a:cubicBezTo>
                  <a:pt x="765249" y="696304"/>
                  <a:pt x="766304" y="718341"/>
                  <a:pt x="776748" y="736246"/>
                </a:cubicBezTo>
                <a:cubicBezTo>
                  <a:pt x="789646" y="758357"/>
                  <a:pt x="809919" y="775251"/>
                  <a:pt x="825910" y="795239"/>
                </a:cubicBezTo>
                <a:cubicBezTo>
                  <a:pt x="836147" y="808035"/>
                  <a:pt x="844444" y="822388"/>
                  <a:pt x="855406" y="834568"/>
                </a:cubicBezTo>
                <a:cubicBezTo>
                  <a:pt x="874010" y="855239"/>
                  <a:pt x="897326" y="871610"/>
                  <a:pt x="914400" y="893562"/>
                </a:cubicBezTo>
                <a:cubicBezTo>
                  <a:pt x="937342" y="923059"/>
                  <a:pt x="959088" y="953526"/>
                  <a:pt x="983226" y="982052"/>
                </a:cubicBezTo>
                <a:cubicBezTo>
                  <a:pt x="1067480" y="1081625"/>
                  <a:pt x="978256" y="967250"/>
                  <a:pt x="1061884" y="1050878"/>
                </a:cubicBezTo>
                <a:cubicBezTo>
                  <a:pt x="1076723" y="1065717"/>
                  <a:pt x="1088103" y="1083652"/>
                  <a:pt x="1101213" y="1100039"/>
                </a:cubicBezTo>
                <a:cubicBezTo>
                  <a:pt x="1127432" y="1093484"/>
                  <a:pt x="1156145" y="1093316"/>
                  <a:pt x="1179871" y="1080375"/>
                </a:cubicBezTo>
                <a:cubicBezTo>
                  <a:pt x="1212563" y="1062543"/>
                  <a:pt x="1206098" y="1037752"/>
                  <a:pt x="1219200" y="1011549"/>
                </a:cubicBezTo>
                <a:cubicBezTo>
                  <a:pt x="1263931" y="922087"/>
                  <a:pt x="1249110" y="942310"/>
                  <a:pt x="1297858" y="893562"/>
                </a:cubicBezTo>
                <a:cubicBezTo>
                  <a:pt x="1301135" y="883730"/>
                  <a:pt x="1303055" y="873335"/>
                  <a:pt x="1307690" y="864065"/>
                </a:cubicBezTo>
                <a:cubicBezTo>
                  <a:pt x="1325964" y="827518"/>
                  <a:pt x="1349430" y="796215"/>
                  <a:pt x="1376516" y="765743"/>
                </a:cubicBezTo>
                <a:cubicBezTo>
                  <a:pt x="1388833" y="751886"/>
                  <a:pt x="1402735" y="739524"/>
                  <a:pt x="1415845" y="726414"/>
                </a:cubicBezTo>
                <a:cubicBezTo>
                  <a:pt x="1451897" y="746078"/>
                  <a:pt x="1491147" y="760767"/>
                  <a:pt x="1524000" y="785407"/>
                </a:cubicBezTo>
                <a:cubicBezTo>
                  <a:pt x="1569809" y="819764"/>
                  <a:pt x="1564001" y="838667"/>
                  <a:pt x="1592826" y="873897"/>
                </a:cubicBezTo>
                <a:cubicBezTo>
                  <a:pt x="1614888" y="900861"/>
                  <a:pt x="1638710" y="926336"/>
                  <a:pt x="1661652" y="952555"/>
                </a:cubicBezTo>
                <a:cubicBezTo>
                  <a:pt x="1679230" y="1022870"/>
                  <a:pt x="1668489" y="1017388"/>
                  <a:pt x="1700981" y="1060710"/>
                </a:cubicBezTo>
                <a:cubicBezTo>
                  <a:pt x="1713573" y="1077499"/>
                  <a:pt x="1727200" y="1093485"/>
                  <a:pt x="1740310" y="1109872"/>
                </a:cubicBezTo>
                <a:cubicBezTo>
                  <a:pt x="1756697" y="1100040"/>
                  <a:pt x="1777127" y="1094964"/>
                  <a:pt x="1789471" y="1080375"/>
                </a:cubicBezTo>
                <a:cubicBezTo>
                  <a:pt x="1814159" y="1051197"/>
                  <a:pt x="1824587" y="1011898"/>
                  <a:pt x="1848464" y="982052"/>
                </a:cubicBezTo>
                <a:lnTo>
                  <a:pt x="1887793" y="932891"/>
                </a:lnTo>
                <a:cubicBezTo>
                  <a:pt x="1900903" y="900117"/>
                  <a:pt x="1916492" y="868229"/>
                  <a:pt x="1927122" y="834568"/>
                </a:cubicBezTo>
                <a:cubicBezTo>
                  <a:pt x="1936221" y="805754"/>
                  <a:pt x="1934590" y="773723"/>
                  <a:pt x="1946787" y="746078"/>
                </a:cubicBezTo>
                <a:cubicBezTo>
                  <a:pt x="2005931" y="612018"/>
                  <a:pt x="2084756" y="472081"/>
                  <a:pt x="2172929" y="352788"/>
                </a:cubicBezTo>
                <a:cubicBezTo>
                  <a:pt x="2193637" y="324771"/>
                  <a:pt x="2220513" y="301745"/>
                  <a:pt x="2241755" y="274130"/>
                </a:cubicBezTo>
                <a:cubicBezTo>
                  <a:pt x="2253407" y="258982"/>
                  <a:pt x="2259786" y="240257"/>
                  <a:pt x="2271252" y="224968"/>
                </a:cubicBezTo>
                <a:cubicBezTo>
                  <a:pt x="2279595" y="213844"/>
                  <a:pt x="2291847" y="206154"/>
                  <a:pt x="2300748" y="195472"/>
                </a:cubicBezTo>
                <a:cubicBezTo>
                  <a:pt x="2375619" y="105627"/>
                  <a:pt x="2241579" y="244809"/>
                  <a:pt x="2359742" y="126646"/>
                </a:cubicBezTo>
                <a:cubicBezTo>
                  <a:pt x="2382684" y="159420"/>
                  <a:pt x="2408173" y="190551"/>
                  <a:pt x="2428568" y="224968"/>
                </a:cubicBezTo>
                <a:cubicBezTo>
                  <a:pt x="2623603" y="554090"/>
                  <a:pt x="2463154" y="311259"/>
                  <a:pt x="2536722" y="421614"/>
                </a:cubicBezTo>
                <a:cubicBezTo>
                  <a:pt x="2540000" y="441278"/>
                  <a:pt x="2538305" y="462458"/>
                  <a:pt x="2546555" y="480607"/>
                </a:cubicBezTo>
                <a:cubicBezTo>
                  <a:pt x="2555239" y="499712"/>
                  <a:pt x="2573850" y="512576"/>
                  <a:pt x="2585884" y="529768"/>
                </a:cubicBezTo>
                <a:cubicBezTo>
                  <a:pt x="2596843" y="545424"/>
                  <a:pt x="2602944" y="564420"/>
                  <a:pt x="2615381" y="578930"/>
                </a:cubicBezTo>
                <a:cubicBezTo>
                  <a:pt x="2625803" y="591089"/>
                  <a:pt x="2673094" y="612703"/>
                  <a:pt x="2684206" y="618259"/>
                </a:cubicBezTo>
                <a:cubicBezTo>
                  <a:pt x="2697316" y="608427"/>
                  <a:pt x="2711948" y="600349"/>
                  <a:pt x="2723535" y="588762"/>
                </a:cubicBezTo>
                <a:cubicBezTo>
                  <a:pt x="2731891" y="580406"/>
                  <a:pt x="2736110" y="568719"/>
                  <a:pt x="2743200" y="559265"/>
                </a:cubicBezTo>
                <a:cubicBezTo>
                  <a:pt x="2769237" y="524550"/>
                  <a:pt x="2789665" y="499391"/>
                  <a:pt x="2821858" y="470775"/>
                </a:cubicBezTo>
                <a:cubicBezTo>
                  <a:pt x="2919929" y="383600"/>
                  <a:pt x="2817194" y="481318"/>
                  <a:pt x="2939845" y="392117"/>
                </a:cubicBezTo>
                <a:cubicBezTo>
                  <a:pt x="2954839" y="381212"/>
                  <a:pt x="2968050" y="367620"/>
                  <a:pt x="2979174" y="352788"/>
                </a:cubicBezTo>
                <a:cubicBezTo>
                  <a:pt x="2987968" y="341062"/>
                  <a:pt x="2987711" y="322998"/>
                  <a:pt x="2998839" y="313459"/>
                </a:cubicBezTo>
                <a:cubicBezTo>
                  <a:pt x="3012239" y="301973"/>
                  <a:pt x="3031613" y="300349"/>
                  <a:pt x="3048000" y="293794"/>
                </a:cubicBezTo>
                <a:cubicBezTo>
                  <a:pt x="3110271" y="342955"/>
                  <a:pt x="3180338" y="383598"/>
                  <a:pt x="3234813" y="441278"/>
                </a:cubicBezTo>
                <a:cubicBezTo>
                  <a:pt x="3292888" y="502769"/>
                  <a:pt x="3332393" y="579466"/>
                  <a:pt x="3382297" y="647755"/>
                </a:cubicBezTo>
                <a:cubicBezTo>
                  <a:pt x="3394679" y="664699"/>
                  <a:pt x="3408516" y="680530"/>
                  <a:pt x="3421626" y="696917"/>
                </a:cubicBezTo>
                <a:cubicBezTo>
                  <a:pt x="3468943" y="681145"/>
                  <a:pt x="3466969" y="685015"/>
                  <a:pt x="3519948" y="637923"/>
                </a:cubicBezTo>
                <a:cubicBezTo>
                  <a:pt x="3528780" y="630072"/>
                  <a:pt x="3531257" y="616782"/>
                  <a:pt x="3539613" y="608426"/>
                </a:cubicBezTo>
                <a:cubicBezTo>
                  <a:pt x="3560979" y="587060"/>
                  <a:pt x="3584266" y="567563"/>
                  <a:pt x="3608439" y="549433"/>
                </a:cubicBezTo>
                <a:cubicBezTo>
                  <a:pt x="3693114" y="485927"/>
                  <a:pt x="3693006" y="506945"/>
                  <a:pt x="3755922" y="431446"/>
                </a:cubicBezTo>
                <a:cubicBezTo>
                  <a:pt x="3806315" y="370974"/>
                  <a:pt x="3864313" y="230973"/>
                  <a:pt x="3883742" y="185639"/>
                </a:cubicBezTo>
                <a:cubicBezTo>
                  <a:pt x="3893574" y="162697"/>
                  <a:pt x="3901405" y="138790"/>
                  <a:pt x="3913239" y="116814"/>
                </a:cubicBezTo>
                <a:cubicBezTo>
                  <a:pt x="3924444" y="96005"/>
                  <a:pt x="3939458" y="77485"/>
                  <a:pt x="3952568" y="57820"/>
                </a:cubicBezTo>
                <a:cubicBezTo>
                  <a:pt x="3976546" y="-14117"/>
                  <a:pt x="3975546" y="-43112"/>
                  <a:pt x="4109884" y="116814"/>
                </a:cubicBezTo>
                <a:cubicBezTo>
                  <a:pt x="4145906" y="159697"/>
                  <a:pt x="4148399" y="222004"/>
                  <a:pt x="4168877" y="274130"/>
                </a:cubicBezTo>
                <a:cubicBezTo>
                  <a:pt x="4184456" y="313786"/>
                  <a:pt x="4198985" y="354009"/>
                  <a:pt x="4218039" y="392117"/>
                </a:cubicBezTo>
                <a:cubicBezTo>
                  <a:pt x="4225367" y="406774"/>
                  <a:pt x="4232617" y="424665"/>
                  <a:pt x="4247535" y="431446"/>
                </a:cubicBezTo>
                <a:cubicBezTo>
                  <a:pt x="4271590" y="442380"/>
                  <a:pt x="4299974" y="438001"/>
                  <a:pt x="4326193" y="441278"/>
                </a:cubicBezTo>
                <a:cubicBezTo>
                  <a:pt x="4385187" y="424891"/>
                  <a:pt x="4446326" y="414856"/>
                  <a:pt x="4503174" y="392117"/>
                </a:cubicBezTo>
                <a:cubicBezTo>
                  <a:pt x="4601078" y="352955"/>
                  <a:pt x="4550476" y="358544"/>
                  <a:pt x="4591664" y="303626"/>
                </a:cubicBezTo>
                <a:cubicBezTo>
                  <a:pt x="4620487" y="265195"/>
                  <a:pt x="4639853" y="258981"/>
                  <a:pt x="4680155" y="234801"/>
                </a:cubicBezTo>
                <a:cubicBezTo>
                  <a:pt x="4712929" y="247911"/>
                  <a:pt x="4747929" y="256444"/>
                  <a:pt x="4778477" y="274130"/>
                </a:cubicBezTo>
                <a:cubicBezTo>
                  <a:pt x="4810817" y="292853"/>
                  <a:pt x="4837349" y="320171"/>
                  <a:pt x="4866968" y="342955"/>
                </a:cubicBezTo>
                <a:cubicBezTo>
                  <a:pt x="4879957" y="352946"/>
                  <a:pt x="4893187" y="362620"/>
                  <a:pt x="4906297" y="372452"/>
                </a:cubicBezTo>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C325857-5403-60A9-BFFE-47C9CA461C92}"/>
              </a:ext>
            </a:extLst>
          </p:cNvPr>
          <p:cNvSpPr txBox="1"/>
          <p:nvPr/>
        </p:nvSpPr>
        <p:spPr>
          <a:xfrm>
            <a:off x="4200144" y="5459347"/>
            <a:ext cx="1600199" cy="369332"/>
          </a:xfrm>
          <a:prstGeom prst="rect">
            <a:avLst/>
          </a:prstGeom>
          <a:noFill/>
        </p:spPr>
        <p:txBody>
          <a:bodyPr wrap="square" rtlCol="0">
            <a:spAutoFit/>
          </a:bodyPr>
          <a:lstStyle/>
          <a:p>
            <a:r>
              <a:rPr lang="en-US" dirty="0"/>
              <a:t>Time / Sales</a:t>
            </a:r>
          </a:p>
        </p:txBody>
      </p:sp>
      <p:sp>
        <p:nvSpPr>
          <p:cNvPr id="19" name="TextBox 18">
            <a:extLst>
              <a:ext uri="{FF2B5EF4-FFF2-40B4-BE49-F238E27FC236}">
                <a16:creationId xmlns:a16="http://schemas.microsoft.com/office/drawing/2014/main" id="{32024622-B178-36FE-0D23-2CBC44666B36}"/>
              </a:ext>
            </a:extLst>
          </p:cNvPr>
          <p:cNvSpPr txBox="1"/>
          <p:nvPr/>
        </p:nvSpPr>
        <p:spPr>
          <a:xfrm>
            <a:off x="838200" y="2146144"/>
            <a:ext cx="1600199" cy="369332"/>
          </a:xfrm>
          <a:prstGeom prst="rect">
            <a:avLst/>
          </a:prstGeom>
          <a:noFill/>
        </p:spPr>
        <p:txBody>
          <a:bodyPr wrap="square" rtlCol="0">
            <a:spAutoFit/>
          </a:bodyPr>
          <a:lstStyle/>
          <a:p>
            <a:r>
              <a:rPr lang="en-US" dirty="0"/>
              <a:t>Total Assets</a:t>
            </a:r>
          </a:p>
        </p:txBody>
      </p:sp>
      <p:sp>
        <p:nvSpPr>
          <p:cNvPr id="20" name="TextBox 19">
            <a:extLst>
              <a:ext uri="{FF2B5EF4-FFF2-40B4-BE49-F238E27FC236}">
                <a16:creationId xmlns:a16="http://schemas.microsoft.com/office/drawing/2014/main" id="{5AD3224F-85AD-2F34-3B0C-E095F1DA799D}"/>
              </a:ext>
            </a:extLst>
          </p:cNvPr>
          <p:cNvSpPr txBox="1"/>
          <p:nvPr/>
        </p:nvSpPr>
        <p:spPr>
          <a:xfrm>
            <a:off x="7511846" y="4038600"/>
            <a:ext cx="1600199" cy="646331"/>
          </a:xfrm>
          <a:prstGeom prst="rect">
            <a:avLst/>
          </a:prstGeom>
          <a:noFill/>
        </p:spPr>
        <p:txBody>
          <a:bodyPr wrap="square" rtlCol="0">
            <a:spAutoFit/>
          </a:bodyPr>
          <a:lstStyle/>
          <a:p>
            <a:r>
              <a:rPr lang="en-US" dirty="0"/>
              <a:t>Long-term financing</a:t>
            </a:r>
          </a:p>
        </p:txBody>
      </p:sp>
      <p:sp>
        <p:nvSpPr>
          <p:cNvPr id="21" name="TextBox 20">
            <a:extLst>
              <a:ext uri="{FF2B5EF4-FFF2-40B4-BE49-F238E27FC236}">
                <a16:creationId xmlns:a16="http://schemas.microsoft.com/office/drawing/2014/main" id="{D186AF19-B92D-539F-2D17-4D094DE8D76F}"/>
              </a:ext>
            </a:extLst>
          </p:cNvPr>
          <p:cNvSpPr txBox="1"/>
          <p:nvPr/>
        </p:nvSpPr>
        <p:spPr>
          <a:xfrm>
            <a:off x="7588043" y="2006768"/>
            <a:ext cx="1600199" cy="646331"/>
          </a:xfrm>
          <a:prstGeom prst="rect">
            <a:avLst/>
          </a:prstGeom>
          <a:noFill/>
        </p:spPr>
        <p:txBody>
          <a:bodyPr wrap="square" rtlCol="0">
            <a:spAutoFit/>
          </a:bodyPr>
          <a:lstStyle/>
          <a:p>
            <a:r>
              <a:rPr lang="en-US" dirty="0"/>
              <a:t>Short-term financing</a:t>
            </a:r>
          </a:p>
        </p:txBody>
      </p:sp>
      <p:sp>
        <p:nvSpPr>
          <p:cNvPr id="22" name="Right Brace 21">
            <a:extLst>
              <a:ext uri="{FF2B5EF4-FFF2-40B4-BE49-F238E27FC236}">
                <a16:creationId xmlns:a16="http://schemas.microsoft.com/office/drawing/2014/main" id="{40B41504-A1CB-6C47-5683-34B3D7ABB31D}"/>
              </a:ext>
            </a:extLst>
          </p:cNvPr>
          <p:cNvSpPr/>
          <p:nvPr/>
        </p:nvSpPr>
        <p:spPr>
          <a:xfrm>
            <a:off x="7315202" y="2789238"/>
            <a:ext cx="196641" cy="2392362"/>
          </a:xfrm>
          <a:prstGeom prst="rightBrace">
            <a:avLst>
              <a:gd name="adj1" fmla="val 324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e 26">
            <a:extLst>
              <a:ext uri="{FF2B5EF4-FFF2-40B4-BE49-F238E27FC236}">
                <a16:creationId xmlns:a16="http://schemas.microsoft.com/office/drawing/2014/main" id="{D96054DD-12F9-5DE5-093B-A835D5007E12}"/>
              </a:ext>
            </a:extLst>
          </p:cNvPr>
          <p:cNvSpPr/>
          <p:nvPr/>
        </p:nvSpPr>
        <p:spPr>
          <a:xfrm>
            <a:off x="7302912" y="2185048"/>
            <a:ext cx="285131" cy="5254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62741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715962"/>
          </a:xfrm>
        </p:spPr>
        <p:txBody>
          <a:bodyPr>
            <a:normAutofit/>
          </a:bodyPr>
          <a:lstStyle/>
          <a:p>
            <a:pPr algn="ctr"/>
            <a:r>
              <a:rPr lang="en-US" sz="3200" b="1" dirty="0"/>
              <a:t>Working capital management</a:t>
            </a:r>
          </a:p>
        </p:txBody>
      </p:sp>
      <p:sp>
        <p:nvSpPr>
          <p:cNvPr id="3" name="Content Placeholder 2"/>
          <p:cNvSpPr>
            <a:spLocks noGrp="1"/>
          </p:cNvSpPr>
          <p:nvPr>
            <p:ph idx="1"/>
          </p:nvPr>
        </p:nvSpPr>
        <p:spPr>
          <a:xfrm>
            <a:off x="914400" y="1219200"/>
            <a:ext cx="8019288" cy="5410200"/>
          </a:xfrm>
        </p:spPr>
        <p:txBody>
          <a:bodyPr>
            <a:normAutofit fontScale="85000" lnSpcReduction="10000"/>
          </a:bodyPr>
          <a:lstStyle/>
          <a:p>
            <a:pPr>
              <a:buNone/>
            </a:pPr>
            <a:r>
              <a:rPr lang="en-US" sz="2400" b="1" dirty="0"/>
              <a:t>What is working capital management?</a:t>
            </a:r>
          </a:p>
          <a:p>
            <a:pPr>
              <a:buFont typeface="Wingdings" pitchFamily="2" charset="2"/>
              <a:buChar char="q"/>
            </a:pPr>
            <a:r>
              <a:rPr lang="en-US" sz="2400" dirty="0"/>
              <a:t>Decisions made with respect to management of current assets and current liabilities on a day-to-day basis.  </a:t>
            </a:r>
          </a:p>
          <a:p>
            <a:pPr>
              <a:buFont typeface="Wingdings" pitchFamily="2" charset="2"/>
              <a:buChar char="q"/>
            </a:pPr>
            <a:r>
              <a:rPr lang="en-US" sz="2400" dirty="0"/>
              <a:t>Management of working capital involves managing inventories, accounts receivables, accounts payables and cash during the day-to-day business operations.</a:t>
            </a:r>
          </a:p>
          <a:p>
            <a:pPr>
              <a:buFont typeface="Wingdings" pitchFamily="2" charset="2"/>
              <a:buChar char="q"/>
            </a:pPr>
            <a:r>
              <a:rPr lang="en-US" sz="2400" dirty="0"/>
              <a:t>Proper working capital management aims at preserving sufficient liquidity by maintaining a balance between current assets and current liabilities</a:t>
            </a:r>
          </a:p>
          <a:p>
            <a:pPr>
              <a:buNone/>
            </a:pPr>
            <a:r>
              <a:rPr lang="en-US" sz="2400" dirty="0"/>
              <a:t> </a:t>
            </a:r>
            <a:r>
              <a:rPr lang="en-US" sz="2400" b="1" dirty="0"/>
              <a:t>Why working capital management is important for a business?</a:t>
            </a:r>
          </a:p>
          <a:p>
            <a:pPr>
              <a:buNone/>
            </a:pPr>
            <a:r>
              <a:rPr lang="en-US" sz="2400" dirty="0"/>
              <a:t>	Proper management of working capital is essential for fundamental financial health and operational success of any business organization. Effective working capital management ensures timely payment of its day-to-day operating expenses such as wages &amp; salary, utility bills etc. and settlement of creditors when they become due. Thus, an effective working capital management practice ensures smooth operation of a business without having short term financial difficulties.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487362"/>
          </a:xfrm>
        </p:spPr>
        <p:txBody>
          <a:bodyPr>
            <a:noAutofit/>
          </a:bodyPr>
          <a:lstStyle/>
          <a:p>
            <a:pPr algn="ctr"/>
            <a:r>
              <a:rPr lang="en-US" sz="2700" b="1" dirty="0"/>
              <a:t>Working capital management</a:t>
            </a:r>
          </a:p>
        </p:txBody>
      </p:sp>
      <p:sp>
        <p:nvSpPr>
          <p:cNvPr id="3" name="Content Placeholder 2"/>
          <p:cNvSpPr>
            <a:spLocks noGrp="1"/>
          </p:cNvSpPr>
          <p:nvPr>
            <p:ph idx="1"/>
          </p:nvPr>
        </p:nvSpPr>
        <p:spPr>
          <a:xfrm>
            <a:off x="685800" y="762000"/>
            <a:ext cx="8247888" cy="5943600"/>
          </a:xfrm>
        </p:spPr>
        <p:txBody>
          <a:bodyPr>
            <a:normAutofit fontScale="85000" lnSpcReduction="10000"/>
          </a:bodyPr>
          <a:lstStyle/>
          <a:p>
            <a:pPr>
              <a:buNone/>
            </a:pPr>
            <a:r>
              <a:rPr lang="en-US" sz="2400" b="1" dirty="0"/>
              <a:t>Consequences of poor working capital management</a:t>
            </a:r>
          </a:p>
          <a:p>
            <a:pPr>
              <a:buNone/>
            </a:pPr>
            <a:r>
              <a:rPr lang="en-US" sz="2000" dirty="0"/>
              <a:t>	Proper working capital management aims to achieve a sufficient balance between the CA and CL ensuring smooth operations of a business. Nevertheless,  Poor or inefficient working capital management could lead to inadequate working capital or excessive working capital position that could create some adverse consequences for a firm. </a:t>
            </a:r>
          </a:p>
          <a:p>
            <a:pPr>
              <a:buNone/>
            </a:pPr>
            <a:endParaRPr lang="en-US" sz="2000" dirty="0"/>
          </a:p>
          <a:p>
            <a:pPr>
              <a:buNone/>
            </a:pPr>
            <a:r>
              <a:rPr lang="en-US" sz="2000" b="1" dirty="0"/>
              <a:t>Inadequate working capital</a:t>
            </a:r>
          </a:p>
          <a:p>
            <a:pPr>
              <a:buNone/>
            </a:pPr>
            <a:r>
              <a:rPr lang="en-US" sz="2000" dirty="0"/>
              <a:t>	Insufficient working capital creates liquidity issues to the firm.  Firm may not be able to pay the operating expenses and short term debt obligations when they become due.  </a:t>
            </a:r>
          </a:p>
          <a:p>
            <a:pPr>
              <a:buNone/>
            </a:pPr>
            <a:endParaRPr lang="en-US" sz="2000" dirty="0"/>
          </a:p>
          <a:p>
            <a:pPr>
              <a:buNone/>
            </a:pPr>
            <a:r>
              <a:rPr lang="en-US" sz="2000" b="1" dirty="0"/>
              <a:t>Reasons for cash flow deficit / reasons for liquidity issues</a:t>
            </a:r>
          </a:p>
          <a:p>
            <a:pPr marL="539496" indent="-457200">
              <a:buAutoNum type="arabicPeriod"/>
            </a:pPr>
            <a:r>
              <a:rPr lang="en-US" sz="2000" dirty="0"/>
              <a:t>Poor working capital management policy</a:t>
            </a:r>
          </a:p>
          <a:p>
            <a:pPr marL="539496" indent="-457200">
              <a:buAutoNum type="arabicPeriod"/>
            </a:pPr>
            <a:r>
              <a:rPr lang="en-US" sz="2000" dirty="0"/>
              <a:t>Continuous operating losses</a:t>
            </a:r>
          </a:p>
          <a:p>
            <a:pPr marL="539496" indent="-457200">
              <a:buFont typeface="Wingdings 2"/>
              <a:buAutoNum type="arabicPeriod"/>
            </a:pPr>
            <a:r>
              <a:rPr lang="en-US" sz="2000" dirty="0"/>
              <a:t>Firm is at </a:t>
            </a:r>
            <a:r>
              <a:rPr lang="en-US" sz="2000" dirty="0" err="1"/>
              <a:t>itsSales</a:t>
            </a:r>
            <a:r>
              <a:rPr lang="en-US" sz="2000" dirty="0"/>
              <a:t> drop due to an economic crisis</a:t>
            </a:r>
          </a:p>
          <a:p>
            <a:pPr marL="539496" indent="-457200">
              <a:buAutoNum type="arabicPeriod"/>
            </a:pPr>
            <a:r>
              <a:rPr lang="en-US" sz="2000" dirty="0"/>
              <a:t> growth stages in its business life cycle</a:t>
            </a:r>
          </a:p>
          <a:p>
            <a:pPr marL="539496" indent="-457200">
              <a:buAutoNum type="arabicPeriod"/>
            </a:pPr>
            <a:r>
              <a:rPr lang="en-US" sz="2000" dirty="0"/>
              <a:t>Effects of one off payments (ex. Purchase of long term assets,  compensation for  employees on VRS) </a:t>
            </a:r>
          </a:p>
          <a:p>
            <a:pPr marL="539496" indent="-457200">
              <a:buAutoNum type="arabicPeriod"/>
            </a:pPr>
            <a:r>
              <a:rPr lang="en-US" sz="2000" dirty="0"/>
              <a:t>Inflation </a:t>
            </a:r>
          </a:p>
          <a:p>
            <a:pPr marL="539496" indent="-457200">
              <a:buAutoNum type="arabicPeriod"/>
            </a:pPr>
            <a:r>
              <a:rPr lang="en-US" sz="2000" dirty="0"/>
              <a:t>Seasonal effects (off season – low sales and high manufacturing cost)</a:t>
            </a:r>
          </a:p>
          <a:p>
            <a:pPr marL="539496" indent="-457200">
              <a:buAutoNum type="arabicPeriod"/>
            </a:pPr>
            <a:r>
              <a:rPr lang="en-US" sz="2000" dirty="0"/>
              <a:t>Firm is adopting an “overtrading”  strategy. </a:t>
            </a:r>
          </a:p>
          <a:p>
            <a:pPr>
              <a:buNone/>
            </a:pPr>
            <a:endParaRPr lang="en-US" sz="2000" dirty="0"/>
          </a:p>
          <a:p>
            <a:pPr>
              <a:buNone/>
            </a:pPr>
            <a:endParaRPr lang="en-US"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0"/>
            <a:ext cx="7498080" cy="5334000"/>
          </a:xfrm>
        </p:spPr>
        <p:txBody>
          <a:bodyPr>
            <a:normAutofit fontScale="70000" lnSpcReduction="20000"/>
          </a:bodyPr>
          <a:lstStyle/>
          <a:p>
            <a:pPr>
              <a:buNone/>
            </a:pPr>
            <a:r>
              <a:rPr lang="en-US" b="1" dirty="0"/>
              <a:t>Adverse consequences of inadequate working capital</a:t>
            </a:r>
          </a:p>
          <a:p>
            <a:pPr>
              <a:buNone/>
            </a:pPr>
            <a:endParaRPr lang="en-US" b="1" dirty="0"/>
          </a:p>
          <a:p>
            <a:pPr marL="596646" indent="-514350">
              <a:buAutoNum type="arabicPeriod"/>
            </a:pPr>
            <a:r>
              <a:rPr lang="en-US" dirty="0"/>
              <a:t>Business operations may be interrupted resulting under utilization of capacity</a:t>
            </a:r>
          </a:p>
          <a:p>
            <a:pPr marL="596646" indent="-514350">
              <a:buAutoNum type="arabicPeriod"/>
            </a:pPr>
            <a:r>
              <a:rPr lang="en-US" dirty="0"/>
              <a:t>Suppliers will be unhappy when they are not paid on time</a:t>
            </a:r>
          </a:p>
          <a:p>
            <a:pPr marL="596646" indent="-514350">
              <a:buAutoNum type="arabicPeriod"/>
            </a:pPr>
            <a:r>
              <a:rPr lang="en-US" dirty="0"/>
              <a:t>No opportunity to receive cash discount from suppliers</a:t>
            </a:r>
          </a:p>
          <a:p>
            <a:pPr marL="596646" indent="-514350">
              <a:buAutoNum type="arabicPeriod"/>
            </a:pPr>
            <a:r>
              <a:rPr lang="en-US" dirty="0"/>
              <a:t>Goodwill and the firm’s reputation will be damaged</a:t>
            </a:r>
          </a:p>
          <a:p>
            <a:pPr marL="596646" indent="-514350">
              <a:buAutoNum type="arabicPeriod"/>
            </a:pPr>
            <a:r>
              <a:rPr lang="en-US" dirty="0"/>
              <a:t>Nonpayment of debt obligations timely will affect to reduce the firm’s credit rating</a:t>
            </a:r>
          </a:p>
          <a:p>
            <a:pPr marL="596646" indent="-514350">
              <a:buAutoNum type="arabicPeriod"/>
            </a:pPr>
            <a:r>
              <a:rPr lang="en-US" dirty="0"/>
              <a:t>Firm may not get the advantages of market opportunities.</a:t>
            </a:r>
          </a:p>
          <a:p>
            <a:pPr marL="596646" indent="-514350">
              <a:buAutoNum type="arabicPeriod"/>
            </a:pPr>
            <a:r>
              <a:rPr lang="en-US" dirty="0"/>
              <a:t>Firm may be compelled to borrow funds at higher rates</a:t>
            </a:r>
          </a:p>
          <a:p>
            <a:pPr marL="596646" indent="-514350">
              <a:buAutoNum type="arabicPeriod"/>
            </a:pPr>
            <a:r>
              <a:rPr lang="en-US" dirty="0"/>
              <a:t>High financial distress to the managers. </a:t>
            </a:r>
          </a:p>
          <a:p>
            <a:pPr marL="596646" indent="-514350">
              <a:buAutoNum type="arabicPeriod"/>
            </a:pPr>
            <a:r>
              <a:rPr lang="en-US" dirty="0"/>
              <a:t>Litigations by creditors	</a:t>
            </a:r>
            <a:endParaRPr lang="en-US" sz="3600" i="1" dirty="0"/>
          </a:p>
          <a:p>
            <a:pPr>
              <a:buNone/>
            </a:pPr>
            <a:endParaRPr lang="en-US" dirty="0"/>
          </a:p>
        </p:txBody>
      </p:sp>
      <p:sp>
        <p:nvSpPr>
          <p:cNvPr id="4" name="Title 1"/>
          <p:cNvSpPr>
            <a:spLocks noGrp="1"/>
          </p:cNvSpPr>
          <p:nvPr>
            <p:ph type="title"/>
          </p:nvPr>
        </p:nvSpPr>
        <p:spPr>
          <a:xfrm>
            <a:off x="1143000" y="274638"/>
            <a:ext cx="7772400" cy="487362"/>
          </a:xfrm>
        </p:spPr>
        <p:txBody>
          <a:bodyPr>
            <a:noAutofit/>
          </a:bodyPr>
          <a:lstStyle/>
          <a:p>
            <a:pPr algn="ctr"/>
            <a:r>
              <a:rPr lang="en-US" sz="2700" b="1" dirty="0"/>
              <a:t>Working capital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487362"/>
          </a:xfrm>
        </p:spPr>
        <p:txBody>
          <a:bodyPr>
            <a:noAutofit/>
          </a:bodyPr>
          <a:lstStyle/>
          <a:p>
            <a:pPr algn="ctr"/>
            <a:r>
              <a:rPr lang="en-US" sz="2700" b="1" dirty="0"/>
              <a:t>Working capital management</a:t>
            </a:r>
          </a:p>
        </p:txBody>
      </p:sp>
      <p:sp>
        <p:nvSpPr>
          <p:cNvPr id="3" name="Content Placeholder 2"/>
          <p:cNvSpPr>
            <a:spLocks noGrp="1"/>
          </p:cNvSpPr>
          <p:nvPr>
            <p:ph idx="1"/>
          </p:nvPr>
        </p:nvSpPr>
        <p:spPr>
          <a:xfrm>
            <a:off x="1066800" y="990600"/>
            <a:ext cx="7866888" cy="5715000"/>
          </a:xfrm>
        </p:spPr>
        <p:txBody>
          <a:bodyPr>
            <a:normAutofit/>
          </a:bodyPr>
          <a:lstStyle/>
          <a:p>
            <a:pPr>
              <a:buNone/>
            </a:pPr>
            <a:r>
              <a:rPr lang="en-US" sz="2000" b="1" dirty="0"/>
              <a:t>How to overcome short term liquidity problems </a:t>
            </a:r>
          </a:p>
          <a:p>
            <a:pPr>
              <a:buNone/>
            </a:pPr>
            <a:r>
              <a:rPr lang="en-US" sz="2000" b="1" dirty="0"/>
              <a:t>(Solutions for insufficient working capital)</a:t>
            </a:r>
          </a:p>
          <a:p>
            <a:pPr marL="539496" indent="-457200">
              <a:buFont typeface="Wingdings 2"/>
              <a:buAutoNum type="arabicPeriod"/>
            </a:pPr>
            <a:r>
              <a:rPr lang="en-US" sz="2000" dirty="0"/>
              <a:t>Increase sales turnover (ex. by way of sales promotion)</a:t>
            </a:r>
          </a:p>
          <a:p>
            <a:pPr marL="539496" indent="-457200">
              <a:buAutoNum type="arabicPeriod"/>
            </a:pPr>
            <a:r>
              <a:rPr lang="en-US" sz="2000" dirty="0"/>
              <a:t>Speed up debt collections ( proper follow-up, factoring)</a:t>
            </a:r>
          </a:p>
          <a:p>
            <a:pPr marL="539496" indent="-457200">
              <a:buAutoNum type="arabicPeriod"/>
            </a:pPr>
            <a:r>
              <a:rPr lang="en-US" sz="2000" dirty="0"/>
              <a:t>Negotiate for extended credit facility from suppliers</a:t>
            </a:r>
          </a:p>
          <a:p>
            <a:pPr marL="539496" indent="-457200">
              <a:buAutoNum type="arabicPeriod"/>
            </a:pPr>
            <a:r>
              <a:rPr lang="en-US" sz="2000" dirty="0"/>
              <a:t>Replacing short term loans with long term loans</a:t>
            </a:r>
          </a:p>
          <a:p>
            <a:pPr marL="539496" indent="-457200">
              <a:buAutoNum type="arabicPeriod"/>
            </a:pPr>
            <a:r>
              <a:rPr lang="en-US" sz="2000" dirty="0"/>
              <a:t>Sale of idle or under utilized fixed assets</a:t>
            </a:r>
          </a:p>
          <a:p>
            <a:pPr marL="539496" indent="-457200">
              <a:buAutoNum type="arabicPeriod"/>
            </a:pPr>
            <a:r>
              <a:rPr lang="en-US" sz="2000" dirty="0"/>
              <a:t>Long term borrowings</a:t>
            </a:r>
          </a:p>
          <a:p>
            <a:pPr marL="539496" indent="-457200">
              <a:buFont typeface="Wingdings 2"/>
              <a:buAutoNum type="arabicPeriod"/>
            </a:pPr>
            <a:r>
              <a:rPr lang="en-US" sz="2000" dirty="0"/>
              <a:t>Reduce dividend payout and increase retention of profit</a:t>
            </a:r>
          </a:p>
          <a:p>
            <a:pPr marL="539496" indent="-457200">
              <a:buFont typeface="Wingdings 2"/>
              <a:buAutoNum type="arabicPeriod"/>
            </a:pPr>
            <a:r>
              <a:rPr lang="en-US" sz="2000" dirty="0"/>
              <a:t>Making right issue of ordinary shares </a:t>
            </a:r>
          </a:p>
          <a:p>
            <a:pPr marL="539496" indent="-457200">
              <a:buNone/>
            </a:pPr>
            <a:endParaRPr lang="en-US" sz="2000" dirty="0"/>
          </a:p>
          <a:p>
            <a:pPr marL="539496" indent="-457200">
              <a:buNone/>
            </a:pPr>
            <a:r>
              <a:rPr lang="en-US" sz="2000" dirty="0"/>
              <a:t>	(Some or combinations of above strategies could be adopted by a overtrading firms to overcome its liquidity issue) </a:t>
            </a:r>
          </a:p>
          <a:p>
            <a:pPr marL="539496" indent="-457200">
              <a:buNone/>
            </a:pPr>
            <a:endParaRPr lang="en-US" sz="2000" dirty="0"/>
          </a:p>
          <a:p>
            <a:pPr marL="539496" indent="-457200">
              <a:buNone/>
            </a:pPr>
            <a:endParaRPr lang="en-US" sz="2000" dirty="0"/>
          </a:p>
          <a:p>
            <a:pPr marL="539496" indent="-457200">
              <a:buAutoNum type="arabicPeriod"/>
            </a:pPr>
            <a:endParaRPr lang="en-US" sz="2000" dirty="0"/>
          </a:p>
          <a:p>
            <a:pPr marL="539496" indent="-457200">
              <a:buAutoNum type="arabicPeriod"/>
            </a:pPr>
            <a:endParaRPr lang="en-US" sz="2000" dirty="0"/>
          </a:p>
        </p:txBody>
      </p:sp>
      <p:sp>
        <p:nvSpPr>
          <p:cNvPr id="4" name="Slide Number Placeholder 3"/>
          <p:cNvSpPr>
            <a:spLocks noGrp="1"/>
          </p:cNvSpPr>
          <p:nvPr>
            <p:ph type="sldNum" sz="quarter" idx="12"/>
          </p:nvPr>
        </p:nvSpPr>
        <p:spPr/>
        <p:txBody>
          <a:bodyPr/>
          <a:lstStyle/>
          <a:p>
            <a:fld id="{0D379522-40DA-4C5E-A4E4-41B03AFA683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487362"/>
          </a:xfrm>
        </p:spPr>
        <p:txBody>
          <a:bodyPr>
            <a:noAutofit/>
          </a:bodyPr>
          <a:lstStyle/>
          <a:p>
            <a:pPr algn="ctr"/>
            <a:r>
              <a:rPr lang="en-US" sz="2700" b="1" dirty="0"/>
              <a:t>Working capital management</a:t>
            </a:r>
          </a:p>
        </p:txBody>
      </p:sp>
      <p:sp>
        <p:nvSpPr>
          <p:cNvPr id="3" name="Content Placeholder 2"/>
          <p:cNvSpPr>
            <a:spLocks noGrp="1"/>
          </p:cNvSpPr>
          <p:nvPr>
            <p:ph idx="1"/>
          </p:nvPr>
        </p:nvSpPr>
        <p:spPr>
          <a:xfrm>
            <a:off x="685800" y="990600"/>
            <a:ext cx="8458200" cy="5029200"/>
          </a:xfrm>
        </p:spPr>
        <p:txBody>
          <a:bodyPr>
            <a:normAutofit fontScale="92500"/>
          </a:bodyPr>
          <a:lstStyle/>
          <a:p>
            <a:pPr>
              <a:buNone/>
            </a:pPr>
            <a:r>
              <a:rPr lang="en-US" sz="2000" b="1" dirty="0"/>
              <a:t>Adverse consequences of excess working capital / surplus current assets</a:t>
            </a:r>
          </a:p>
          <a:p>
            <a:pPr>
              <a:buNone/>
            </a:pPr>
            <a:r>
              <a:rPr lang="en-US" sz="2000" dirty="0"/>
              <a:t>	Having excessive working capital is also not good for a firm. It may ensure the prompt payment of operating expenses and settlement of debt obligations on time. However it reduces the profitability as the firm’s funds are unnecessarily tied up in the working capital.  </a:t>
            </a:r>
          </a:p>
          <a:p>
            <a:pPr>
              <a:buNone/>
            </a:pPr>
            <a:endParaRPr lang="en-US" sz="2000" dirty="0"/>
          </a:p>
          <a:p>
            <a:pPr>
              <a:buNone/>
            </a:pPr>
            <a:r>
              <a:rPr lang="en-US" sz="2100" b="1" dirty="0"/>
              <a:t>Reasons / Causes of excessive working capital / surplus current assets</a:t>
            </a:r>
          </a:p>
          <a:p>
            <a:pPr>
              <a:buNone/>
            </a:pPr>
            <a:r>
              <a:rPr lang="en-US" sz="2000" dirty="0"/>
              <a:t>	1.  Poor working capital management policy</a:t>
            </a:r>
          </a:p>
          <a:p>
            <a:pPr>
              <a:buNone/>
            </a:pPr>
            <a:r>
              <a:rPr lang="en-US" sz="2000" dirty="0"/>
              <a:t>	2.  Conservative working capital policy of the management</a:t>
            </a:r>
          </a:p>
          <a:p>
            <a:pPr>
              <a:buNone/>
            </a:pPr>
            <a:r>
              <a:rPr lang="en-US" sz="2000" dirty="0"/>
              <a:t>	3.  Raising of funds without realistic opportunities for investments</a:t>
            </a:r>
          </a:p>
          <a:p>
            <a:pPr>
              <a:buNone/>
            </a:pPr>
            <a:r>
              <a:rPr lang="en-US" sz="2000" dirty="0"/>
              <a:t>	4.  Business at its maturity stage with cash cows and having no opportunities for 	further expansions. </a:t>
            </a:r>
          </a:p>
          <a:p>
            <a:pPr>
              <a:buNone/>
            </a:pPr>
            <a:r>
              <a:rPr lang="en-US" sz="2000" dirty="0"/>
              <a:t>	5. Firms experiencing continuous and steady growth in sales and profit, yet it adopts a low dividend payout for internal growth.  </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524000"/>
            <a:ext cx="7498080" cy="5334000"/>
          </a:xfrm>
        </p:spPr>
        <p:txBody>
          <a:bodyPr>
            <a:normAutofit/>
          </a:bodyPr>
          <a:lstStyle/>
          <a:p>
            <a:pPr>
              <a:buNone/>
            </a:pPr>
            <a:r>
              <a:rPr lang="en-US" b="1" dirty="0"/>
              <a:t>Adverse consequences of surplus liquidity</a:t>
            </a:r>
          </a:p>
          <a:p>
            <a:pPr marL="596646" indent="-514350">
              <a:buAutoNum type="arabicPeriod"/>
            </a:pPr>
            <a:r>
              <a:rPr lang="en-US" dirty="0"/>
              <a:t>Higher liquidity decrease the profitability</a:t>
            </a:r>
          </a:p>
          <a:p>
            <a:pPr marL="596646" indent="-514350">
              <a:buAutoNum type="arabicPeriod"/>
            </a:pPr>
            <a:r>
              <a:rPr lang="en-US" dirty="0"/>
              <a:t>Too much of current assets increase business inefficiencies</a:t>
            </a:r>
          </a:p>
          <a:p>
            <a:pPr marL="596646" indent="-514350">
              <a:buFont typeface="Wingdings 2"/>
              <a:buAutoNum type="arabicPeriod"/>
            </a:pPr>
            <a:r>
              <a:rPr lang="en-US" dirty="0"/>
              <a:t>Increased working capital increase the firm’s cost of capital.</a:t>
            </a:r>
          </a:p>
          <a:p>
            <a:pPr marL="596646" indent="-514350">
              <a:buAutoNum type="arabicPeriod"/>
            </a:pPr>
            <a:r>
              <a:rPr lang="en-US" dirty="0"/>
              <a:t>There is a risk for frauds and misappropriation of current assets.</a:t>
            </a:r>
          </a:p>
          <a:p>
            <a:pPr>
              <a:buNone/>
            </a:pPr>
            <a:endParaRPr lang="en-US" dirty="0"/>
          </a:p>
        </p:txBody>
      </p:sp>
      <p:sp>
        <p:nvSpPr>
          <p:cNvPr id="4" name="Title 1"/>
          <p:cNvSpPr>
            <a:spLocks noGrp="1"/>
          </p:cNvSpPr>
          <p:nvPr>
            <p:ph type="title"/>
          </p:nvPr>
        </p:nvSpPr>
        <p:spPr>
          <a:xfrm>
            <a:off x="1143000" y="274638"/>
            <a:ext cx="7772400" cy="487362"/>
          </a:xfrm>
        </p:spPr>
        <p:txBody>
          <a:bodyPr>
            <a:noAutofit/>
          </a:bodyPr>
          <a:lstStyle/>
          <a:p>
            <a:pPr algn="ctr"/>
            <a:r>
              <a:rPr lang="en-US" sz="2700" b="1" dirty="0"/>
              <a:t>Working capital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72400" cy="487362"/>
          </a:xfrm>
        </p:spPr>
        <p:txBody>
          <a:bodyPr>
            <a:noAutofit/>
          </a:bodyPr>
          <a:lstStyle/>
          <a:p>
            <a:pPr algn="ctr"/>
            <a:r>
              <a:rPr lang="en-US" sz="2700" b="1" dirty="0"/>
              <a:t>Working capital management</a:t>
            </a:r>
          </a:p>
        </p:txBody>
      </p:sp>
      <p:sp>
        <p:nvSpPr>
          <p:cNvPr id="3" name="Content Placeholder 2"/>
          <p:cNvSpPr>
            <a:spLocks noGrp="1"/>
          </p:cNvSpPr>
          <p:nvPr>
            <p:ph idx="1"/>
          </p:nvPr>
        </p:nvSpPr>
        <p:spPr>
          <a:xfrm>
            <a:off x="894732" y="990600"/>
            <a:ext cx="8171688" cy="5715000"/>
          </a:xfrm>
        </p:spPr>
        <p:txBody>
          <a:bodyPr>
            <a:normAutofit/>
          </a:bodyPr>
          <a:lstStyle/>
          <a:p>
            <a:pPr>
              <a:buNone/>
            </a:pPr>
            <a:r>
              <a:rPr lang="en-US" sz="2000" b="1" dirty="0"/>
              <a:t>How to overcome high liquidity problems </a:t>
            </a:r>
          </a:p>
          <a:p>
            <a:pPr>
              <a:buNone/>
            </a:pPr>
            <a:r>
              <a:rPr lang="en-US" sz="2000" b="1" dirty="0"/>
              <a:t>Solutions for surplus working capital)</a:t>
            </a:r>
          </a:p>
          <a:p>
            <a:pPr marL="539496" indent="-457200">
              <a:buAutoNum type="arabicPeriod"/>
            </a:pPr>
            <a:r>
              <a:rPr lang="en-US" sz="2000" dirty="0"/>
              <a:t>Reduce the investment inventory unnecessarily and adopt efficient inventory management practice such as JIT (Just In Time inventory Mgt)</a:t>
            </a:r>
          </a:p>
          <a:p>
            <a:pPr marL="539496" indent="-457200">
              <a:buAutoNum type="arabicPeriod"/>
            </a:pPr>
            <a:r>
              <a:rPr lang="en-US" sz="2000" dirty="0"/>
              <a:t>Adopt a proper credit management practice and proper follow up procedures for recovering aging debtors.</a:t>
            </a:r>
          </a:p>
          <a:p>
            <a:pPr marL="539496" indent="-457200">
              <a:buAutoNum type="arabicPeriod"/>
            </a:pPr>
            <a:r>
              <a:rPr lang="en-US" sz="2000" dirty="0"/>
              <a:t>Invest short term surplus funds in short term investments like T-bills</a:t>
            </a:r>
          </a:p>
          <a:p>
            <a:pPr marL="539496" indent="-457200">
              <a:buAutoNum type="arabicPeriod"/>
            </a:pPr>
            <a:r>
              <a:rPr lang="en-US" sz="2000" dirty="0"/>
              <a:t>Make use of surplus funds to settle interest bearing loans</a:t>
            </a:r>
          </a:p>
          <a:p>
            <a:pPr marL="539496" indent="-457200">
              <a:buAutoNum type="arabicPeriod"/>
            </a:pPr>
            <a:r>
              <a:rPr lang="en-US" sz="2000" dirty="0"/>
              <a:t>Seek for new business opportunities for expansion</a:t>
            </a:r>
          </a:p>
          <a:p>
            <a:pPr marL="539496" indent="-457200">
              <a:buAutoNum type="arabicPeriod"/>
            </a:pPr>
            <a:r>
              <a:rPr lang="en-US" sz="2000" dirty="0"/>
              <a:t>If no opportunities for expansion adopt high dividend payout policy or pay a special dividend.</a:t>
            </a:r>
          </a:p>
          <a:p>
            <a:pPr marL="539496" indent="-457200">
              <a:buFont typeface="Wingdings 2"/>
              <a:buAutoNum type="arabicPeriod"/>
            </a:pPr>
            <a:r>
              <a:rPr lang="en-US" sz="2000" dirty="0"/>
              <a:t>Buy back ordinary shares from the market using the surplus funds to improve future earnings per share.</a:t>
            </a:r>
          </a:p>
          <a:p>
            <a:pPr marL="539496" indent="-457200">
              <a:buNone/>
            </a:pPr>
            <a:endParaRPr lang="en-US" sz="2000" dirty="0"/>
          </a:p>
          <a:p>
            <a:pPr marL="539496" indent="-457200">
              <a:buNone/>
            </a:pPr>
            <a:endParaRPr lang="en-US" sz="2000" dirty="0"/>
          </a:p>
          <a:p>
            <a:pPr marL="539496" indent="-457200">
              <a:buAutoNum type="arabicPeriod"/>
            </a:pPr>
            <a:endParaRPr lang="en-US" sz="2000" dirty="0"/>
          </a:p>
          <a:p>
            <a:pPr marL="539496" indent="-457200">
              <a:buAutoNum type="arabicPeriod"/>
            </a:pP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2286000"/>
            <a:ext cx="7498080" cy="1143000"/>
          </a:xfrm>
        </p:spPr>
        <p:txBody>
          <a:bodyPr>
            <a:normAutofit fontScale="90000"/>
          </a:bodyPr>
          <a:lstStyle/>
          <a:p>
            <a:pPr marL="596646" indent="-514350"/>
            <a:r>
              <a:rPr lang="en-US" sz="4400" dirty="0"/>
              <a:t> </a:t>
            </a:r>
            <a:r>
              <a:rPr lang="en-US" sz="3600" dirty="0"/>
              <a:t>Managing Stocks / Inventory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7498080" cy="1143000"/>
          </a:xfrm>
        </p:spPr>
        <p:txBody>
          <a:bodyPr/>
          <a:lstStyle/>
          <a:p>
            <a:pPr algn="ctr"/>
            <a:r>
              <a:rPr lang="en-US" dirty="0"/>
              <a:t>Lesson outline</a:t>
            </a:r>
          </a:p>
        </p:txBody>
      </p:sp>
      <p:sp>
        <p:nvSpPr>
          <p:cNvPr id="3" name="Content Placeholder 2"/>
          <p:cNvSpPr>
            <a:spLocks noGrp="1"/>
          </p:cNvSpPr>
          <p:nvPr>
            <p:ph idx="1"/>
          </p:nvPr>
        </p:nvSpPr>
        <p:spPr>
          <a:xfrm>
            <a:off x="1371600" y="1828800"/>
            <a:ext cx="7498080" cy="2819400"/>
          </a:xfrm>
        </p:spPr>
        <p:txBody>
          <a:bodyPr/>
          <a:lstStyle/>
          <a:p>
            <a:pPr marL="596646" indent="-514350">
              <a:buAutoNum type="arabicPeriod"/>
            </a:pPr>
            <a:r>
              <a:rPr lang="en-US" sz="2800" dirty="0"/>
              <a:t>Introduction to working capital and related concepts</a:t>
            </a:r>
          </a:p>
          <a:p>
            <a:pPr marL="596646" indent="-514350">
              <a:buAutoNum type="arabicPeriod"/>
            </a:pPr>
            <a:r>
              <a:rPr lang="en-US" sz="2800" dirty="0"/>
              <a:t>Working capital management policies</a:t>
            </a:r>
          </a:p>
          <a:p>
            <a:pPr marL="596646" indent="-514350">
              <a:buAutoNum type="arabicPeriod"/>
            </a:pPr>
            <a:r>
              <a:rPr lang="en-US" sz="2800" dirty="0"/>
              <a:t>Managing stock / inventory</a:t>
            </a:r>
          </a:p>
          <a:p>
            <a:pPr marL="596646" indent="-514350">
              <a:buAutoNum type="arabicPeriod"/>
            </a:pPr>
            <a:r>
              <a:rPr lang="en-US" sz="2800" dirty="0"/>
              <a:t>Managing debtors / accounts receivables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96646" indent="-514350"/>
            <a:r>
              <a:rPr lang="en-US" sz="4400" dirty="0"/>
              <a:t> </a:t>
            </a:r>
            <a:r>
              <a:rPr lang="en-US" sz="3600" dirty="0"/>
              <a:t>Managing stock / Inventory management</a:t>
            </a:r>
          </a:p>
        </p:txBody>
      </p:sp>
      <p:sp>
        <p:nvSpPr>
          <p:cNvPr id="3" name="Content Placeholder 2"/>
          <p:cNvSpPr>
            <a:spLocks noGrp="1"/>
          </p:cNvSpPr>
          <p:nvPr>
            <p:ph idx="1"/>
          </p:nvPr>
        </p:nvSpPr>
        <p:spPr>
          <a:xfrm>
            <a:off x="1066800" y="1447800"/>
            <a:ext cx="7866888" cy="4953000"/>
          </a:xfrm>
        </p:spPr>
        <p:txBody>
          <a:bodyPr>
            <a:normAutofit fontScale="70000" lnSpcReduction="20000"/>
          </a:bodyPr>
          <a:lstStyle/>
          <a:p>
            <a:pPr>
              <a:buNone/>
            </a:pPr>
            <a:r>
              <a:rPr lang="en-US" dirty="0"/>
              <a:t>	Inventory management aims at maintaining an optimum stock level by avoiding stock-out or stock surplus and minimizing stock related cost. </a:t>
            </a:r>
          </a:p>
          <a:p>
            <a:pPr>
              <a:buNone/>
            </a:pPr>
            <a:endParaRPr lang="en-US" dirty="0"/>
          </a:p>
          <a:p>
            <a:pPr>
              <a:buNone/>
            </a:pPr>
            <a:r>
              <a:rPr lang="en-US" dirty="0"/>
              <a:t>	Why business organizations hold inventory?</a:t>
            </a:r>
          </a:p>
          <a:p>
            <a:pPr marL="596646" indent="-514350">
              <a:buAutoNum type="arabicPeriod"/>
            </a:pPr>
            <a:r>
              <a:rPr lang="en-US" dirty="0"/>
              <a:t>To ensure smooth operations of business</a:t>
            </a:r>
          </a:p>
          <a:p>
            <a:pPr marL="596646" indent="-514350">
              <a:buAutoNum type="arabicPeriod"/>
            </a:pPr>
            <a:r>
              <a:rPr lang="en-US" dirty="0"/>
              <a:t>Speculative reasons (get the advantage of price hike)</a:t>
            </a:r>
          </a:p>
          <a:p>
            <a:pPr marL="596646" indent="-514350">
              <a:buAutoNum type="arabicPeriod"/>
            </a:pPr>
            <a:r>
              <a:rPr lang="en-US" dirty="0"/>
              <a:t>To enjoy quantity discount for bulk purchase</a:t>
            </a:r>
          </a:p>
          <a:p>
            <a:pPr marL="596646" indent="-514350">
              <a:buAutoNum type="arabicPeriod"/>
            </a:pPr>
            <a:r>
              <a:rPr lang="en-US" dirty="0"/>
              <a:t>Seasonal supply of raw material (buy in bulk during the season ex. Paddy harvest)</a:t>
            </a:r>
          </a:p>
          <a:p>
            <a:pPr marL="596646" indent="-514350">
              <a:buAutoNum type="arabicPeriod"/>
            </a:pPr>
            <a:r>
              <a:rPr lang="en-US" dirty="0"/>
              <a:t>Avoid the risk of stock shortage</a:t>
            </a:r>
          </a:p>
          <a:p>
            <a:pPr marL="596646" indent="-514350">
              <a:buAutoNum type="arabicPeriod"/>
            </a:pPr>
            <a:r>
              <a:rPr lang="en-US" dirty="0"/>
              <a:t>Stock are of short supply.</a:t>
            </a:r>
          </a:p>
          <a:p>
            <a:pPr marL="596646" indent="-514350">
              <a:buAutoNum type="arabicPeriod"/>
            </a:pPr>
            <a:r>
              <a:rPr lang="en-US" dirty="0"/>
              <a:t>High lead time and order cost. </a:t>
            </a:r>
          </a:p>
          <a:p>
            <a:pPr marL="596646" indent="-514350">
              <a:buNone/>
            </a:pPr>
            <a:r>
              <a:rPr lang="en-US" dirty="0"/>
              <a:t>	</a:t>
            </a:r>
            <a:r>
              <a:rPr lang="en-US" b="1" i="1" dirty="0"/>
              <a:t>Lead time </a:t>
            </a:r>
            <a:r>
              <a:rPr lang="en-US" dirty="0"/>
              <a:t>is the time laps from the date of placing the order to the date of receiving the goods from suppliers</a:t>
            </a:r>
          </a:p>
          <a:p>
            <a:pPr marL="596646" indent="-51435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96646" indent="-514350"/>
            <a:r>
              <a:rPr lang="en-US" sz="4400" dirty="0"/>
              <a:t> </a:t>
            </a:r>
            <a:r>
              <a:rPr lang="en-US" sz="3600" dirty="0"/>
              <a:t>Managing stock / Inventory management</a:t>
            </a:r>
          </a:p>
        </p:txBody>
      </p:sp>
      <p:sp>
        <p:nvSpPr>
          <p:cNvPr id="3" name="Content Placeholder 2"/>
          <p:cNvSpPr>
            <a:spLocks noGrp="1"/>
          </p:cNvSpPr>
          <p:nvPr>
            <p:ph idx="1"/>
          </p:nvPr>
        </p:nvSpPr>
        <p:spPr>
          <a:xfrm>
            <a:off x="1066800" y="1447800"/>
            <a:ext cx="7866888" cy="4953000"/>
          </a:xfrm>
        </p:spPr>
        <p:txBody>
          <a:bodyPr>
            <a:normAutofit lnSpcReduction="10000"/>
          </a:bodyPr>
          <a:lstStyle/>
          <a:p>
            <a:pPr>
              <a:buNone/>
            </a:pPr>
            <a:r>
              <a:rPr lang="en-US" dirty="0"/>
              <a:t>	Adverse consequences of stock-out / stock shortage?</a:t>
            </a:r>
          </a:p>
          <a:p>
            <a:pPr marL="596646" indent="-514350">
              <a:buAutoNum type="arabicPeriod"/>
            </a:pPr>
            <a:r>
              <a:rPr lang="en-US" dirty="0"/>
              <a:t>Interruptions to business operations</a:t>
            </a:r>
          </a:p>
          <a:p>
            <a:pPr marL="596646" indent="-514350">
              <a:buAutoNum type="arabicPeriod"/>
            </a:pPr>
            <a:r>
              <a:rPr lang="en-US" dirty="0"/>
              <a:t>Under utilization of capacity</a:t>
            </a:r>
          </a:p>
          <a:p>
            <a:pPr marL="596646" indent="-514350">
              <a:buAutoNum type="arabicPeriod"/>
            </a:pPr>
            <a:r>
              <a:rPr lang="en-US" dirty="0"/>
              <a:t>Inability to meet the customers’ orders on time</a:t>
            </a:r>
          </a:p>
          <a:p>
            <a:pPr marL="596646" indent="-514350">
              <a:buAutoNum type="arabicPeriod"/>
            </a:pPr>
            <a:r>
              <a:rPr lang="en-US" dirty="0"/>
              <a:t>Loss of market share</a:t>
            </a:r>
          </a:p>
          <a:p>
            <a:pPr marL="596646" indent="-514350">
              <a:buAutoNum type="arabicPeriod"/>
            </a:pPr>
            <a:r>
              <a:rPr lang="en-US" dirty="0"/>
              <a:t>Damage to business image and reputation</a:t>
            </a:r>
          </a:p>
          <a:p>
            <a:pPr marL="596646" indent="-514350">
              <a:buAutoNum type="arabicPeriod"/>
            </a:pPr>
            <a:r>
              <a:rPr lang="en-US" dirty="0"/>
              <a:t>Firm may be compelled to purchase stock at high prices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96646" indent="-514350"/>
            <a:r>
              <a:rPr lang="en-US" sz="4400" dirty="0"/>
              <a:t> </a:t>
            </a:r>
            <a:r>
              <a:rPr lang="en-US" sz="3600" dirty="0"/>
              <a:t>Managing stock / Inventory management</a:t>
            </a:r>
          </a:p>
        </p:txBody>
      </p:sp>
      <p:sp>
        <p:nvSpPr>
          <p:cNvPr id="3" name="Content Placeholder 2"/>
          <p:cNvSpPr>
            <a:spLocks noGrp="1"/>
          </p:cNvSpPr>
          <p:nvPr>
            <p:ph idx="1"/>
          </p:nvPr>
        </p:nvSpPr>
        <p:spPr>
          <a:xfrm>
            <a:off x="1066800" y="1447800"/>
            <a:ext cx="7866888" cy="4953000"/>
          </a:xfrm>
        </p:spPr>
        <p:txBody>
          <a:bodyPr>
            <a:normAutofit/>
          </a:bodyPr>
          <a:lstStyle/>
          <a:p>
            <a:pPr>
              <a:buNone/>
            </a:pPr>
            <a:r>
              <a:rPr lang="en-US" dirty="0"/>
              <a:t>	Adverse consequences of stock surplus?</a:t>
            </a:r>
          </a:p>
          <a:p>
            <a:pPr marL="596646" indent="-514350">
              <a:buAutoNum type="arabicPeriod"/>
            </a:pPr>
            <a:r>
              <a:rPr lang="en-US" dirty="0"/>
              <a:t>Firm’s funds are unnecessarily tied up in inventory </a:t>
            </a:r>
          </a:p>
          <a:p>
            <a:pPr marL="596646" indent="-514350">
              <a:buAutoNum type="arabicPeriod"/>
            </a:pPr>
            <a:r>
              <a:rPr lang="en-US" dirty="0"/>
              <a:t>Increase in stock holding cost</a:t>
            </a:r>
          </a:p>
          <a:p>
            <a:pPr marL="596646" indent="-514350">
              <a:buAutoNum type="arabicPeriod"/>
            </a:pPr>
            <a:r>
              <a:rPr lang="en-US" dirty="0"/>
              <a:t>Possibility for stock outdating and expiration</a:t>
            </a:r>
          </a:p>
          <a:p>
            <a:pPr marL="596646" indent="-514350">
              <a:buAutoNum type="arabicPeriod"/>
            </a:pPr>
            <a:r>
              <a:rPr lang="en-US" dirty="0"/>
              <a:t>High risk of stock related frauds</a:t>
            </a:r>
          </a:p>
          <a:p>
            <a:pPr marL="596646" indent="-514350">
              <a:buAutoNum type="arabicPeriod"/>
            </a:pPr>
            <a:r>
              <a:rPr lang="en-US" dirty="0"/>
              <a:t>High waste and inefficiencies</a:t>
            </a:r>
          </a:p>
          <a:p>
            <a:pPr marL="596646" indent="-514350">
              <a:buNone/>
            </a:pP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2286000"/>
            <a:ext cx="7498080" cy="1143000"/>
          </a:xfrm>
        </p:spPr>
        <p:txBody>
          <a:bodyPr>
            <a:normAutofit fontScale="90000"/>
          </a:bodyPr>
          <a:lstStyle/>
          <a:p>
            <a:pPr marL="596646" indent="-514350"/>
            <a:r>
              <a:rPr lang="en-US" sz="4400" dirty="0"/>
              <a:t> </a:t>
            </a:r>
            <a:r>
              <a:rPr lang="en-US" sz="3600" dirty="0"/>
              <a:t>Managing Debtors / Accounts receivables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96646" indent="-514350"/>
            <a:r>
              <a:rPr lang="en-US" sz="4400" dirty="0"/>
              <a:t> </a:t>
            </a:r>
            <a:r>
              <a:rPr lang="en-US" sz="3600" dirty="0"/>
              <a:t>Managing Debtors / Accounts receivables</a:t>
            </a:r>
          </a:p>
        </p:txBody>
      </p:sp>
      <p:sp>
        <p:nvSpPr>
          <p:cNvPr id="3" name="Content Placeholder 2"/>
          <p:cNvSpPr>
            <a:spLocks noGrp="1"/>
          </p:cNvSpPr>
          <p:nvPr>
            <p:ph idx="1"/>
          </p:nvPr>
        </p:nvSpPr>
        <p:spPr>
          <a:xfrm>
            <a:off x="1066800" y="1447800"/>
            <a:ext cx="7866888" cy="4953000"/>
          </a:xfrm>
        </p:spPr>
        <p:txBody>
          <a:bodyPr>
            <a:normAutofit fontScale="47500" lnSpcReduction="20000"/>
          </a:bodyPr>
          <a:lstStyle/>
          <a:p>
            <a:pPr>
              <a:buNone/>
            </a:pPr>
            <a:r>
              <a:rPr lang="en-US" dirty="0"/>
              <a:t>	Due to increased competition in the market many business firms tends to offer their customers a credit period for their purchase.  For many business organizations, a significant amount of current assets represents accounts receivable. So, managing current assets is important in effective working capital management. </a:t>
            </a:r>
          </a:p>
          <a:p>
            <a:pPr>
              <a:buNone/>
            </a:pPr>
            <a:r>
              <a:rPr lang="en-US" b="1" dirty="0"/>
              <a:t>What is meant by credit management?</a:t>
            </a:r>
          </a:p>
          <a:p>
            <a:pPr>
              <a:buNone/>
            </a:pPr>
            <a:r>
              <a:rPr lang="en-US" dirty="0"/>
              <a:t>	Credit management involves assessing the credit worthiness of customers and granting credit period, adopting appropriate follow-up procedures in order to ensure timely collection of accounts receivables and to maintain a long-term customer relationship. </a:t>
            </a:r>
          </a:p>
          <a:p>
            <a:pPr>
              <a:buNone/>
            </a:pPr>
            <a:endParaRPr lang="en-US" dirty="0"/>
          </a:p>
          <a:p>
            <a:pPr>
              <a:buNone/>
            </a:pPr>
            <a:r>
              <a:rPr lang="en-US" b="1" dirty="0"/>
              <a:t>What are the factors should be considered when granting a credit facility for customers?</a:t>
            </a:r>
          </a:p>
          <a:p>
            <a:pPr marL="596646" indent="-514350">
              <a:buAutoNum type="arabicPeriod"/>
            </a:pPr>
            <a:r>
              <a:rPr lang="en-US" dirty="0"/>
              <a:t>Credit worthiness of the new customers (Consider the customers credit rating by the rating agencies)</a:t>
            </a:r>
          </a:p>
          <a:p>
            <a:pPr marL="596646" indent="-514350">
              <a:buAutoNum type="arabicPeriod"/>
            </a:pPr>
            <a:r>
              <a:rPr lang="en-US" dirty="0"/>
              <a:t>Payment history of the existing customers.</a:t>
            </a:r>
          </a:p>
          <a:p>
            <a:pPr marL="596646" indent="-514350">
              <a:buAutoNum type="arabicPeriod"/>
            </a:pPr>
            <a:r>
              <a:rPr lang="en-US" dirty="0"/>
              <a:t>Financial stability of the firm (refer the published financial statements)</a:t>
            </a:r>
          </a:p>
          <a:p>
            <a:pPr marL="596646" indent="-514350">
              <a:buAutoNum type="arabicPeriod"/>
            </a:pPr>
            <a:r>
              <a:rPr lang="en-US" dirty="0"/>
              <a:t>Amount purchase buy the client as a percentage of total sales.</a:t>
            </a:r>
          </a:p>
          <a:p>
            <a:pPr marL="596646" indent="-514350">
              <a:buAutoNum type="arabicPeriod"/>
            </a:pPr>
            <a:r>
              <a:rPr lang="en-US" dirty="0"/>
              <a:t>Nature of the product offered (ex. perishable or not)</a:t>
            </a:r>
          </a:p>
          <a:p>
            <a:pPr marL="596646" indent="-514350">
              <a:buAutoNum type="arabicPeriod"/>
            </a:pPr>
            <a:r>
              <a:rPr lang="en-US" dirty="0"/>
              <a:t>Industry practices</a:t>
            </a:r>
          </a:p>
          <a:p>
            <a:pPr marL="596646" indent="-514350">
              <a:buAutoNum type="arabicPeriod"/>
            </a:pPr>
            <a:r>
              <a:rPr lang="en-US" dirty="0"/>
              <a:t>Credit management cost / administration cost (telephone calls, emails etc)</a:t>
            </a:r>
          </a:p>
          <a:p>
            <a:pPr marL="596646" indent="-51435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96646" indent="-514350"/>
            <a:r>
              <a:rPr lang="en-US" sz="4400" dirty="0"/>
              <a:t> </a:t>
            </a:r>
            <a:r>
              <a:rPr lang="en-US" sz="3600" dirty="0"/>
              <a:t>Managing Debtors / Accounts receivables</a:t>
            </a:r>
          </a:p>
        </p:txBody>
      </p:sp>
      <p:sp>
        <p:nvSpPr>
          <p:cNvPr id="3" name="Content Placeholder 2"/>
          <p:cNvSpPr>
            <a:spLocks noGrp="1"/>
          </p:cNvSpPr>
          <p:nvPr>
            <p:ph idx="1"/>
          </p:nvPr>
        </p:nvSpPr>
        <p:spPr>
          <a:xfrm>
            <a:off x="1066800" y="1447800"/>
            <a:ext cx="7866888" cy="4953000"/>
          </a:xfrm>
        </p:spPr>
        <p:txBody>
          <a:bodyPr>
            <a:normAutofit/>
          </a:bodyPr>
          <a:lstStyle/>
          <a:p>
            <a:pPr>
              <a:buNone/>
            </a:pPr>
            <a:r>
              <a:rPr lang="en-US" sz="2200" dirty="0"/>
              <a:t>What are the adverse effects of poor credit management?</a:t>
            </a:r>
          </a:p>
          <a:p>
            <a:pPr marL="596646" indent="-514350">
              <a:buAutoNum type="arabicPeriod"/>
            </a:pPr>
            <a:r>
              <a:rPr lang="en-US" sz="2200" dirty="0"/>
              <a:t>Increase the risk of bad debt</a:t>
            </a:r>
          </a:p>
          <a:p>
            <a:pPr marL="596646" indent="-514350">
              <a:buAutoNum type="arabicPeriod"/>
            </a:pPr>
            <a:r>
              <a:rPr lang="en-US" sz="2200" dirty="0"/>
              <a:t>Payments by the debtors may get late</a:t>
            </a:r>
          </a:p>
          <a:p>
            <a:pPr marL="596646" indent="-514350">
              <a:buAutoNum type="arabicPeriod"/>
            </a:pPr>
            <a:r>
              <a:rPr lang="en-US" sz="2200" dirty="0"/>
              <a:t>Possibility for granting a credit facility for unworthy customers</a:t>
            </a:r>
          </a:p>
          <a:p>
            <a:pPr marL="596646" indent="-514350">
              <a:buAutoNum type="arabicPeriod"/>
            </a:pPr>
            <a:r>
              <a:rPr lang="en-US" sz="2200" dirty="0"/>
              <a:t>Increase in the credit management cost / administration cost</a:t>
            </a:r>
          </a:p>
          <a:p>
            <a:pPr marL="596646" indent="-514350">
              <a:buAutoNum type="arabicPeriod"/>
            </a:pPr>
            <a:r>
              <a:rPr lang="en-US" sz="2200" dirty="0"/>
              <a:t>Increase in cost of capital on the funds that are tied up in the debtors</a:t>
            </a:r>
          </a:p>
          <a:p>
            <a:pPr marL="596646" indent="-514350">
              <a:buAutoNum type="arabicPeriod"/>
            </a:pPr>
            <a:r>
              <a:rPr lang="en-US" sz="2200" dirty="0"/>
              <a:t>Cash flow problems if the debtors do not pay on time</a:t>
            </a:r>
          </a:p>
          <a:p>
            <a:pPr marL="596646" indent="-514350">
              <a:buAutoNum type="arabicPeriod"/>
            </a:pPr>
            <a:r>
              <a:rPr lang="en-US" sz="2200" dirty="0"/>
              <a:t>Damage to business relationships and business reputation</a:t>
            </a:r>
          </a:p>
          <a:p>
            <a:pPr marL="596646" indent="-514350">
              <a:buAutoNum type="arabicPeriod"/>
            </a:pPr>
            <a:endParaRPr lang="en-US" sz="2200" dirty="0"/>
          </a:p>
          <a:p>
            <a:pPr marL="596646" indent="-514350">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96646" indent="-514350"/>
            <a:r>
              <a:rPr lang="en-US" sz="4400" dirty="0"/>
              <a:t> </a:t>
            </a:r>
            <a:r>
              <a:rPr lang="en-US" sz="3600" dirty="0"/>
              <a:t>Managing Debtors / Accounts receivables</a:t>
            </a:r>
          </a:p>
        </p:txBody>
      </p:sp>
      <p:sp>
        <p:nvSpPr>
          <p:cNvPr id="3" name="Content Placeholder 2"/>
          <p:cNvSpPr>
            <a:spLocks noGrp="1"/>
          </p:cNvSpPr>
          <p:nvPr>
            <p:ph idx="1"/>
          </p:nvPr>
        </p:nvSpPr>
        <p:spPr>
          <a:xfrm>
            <a:off x="1066800" y="1447800"/>
            <a:ext cx="7866888" cy="4953000"/>
          </a:xfrm>
        </p:spPr>
        <p:txBody>
          <a:bodyPr>
            <a:normAutofit fontScale="77500" lnSpcReduction="20000"/>
          </a:bodyPr>
          <a:lstStyle/>
          <a:p>
            <a:pPr>
              <a:buNone/>
            </a:pPr>
            <a:r>
              <a:rPr lang="en-US" sz="2200" dirty="0"/>
              <a:t>Steps for implementing an effective credit management policy </a:t>
            </a:r>
          </a:p>
          <a:p>
            <a:pPr marL="539496" indent="-457200">
              <a:buAutoNum type="arabicPeriod"/>
            </a:pPr>
            <a:r>
              <a:rPr lang="en-US" sz="2200" dirty="0"/>
              <a:t>Develop clear guidelines and policy to deal with credit management .</a:t>
            </a:r>
          </a:p>
          <a:p>
            <a:pPr marL="539496" indent="-457200">
              <a:buAutoNum type="arabicPeriod"/>
            </a:pPr>
            <a:r>
              <a:rPr lang="en-US" sz="2200" dirty="0"/>
              <a:t>Identify and asses credit worthiness of the existing and the new clients before granting credit facility.</a:t>
            </a:r>
          </a:p>
          <a:p>
            <a:pPr marL="539496" indent="-457200">
              <a:buAutoNum type="arabicPeriod"/>
            </a:pPr>
            <a:r>
              <a:rPr lang="en-US" sz="2200" dirty="0"/>
              <a:t>Authorization and approvals for granting credit facilities exceeding approved credit limit.</a:t>
            </a:r>
          </a:p>
          <a:p>
            <a:pPr marL="539496" indent="-457200">
              <a:buAutoNum type="arabicPeriod"/>
            </a:pPr>
            <a:r>
              <a:rPr lang="en-US" sz="2200" dirty="0"/>
              <a:t>Perform an age analysis of debtors and set priorities for collections</a:t>
            </a:r>
          </a:p>
          <a:p>
            <a:pPr marL="539496" indent="-457200">
              <a:buAutoNum type="arabicPeriod"/>
            </a:pPr>
            <a:r>
              <a:rPr lang="en-US" sz="2200" dirty="0"/>
              <a:t>Adopt proper follow up procedures to ensure timely recovery of debtors.  (ex. Giving telephone calls rather than sending letters)</a:t>
            </a:r>
          </a:p>
          <a:p>
            <a:pPr marL="539496" indent="-457200">
              <a:buAutoNum type="arabicPeriod"/>
            </a:pPr>
            <a:r>
              <a:rPr lang="en-US" sz="2200" dirty="0"/>
              <a:t>Adopt appropriate control measures for the cash collected from debtors (banking cash without delays)</a:t>
            </a:r>
          </a:p>
          <a:p>
            <a:pPr marL="539496" indent="-457200">
              <a:buAutoNum type="arabicPeriod"/>
            </a:pPr>
            <a:r>
              <a:rPr lang="en-US" sz="2200" dirty="0"/>
              <a:t>Monitor and communicate with customers for long term profitable relationships</a:t>
            </a:r>
          </a:p>
          <a:p>
            <a:pPr>
              <a:buNone/>
            </a:pPr>
            <a:endParaRPr lang="en-US" sz="2200" dirty="0"/>
          </a:p>
          <a:p>
            <a:pPr>
              <a:buNone/>
            </a:pPr>
            <a:r>
              <a:rPr lang="en-US" sz="2200" dirty="0"/>
              <a:t>What are the costs associate with credit management?</a:t>
            </a:r>
          </a:p>
          <a:p>
            <a:pPr marL="596646" indent="-514350">
              <a:buAutoNum type="arabicPeriod"/>
            </a:pPr>
            <a:r>
              <a:rPr lang="en-US" sz="2200" dirty="0"/>
              <a:t>Administration cost (staff cost , follow-up costs, telephone, email etc.)</a:t>
            </a:r>
          </a:p>
          <a:p>
            <a:pPr marL="596646" indent="-514350">
              <a:buFont typeface="Wingdings 2"/>
              <a:buAutoNum type="arabicPeriod"/>
            </a:pPr>
            <a:r>
              <a:rPr lang="en-US" sz="2200" dirty="0"/>
              <a:t>Cost of capital  (on funds tied up with accounts receivables)</a:t>
            </a:r>
          </a:p>
          <a:p>
            <a:pPr marL="596646" indent="-514350">
              <a:buAutoNum type="arabicPeriod"/>
            </a:pPr>
            <a:r>
              <a:rPr lang="en-US" sz="2200" dirty="0"/>
              <a:t>Bad debt cost.</a:t>
            </a:r>
          </a:p>
          <a:p>
            <a:pPr marL="596646" indent="-514350">
              <a:buAutoNum type="arabicPeriod"/>
            </a:pPr>
            <a:r>
              <a:rPr lang="en-US" sz="2200" dirty="0"/>
              <a:t>Credit insurance cost. etc.</a:t>
            </a:r>
          </a:p>
          <a:p>
            <a:pPr marL="596646" indent="-514350">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971800"/>
            <a:ext cx="7498080" cy="1143000"/>
          </a:xfrm>
        </p:spPr>
        <p:txBody>
          <a:bodyPr/>
          <a:lstStyle/>
          <a:p>
            <a:pPr algn="ctr"/>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6884" y="1066800"/>
            <a:ext cx="8183880" cy="5562600"/>
          </a:xfrm>
        </p:spPr>
        <p:txBody>
          <a:bodyPr>
            <a:normAutofit lnSpcReduction="10000"/>
          </a:bodyPr>
          <a:lstStyle/>
          <a:p>
            <a:pPr>
              <a:buNone/>
            </a:pPr>
            <a:r>
              <a:rPr lang="en-US" dirty="0"/>
              <a:t>	</a:t>
            </a:r>
            <a:r>
              <a:rPr lang="en-US" sz="2200" dirty="0"/>
              <a:t>Making decisions with respect to working capital management is one of the key role of financial management that a financial controller needs to engage on a day-to-day basis </a:t>
            </a:r>
          </a:p>
          <a:p>
            <a:pPr>
              <a:buNone/>
            </a:pPr>
            <a:r>
              <a:rPr lang="en-US" sz="2200" b="1" dirty="0"/>
              <a:t>What is working capital?</a:t>
            </a:r>
          </a:p>
          <a:p>
            <a:pPr>
              <a:buNone/>
            </a:pPr>
            <a:r>
              <a:rPr lang="en-US" sz="2200" dirty="0"/>
              <a:t>	Working capital means the funds available for a business to run its day-to-day business operations, calculated as the current assets minus current liabilities. The amount of working capital of a business is represented by the values of its current assets such as inventory, debtors, cash &amp; bank balance etc</a:t>
            </a:r>
          </a:p>
          <a:p>
            <a:pPr>
              <a:buNone/>
            </a:pPr>
            <a:r>
              <a:rPr lang="en-US" sz="2200" b="1" dirty="0"/>
              <a:t>Different concepts of working capital</a:t>
            </a:r>
          </a:p>
          <a:p>
            <a:pPr marL="539496" indent="-457200">
              <a:buAutoNum type="arabicPeriod"/>
            </a:pPr>
            <a:r>
              <a:rPr lang="en-US" sz="2200" dirty="0"/>
              <a:t>Gross working capital</a:t>
            </a:r>
          </a:p>
          <a:p>
            <a:pPr marL="539496" indent="-457200">
              <a:buAutoNum type="arabicPeriod"/>
            </a:pPr>
            <a:r>
              <a:rPr lang="en-US" sz="2200" dirty="0"/>
              <a:t>Net working capital</a:t>
            </a:r>
          </a:p>
          <a:p>
            <a:pPr marL="539496" indent="-457200">
              <a:buAutoNum type="arabicPeriod"/>
            </a:pPr>
            <a:r>
              <a:rPr lang="en-US" sz="2200" dirty="0"/>
              <a:t>Net operating working capital</a:t>
            </a:r>
          </a:p>
          <a:p>
            <a:pPr marL="539496" indent="-457200">
              <a:buAutoNum type="arabicPeriod"/>
            </a:pPr>
            <a:r>
              <a:rPr lang="en-US" sz="2200" dirty="0"/>
              <a:t>Permanent working capital </a:t>
            </a:r>
          </a:p>
          <a:p>
            <a:pPr marL="539496" indent="-457200">
              <a:buAutoNum type="arabicPeriod"/>
            </a:pPr>
            <a:r>
              <a:rPr lang="en-US" sz="2200" dirty="0"/>
              <a:t>Variable working capital</a:t>
            </a:r>
          </a:p>
          <a:p>
            <a:pPr>
              <a:buNone/>
            </a:pPr>
            <a:endParaRPr lang="en-US" sz="2200" dirty="0"/>
          </a:p>
        </p:txBody>
      </p:sp>
      <p:sp>
        <p:nvSpPr>
          <p:cNvPr id="5" name="Title 1"/>
          <p:cNvSpPr txBox="1">
            <a:spLocks/>
          </p:cNvSpPr>
          <p:nvPr/>
        </p:nvSpPr>
        <p:spPr>
          <a:xfrm>
            <a:off x="1143000" y="274638"/>
            <a:ext cx="7772400" cy="1020762"/>
          </a:xfrm>
          <a:prstGeom prst="rect">
            <a:avLst/>
          </a:prstGeom>
        </p:spPr>
        <p:txBody>
          <a:bodyPr anchor="ctr">
            <a:normAutofit fontScale="97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Introduction to working capital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8095488" cy="5791200"/>
          </a:xfrm>
        </p:spPr>
        <p:txBody>
          <a:bodyPr>
            <a:normAutofit fontScale="85000" lnSpcReduction="20000"/>
          </a:bodyPr>
          <a:lstStyle/>
          <a:p>
            <a:pPr>
              <a:buNone/>
            </a:pPr>
            <a:r>
              <a:rPr lang="en-US" sz="2200" b="1" dirty="0"/>
              <a:t>1. Gross working capital</a:t>
            </a:r>
          </a:p>
          <a:p>
            <a:pPr>
              <a:buNone/>
            </a:pPr>
            <a:r>
              <a:rPr lang="en-US" sz="2200" dirty="0"/>
              <a:t>	Gross working capital of a business is represented by the total value of its current assets. It usually includes inventory, accounts receivables, short term investments,  cash &amp; bank balances etc </a:t>
            </a:r>
          </a:p>
          <a:p>
            <a:pPr>
              <a:buNone/>
            </a:pPr>
            <a:endParaRPr lang="en-US" sz="2200" dirty="0"/>
          </a:p>
          <a:p>
            <a:pPr>
              <a:buNone/>
            </a:pPr>
            <a:r>
              <a:rPr lang="en-US" sz="2200" b="1" dirty="0">
                <a:solidFill>
                  <a:srgbClr val="FF0000"/>
                </a:solidFill>
              </a:rPr>
              <a:t>2. Net working capital (NWC)*</a:t>
            </a:r>
          </a:p>
          <a:p>
            <a:pPr>
              <a:buNone/>
            </a:pPr>
            <a:r>
              <a:rPr lang="en-US" sz="2200" dirty="0"/>
              <a:t>	Net working capital of a firm is represented by the difference between the current assets and current liabilities. </a:t>
            </a:r>
          </a:p>
          <a:p>
            <a:pPr>
              <a:buNone/>
            </a:pPr>
            <a:endParaRPr lang="en-US" sz="2200" dirty="0"/>
          </a:p>
          <a:p>
            <a:pPr>
              <a:buNone/>
            </a:pPr>
            <a:r>
              <a:rPr lang="en-US" sz="2200" dirty="0"/>
              <a:t>	Net working capital = Total current assets – Total current liabilities</a:t>
            </a:r>
          </a:p>
          <a:p>
            <a:pPr>
              <a:buNone/>
            </a:pPr>
            <a:endParaRPr lang="en-US" sz="2200" dirty="0"/>
          </a:p>
          <a:p>
            <a:pPr>
              <a:buNone/>
            </a:pPr>
            <a:r>
              <a:rPr lang="en-US" sz="2200" dirty="0"/>
              <a:t>	Net working capital shows the liquidity of a business that is available for meeting day-to-day operating expenses and obligations</a:t>
            </a:r>
          </a:p>
          <a:p>
            <a:pPr>
              <a:buNone/>
            </a:pPr>
            <a:endParaRPr lang="en-US" sz="2200" dirty="0"/>
          </a:p>
          <a:p>
            <a:pPr>
              <a:buNone/>
            </a:pPr>
            <a:r>
              <a:rPr lang="en-US" sz="2200" b="1" dirty="0"/>
              <a:t>3. Net operating working capital</a:t>
            </a:r>
          </a:p>
          <a:p>
            <a:pPr>
              <a:buNone/>
            </a:pPr>
            <a:r>
              <a:rPr lang="en-US" sz="2200" dirty="0"/>
              <a:t>	Net operating working capital is the difference between the operating current assets (Current assets directly relating to operations) and operating current liabilities ( Current liabilities directly relating to business operations)</a:t>
            </a:r>
          </a:p>
          <a:p>
            <a:pPr>
              <a:buNone/>
            </a:pPr>
            <a:endParaRPr lang="en-US" sz="2200" dirty="0"/>
          </a:p>
          <a:p>
            <a:pPr>
              <a:buNone/>
            </a:pPr>
            <a:r>
              <a:rPr lang="en-US" sz="2000" dirty="0">
                <a:solidFill>
                  <a:srgbClr val="FF0000"/>
                </a:solidFill>
              </a:rPr>
              <a:t>*The term “working capital” usually means </a:t>
            </a:r>
            <a:r>
              <a:rPr lang="en-US" sz="2000" b="1" dirty="0">
                <a:solidFill>
                  <a:srgbClr val="FF0000"/>
                </a:solidFill>
              </a:rPr>
              <a:t>Net working capital </a:t>
            </a:r>
            <a:r>
              <a:rPr lang="en-US" sz="2000" dirty="0">
                <a:solidFill>
                  <a:srgbClr val="FF0000"/>
                </a:solidFill>
              </a:rPr>
              <a:t>(NWC = CA – CL) </a:t>
            </a:r>
            <a:endParaRPr lang="en-US" sz="2000" b="1" dirty="0">
              <a:solidFill>
                <a:srgbClr val="FF0000"/>
              </a:solidFill>
            </a:endParaRPr>
          </a:p>
        </p:txBody>
      </p:sp>
      <p:sp>
        <p:nvSpPr>
          <p:cNvPr id="4" name="Title 1"/>
          <p:cNvSpPr txBox="1">
            <a:spLocks/>
          </p:cNvSpPr>
          <p:nvPr/>
        </p:nvSpPr>
        <p:spPr>
          <a:xfrm>
            <a:off x="1143000" y="0"/>
            <a:ext cx="7772400" cy="914400"/>
          </a:xfrm>
          <a:prstGeom prst="rect">
            <a:avLst/>
          </a:prstGeom>
        </p:spPr>
        <p:txBody>
          <a:bodyPr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Introduction to working capital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79871704"/>
              </p:ext>
            </p:extLst>
          </p:nvPr>
        </p:nvGraphicFramePr>
        <p:xfrm>
          <a:off x="762000" y="914400"/>
          <a:ext cx="8153401" cy="444500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3094303">
                  <a:extLst>
                    <a:ext uri="{9D8B030D-6E8A-4147-A177-3AD203B41FA5}">
                      <a16:colId xmlns:a16="http://schemas.microsoft.com/office/drawing/2014/main" val="20002"/>
                    </a:ext>
                  </a:extLst>
                </a:gridCol>
                <a:gridCol w="944298">
                  <a:extLst>
                    <a:ext uri="{9D8B030D-6E8A-4147-A177-3AD203B41FA5}">
                      <a16:colId xmlns:a16="http://schemas.microsoft.com/office/drawing/2014/main" val="20003"/>
                    </a:ext>
                  </a:extLst>
                </a:gridCol>
              </a:tblGrid>
              <a:tr h="370840">
                <a:tc>
                  <a:txBody>
                    <a:bodyPr/>
                    <a:lstStyle/>
                    <a:p>
                      <a:r>
                        <a:rPr lang="en-US" b="1" dirty="0"/>
                        <a:t>Equity</a:t>
                      </a:r>
                    </a:p>
                  </a:txBody>
                  <a:tcPr/>
                </a:tc>
                <a:tc>
                  <a:txBody>
                    <a:bodyPr/>
                    <a:lstStyle/>
                    <a:p>
                      <a:pPr algn="r"/>
                      <a:endParaRPr lang="en-US"/>
                    </a:p>
                  </a:txBody>
                  <a:tcPr/>
                </a:tc>
                <a:tc>
                  <a:txBody>
                    <a:bodyPr/>
                    <a:lstStyle/>
                    <a:p>
                      <a:r>
                        <a:rPr lang="en-US" b="1" dirty="0"/>
                        <a:t>Non</a:t>
                      </a:r>
                      <a:r>
                        <a:rPr lang="en-US" b="1" baseline="0" dirty="0"/>
                        <a:t> current assets</a:t>
                      </a:r>
                      <a:endParaRPr lang="en-US" b="1" dirty="0"/>
                    </a:p>
                  </a:txBody>
                  <a:tcPr/>
                </a:tc>
                <a:tc>
                  <a:txBody>
                    <a:bodyPr/>
                    <a:lstStyle/>
                    <a:p>
                      <a:pPr algn="r"/>
                      <a:endParaRPr lang="en-US"/>
                    </a:p>
                  </a:txBody>
                  <a:tcPr/>
                </a:tc>
                <a:extLst>
                  <a:ext uri="{0D108BD9-81ED-4DB2-BD59-A6C34878D82A}">
                    <a16:rowId xmlns:a16="http://schemas.microsoft.com/office/drawing/2014/main" val="10000"/>
                  </a:ext>
                </a:extLst>
              </a:tr>
              <a:tr h="370840">
                <a:tc>
                  <a:txBody>
                    <a:bodyPr/>
                    <a:lstStyle/>
                    <a:p>
                      <a:r>
                        <a:rPr lang="en-US" dirty="0"/>
                        <a:t>Stated capital</a:t>
                      </a:r>
                    </a:p>
                  </a:txBody>
                  <a:tcPr/>
                </a:tc>
                <a:tc>
                  <a:txBody>
                    <a:bodyPr/>
                    <a:lstStyle/>
                    <a:p>
                      <a:pPr algn="r"/>
                      <a:r>
                        <a:rPr lang="en-US" dirty="0"/>
                        <a:t>10,000</a:t>
                      </a:r>
                    </a:p>
                  </a:txBody>
                  <a:tcPr/>
                </a:tc>
                <a:tc>
                  <a:txBody>
                    <a:bodyPr/>
                    <a:lstStyle/>
                    <a:p>
                      <a:r>
                        <a:rPr lang="en-US" dirty="0"/>
                        <a:t>Land and buildings</a:t>
                      </a:r>
                    </a:p>
                  </a:txBody>
                  <a:tcPr/>
                </a:tc>
                <a:tc>
                  <a:txBody>
                    <a:bodyPr/>
                    <a:lstStyle/>
                    <a:p>
                      <a:pPr algn="r"/>
                      <a:r>
                        <a:rPr lang="en-US" dirty="0"/>
                        <a:t>4,000</a:t>
                      </a:r>
                    </a:p>
                  </a:txBody>
                  <a:tcPr/>
                </a:tc>
                <a:extLst>
                  <a:ext uri="{0D108BD9-81ED-4DB2-BD59-A6C34878D82A}">
                    <a16:rowId xmlns:a16="http://schemas.microsoft.com/office/drawing/2014/main" val="10001"/>
                  </a:ext>
                </a:extLst>
              </a:tr>
              <a:tr h="370840">
                <a:tc>
                  <a:txBody>
                    <a:bodyPr/>
                    <a:lstStyle/>
                    <a:p>
                      <a:r>
                        <a:rPr lang="en-US" dirty="0"/>
                        <a:t>Retained profit</a:t>
                      </a:r>
                    </a:p>
                  </a:txBody>
                  <a:tcPr/>
                </a:tc>
                <a:tc>
                  <a:txBody>
                    <a:bodyPr/>
                    <a:lstStyle/>
                    <a:p>
                      <a:pPr algn="r"/>
                      <a:r>
                        <a:rPr lang="en-US" dirty="0"/>
                        <a:t>8,500</a:t>
                      </a:r>
                    </a:p>
                  </a:txBody>
                  <a:tcPr/>
                </a:tc>
                <a:tc>
                  <a:txBody>
                    <a:bodyPr/>
                    <a:lstStyle/>
                    <a:p>
                      <a:r>
                        <a:rPr lang="en-US" dirty="0"/>
                        <a:t>Machinery</a:t>
                      </a:r>
                    </a:p>
                  </a:txBody>
                  <a:tcPr/>
                </a:tc>
                <a:tc>
                  <a:txBody>
                    <a:bodyPr/>
                    <a:lstStyle/>
                    <a:p>
                      <a:pPr algn="r"/>
                      <a:r>
                        <a:rPr lang="en-US" dirty="0"/>
                        <a:t>3,000</a:t>
                      </a:r>
                    </a:p>
                  </a:txBody>
                  <a:tcPr/>
                </a:tc>
                <a:extLst>
                  <a:ext uri="{0D108BD9-81ED-4DB2-BD59-A6C34878D82A}">
                    <a16:rowId xmlns:a16="http://schemas.microsoft.com/office/drawing/2014/main" val="10002"/>
                  </a:ext>
                </a:extLst>
              </a:tr>
              <a:tr h="370840">
                <a:tc>
                  <a:txBody>
                    <a:bodyPr/>
                    <a:lstStyle/>
                    <a:p>
                      <a:r>
                        <a:rPr lang="en-US" b="1" dirty="0"/>
                        <a:t>Non current liabilities</a:t>
                      </a:r>
                    </a:p>
                  </a:txBody>
                  <a:tcPr/>
                </a:tc>
                <a:tc>
                  <a:txBody>
                    <a:bodyPr/>
                    <a:lstStyle/>
                    <a:p>
                      <a:pPr algn="r"/>
                      <a:endParaRPr lang="en-US" dirty="0"/>
                    </a:p>
                  </a:txBody>
                  <a:tcPr/>
                </a:tc>
                <a:tc>
                  <a:txBody>
                    <a:bodyPr/>
                    <a:lstStyle/>
                    <a:p>
                      <a:r>
                        <a:rPr lang="en-US" dirty="0"/>
                        <a:t>Motor vehicles</a:t>
                      </a:r>
                    </a:p>
                  </a:txBody>
                  <a:tcPr/>
                </a:tc>
                <a:tc>
                  <a:txBody>
                    <a:bodyPr/>
                    <a:lstStyle/>
                    <a:p>
                      <a:pPr algn="r"/>
                      <a:r>
                        <a:rPr lang="en-US" dirty="0"/>
                        <a:t>4,000</a:t>
                      </a:r>
                    </a:p>
                  </a:txBody>
                  <a:tcPr/>
                </a:tc>
                <a:extLst>
                  <a:ext uri="{0D108BD9-81ED-4DB2-BD59-A6C34878D82A}">
                    <a16:rowId xmlns:a16="http://schemas.microsoft.com/office/drawing/2014/main" val="10003"/>
                  </a:ext>
                </a:extLst>
              </a:tr>
              <a:tr h="370840">
                <a:tc>
                  <a:txBody>
                    <a:bodyPr/>
                    <a:lstStyle/>
                    <a:p>
                      <a:r>
                        <a:rPr lang="en-US" dirty="0"/>
                        <a:t>Bank loan</a:t>
                      </a:r>
                    </a:p>
                  </a:txBody>
                  <a:tcPr/>
                </a:tc>
                <a:tc>
                  <a:txBody>
                    <a:bodyPr/>
                    <a:lstStyle/>
                    <a:p>
                      <a:pPr algn="r"/>
                      <a:r>
                        <a:rPr lang="en-US" dirty="0"/>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Investment in</a:t>
                      </a:r>
                      <a:r>
                        <a:rPr lang="en-US" baseline="0" dirty="0"/>
                        <a:t> subsidiary</a:t>
                      </a:r>
                      <a:endParaRPr lang="en-US" dirty="0"/>
                    </a:p>
                  </a:txBody>
                  <a:tcPr/>
                </a:tc>
                <a:tc>
                  <a:txBody>
                    <a:bodyPr/>
                    <a:lstStyle/>
                    <a:p>
                      <a:pPr algn="r"/>
                      <a:r>
                        <a:rPr lang="en-US" dirty="0"/>
                        <a:t>10,000</a:t>
                      </a:r>
                    </a:p>
                  </a:txBody>
                  <a:tcPr/>
                </a:tc>
                <a:extLst>
                  <a:ext uri="{0D108BD9-81ED-4DB2-BD59-A6C34878D82A}">
                    <a16:rowId xmlns:a16="http://schemas.microsoft.com/office/drawing/2014/main" val="10004"/>
                  </a:ext>
                </a:extLst>
              </a:tr>
              <a:tr h="370840">
                <a:tc>
                  <a:txBody>
                    <a:bodyPr/>
                    <a:lstStyle/>
                    <a:p>
                      <a:r>
                        <a:rPr lang="en-US" b="1" dirty="0"/>
                        <a:t>Current liabilities</a:t>
                      </a:r>
                    </a:p>
                  </a:txBody>
                  <a:tcPr/>
                </a:tc>
                <a:tc>
                  <a:txBody>
                    <a:bodyPr/>
                    <a:lstStyle/>
                    <a:p>
                      <a:pPr algn="r"/>
                      <a:endParaRPr lang="en-US" dirty="0"/>
                    </a:p>
                  </a:txBody>
                  <a:tcPr/>
                </a:tc>
                <a:tc>
                  <a:txBody>
                    <a:bodyPr/>
                    <a:lstStyle/>
                    <a:p>
                      <a:r>
                        <a:rPr lang="en-US" b="1" dirty="0"/>
                        <a:t>Current assets</a:t>
                      </a:r>
                    </a:p>
                  </a:txBody>
                  <a:tcPr/>
                </a:tc>
                <a:tc>
                  <a:txBody>
                    <a:bodyPr/>
                    <a:lstStyle/>
                    <a:p>
                      <a:pPr algn="r"/>
                      <a:endParaRPr lang="en-US"/>
                    </a:p>
                  </a:txBody>
                  <a:tcPr/>
                </a:tc>
                <a:extLst>
                  <a:ext uri="{0D108BD9-81ED-4DB2-BD59-A6C34878D82A}">
                    <a16:rowId xmlns:a16="http://schemas.microsoft.com/office/drawing/2014/main" val="10005"/>
                  </a:ext>
                </a:extLst>
              </a:tr>
              <a:tr h="213360">
                <a:tc>
                  <a:txBody>
                    <a:bodyPr/>
                    <a:lstStyle/>
                    <a:p>
                      <a:r>
                        <a:rPr lang="en-US" dirty="0"/>
                        <a:t>Short</a:t>
                      </a:r>
                      <a:r>
                        <a:rPr lang="en-US" baseline="0" dirty="0"/>
                        <a:t> term loans</a:t>
                      </a:r>
                      <a:endParaRPr lang="en-US" dirty="0"/>
                    </a:p>
                  </a:txBody>
                  <a:tcPr/>
                </a:tc>
                <a:tc>
                  <a:txBody>
                    <a:bodyPr/>
                    <a:lstStyle/>
                    <a:p>
                      <a:pPr algn="r"/>
                      <a:r>
                        <a:rPr lang="en-US" dirty="0"/>
                        <a:t>2,750</a:t>
                      </a:r>
                    </a:p>
                  </a:txBody>
                  <a:tcPr/>
                </a:tc>
                <a:tc>
                  <a:txBody>
                    <a:bodyPr/>
                    <a:lstStyle/>
                    <a:p>
                      <a:r>
                        <a:rPr lang="en-US" dirty="0"/>
                        <a:t>Inventory</a:t>
                      </a:r>
                    </a:p>
                  </a:txBody>
                  <a:tcPr/>
                </a:tc>
                <a:tc>
                  <a:txBody>
                    <a:bodyPr/>
                    <a:lstStyle/>
                    <a:p>
                      <a:pPr algn="r"/>
                      <a:r>
                        <a:rPr lang="en-US" dirty="0"/>
                        <a:t>2,460</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pPr algn="r"/>
                      <a:endParaRPr lang="en-US" dirty="0"/>
                    </a:p>
                  </a:txBody>
                  <a:tcPr/>
                </a:tc>
                <a:tc>
                  <a:txBody>
                    <a:bodyPr/>
                    <a:lstStyle/>
                    <a:p>
                      <a:r>
                        <a:rPr lang="en-US" dirty="0"/>
                        <a:t>Debtors</a:t>
                      </a:r>
                      <a:r>
                        <a:rPr lang="en-US" baseline="0" dirty="0"/>
                        <a:t> / Accounts receivables</a:t>
                      </a:r>
                      <a:endParaRPr lang="en-US" dirty="0"/>
                    </a:p>
                  </a:txBody>
                  <a:tcPr/>
                </a:tc>
                <a:tc>
                  <a:txBody>
                    <a:bodyPr/>
                    <a:lstStyle/>
                    <a:p>
                      <a:pPr algn="r"/>
                      <a:r>
                        <a:rPr lang="en-US" dirty="0"/>
                        <a:t>2,540</a:t>
                      </a:r>
                    </a:p>
                  </a:txBody>
                  <a:tcPr/>
                </a:tc>
                <a:extLst>
                  <a:ext uri="{0D108BD9-81ED-4DB2-BD59-A6C34878D82A}">
                    <a16:rowId xmlns:a16="http://schemas.microsoft.com/office/drawing/2014/main" val="10007"/>
                  </a:ext>
                </a:extLst>
              </a:tr>
              <a:tr h="370840">
                <a:tc>
                  <a:txBody>
                    <a:bodyPr/>
                    <a:lstStyle/>
                    <a:p>
                      <a:r>
                        <a:rPr lang="en-US" dirty="0"/>
                        <a:t>Creditors</a:t>
                      </a:r>
                      <a:r>
                        <a:rPr lang="en-US" baseline="0" dirty="0"/>
                        <a:t> / Trade payables</a:t>
                      </a:r>
                      <a:endParaRPr lang="en-US" dirty="0"/>
                    </a:p>
                  </a:txBody>
                  <a:tcPr/>
                </a:tc>
                <a:tc>
                  <a:txBody>
                    <a:bodyPr/>
                    <a:lstStyle/>
                    <a:p>
                      <a:pPr algn="r"/>
                      <a:r>
                        <a:rPr lang="en-US" dirty="0"/>
                        <a:t>1,340</a:t>
                      </a:r>
                    </a:p>
                  </a:txBody>
                  <a:tcPr/>
                </a:tc>
                <a:tc>
                  <a:txBody>
                    <a:bodyPr/>
                    <a:lstStyle/>
                    <a:p>
                      <a:r>
                        <a:rPr lang="en-US" dirty="0"/>
                        <a:t>Fixed deposits</a:t>
                      </a:r>
                    </a:p>
                  </a:txBody>
                  <a:tcPr/>
                </a:tc>
                <a:tc>
                  <a:txBody>
                    <a:bodyPr/>
                    <a:lstStyle/>
                    <a:p>
                      <a:pPr algn="r"/>
                      <a:r>
                        <a:rPr lang="en-US" dirty="0"/>
                        <a:t>500</a:t>
                      </a:r>
                    </a:p>
                  </a:txBody>
                  <a:tcPr/>
                </a:tc>
                <a:extLst>
                  <a:ext uri="{0D108BD9-81ED-4DB2-BD59-A6C34878D82A}">
                    <a16:rowId xmlns:a16="http://schemas.microsoft.com/office/drawing/2014/main" val="10008"/>
                  </a:ext>
                </a:extLst>
              </a:tr>
              <a:tr h="370840">
                <a:tc>
                  <a:txBody>
                    <a:bodyPr/>
                    <a:lstStyle/>
                    <a:p>
                      <a:r>
                        <a:rPr lang="en-US" dirty="0"/>
                        <a:t>Accrued expenses</a:t>
                      </a:r>
                    </a:p>
                  </a:txBody>
                  <a:tcPr/>
                </a:tc>
                <a:tc>
                  <a:txBody>
                    <a:bodyPr/>
                    <a:lstStyle/>
                    <a:p>
                      <a:pPr algn="r"/>
                      <a:r>
                        <a:rPr lang="en-US" dirty="0"/>
                        <a:t>160</a:t>
                      </a:r>
                    </a:p>
                  </a:txBody>
                  <a:tcPr/>
                </a:tc>
                <a:tc>
                  <a:txBody>
                    <a:bodyPr/>
                    <a:lstStyle/>
                    <a:p>
                      <a:r>
                        <a:rPr lang="en-US" dirty="0"/>
                        <a:t>Investment in Treasury bills</a:t>
                      </a:r>
                    </a:p>
                  </a:txBody>
                  <a:tcPr/>
                </a:tc>
                <a:tc>
                  <a:txBody>
                    <a:bodyPr/>
                    <a:lstStyle/>
                    <a:p>
                      <a:pPr algn="r"/>
                      <a:r>
                        <a:rPr lang="en-US" dirty="0"/>
                        <a:t>1,000</a:t>
                      </a:r>
                    </a:p>
                  </a:txBody>
                  <a:tcPr/>
                </a:tc>
                <a:extLst>
                  <a:ext uri="{0D108BD9-81ED-4DB2-BD59-A6C34878D82A}">
                    <a16:rowId xmlns:a16="http://schemas.microsoft.com/office/drawing/2014/main" val="10009"/>
                  </a:ext>
                </a:extLst>
              </a:tr>
              <a:tr h="370840">
                <a:tc>
                  <a:txBody>
                    <a:bodyPr/>
                    <a:lstStyle/>
                    <a:p>
                      <a:endParaRPr lang="en-US" dirty="0"/>
                    </a:p>
                  </a:txBody>
                  <a:tcPr/>
                </a:tc>
                <a:tc>
                  <a:txBody>
                    <a:bodyPr/>
                    <a:lstStyle/>
                    <a:p>
                      <a:pPr algn="r"/>
                      <a:endParaRPr lang="en-US" dirty="0"/>
                    </a:p>
                  </a:txBody>
                  <a:tcPr/>
                </a:tc>
                <a:tc>
                  <a:txBody>
                    <a:bodyPr/>
                    <a:lstStyle/>
                    <a:p>
                      <a:r>
                        <a:rPr lang="en-US" dirty="0"/>
                        <a:t>Cash and bank</a:t>
                      </a:r>
                    </a:p>
                  </a:txBody>
                  <a:tcPr/>
                </a:tc>
                <a:tc>
                  <a:txBody>
                    <a:bodyPr/>
                    <a:lstStyle/>
                    <a:p>
                      <a:pPr algn="r"/>
                      <a:r>
                        <a:rPr lang="en-US" dirty="0"/>
                        <a:t>250</a:t>
                      </a:r>
                    </a:p>
                  </a:txBody>
                  <a:tcPr/>
                </a:tc>
                <a:extLst>
                  <a:ext uri="{0D108BD9-81ED-4DB2-BD59-A6C34878D82A}">
                    <a16:rowId xmlns:a16="http://schemas.microsoft.com/office/drawing/2014/main" val="10010"/>
                  </a:ext>
                </a:extLst>
              </a:tr>
              <a:tr h="370840">
                <a:tc>
                  <a:txBody>
                    <a:bodyPr/>
                    <a:lstStyle/>
                    <a:p>
                      <a:r>
                        <a:rPr lang="en-US" b="1" dirty="0"/>
                        <a:t>Equity and total liabilities</a:t>
                      </a:r>
                    </a:p>
                  </a:txBody>
                  <a:tcPr/>
                </a:tc>
                <a:tc>
                  <a:txBody>
                    <a:bodyPr/>
                    <a:lstStyle/>
                    <a:p>
                      <a:pPr algn="r"/>
                      <a:r>
                        <a:rPr lang="en-US" b="1" dirty="0"/>
                        <a:t>27,750</a:t>
                      </a:r>
                    </a:p>
                  </a:txBody>
                  <a:tcPr/>
                </a:tc>
                <a:tc>
                  <a:txBody>
                    <a:bodyPr/>
                    <a:lstStyle/>
                    <a:p>
                      <a:r>
                        <a:rPr lang="en-US" b="1" dirty="0"/>
                        <a:t>Total assets</a:t>
                      </a:r>
                    </a:p>
                  </a:txBody>
                  <a:tcPr/>
                </a:tc>
                <a:tc>
                  <a:txBody>
                    <a:bodyPr/>
                    <a:lstStyle/>
                    <a:p>
                      <a:pPr algn="r"/>
                      <a:r>
                        <a:rPr lang="en-US" b="1" dirty="0"/>
                        <a:t>27,750</a:t>
                      </a:r>
                    </a:p>
                  </a:txBody>
                  <a:tcPr/>
                </a:tc>
                <a:extLst>
                  <a:ext uri="{0D108BD9-81ED-4DB2-BD59-A6C34878D82A}">
                    <a16:rowId xmlns:a16="http://schemas.microsoft.com/office/drawing/2014/main" val="10011"/>
                  </a:ext>
                </a:extLst>
              </a:tr>
            </a:tbl>
          </a:graphicData>
        </a:graphic>
      </p:graphicFrame>
      <p:sp>
        <p:nvSpPr>
          <p:cNvPr id="5" name="TextBox 4"/>
          <p:cNvSpPr txBox="1"/>
          <p:nvPr/>
        </p:nvSpPr>
        <p:spPr>
          <a:xfrm>
            <a:off x="990600" y="5581471"/>
            <a:ext cx="7772400" cy="1200329"/>
          </a:xfrm>
          <a:prstGeom prst="rect">
            <a:avLst/>
          </a:prstGeom>
          <a:noFill/>
        </p:spPr>
        <p:txBody>
          <a:bodyPr wrap="square" rtlCol="0">
            <a:spAutoFit/>
          </a:bodyPr>
          <a:lstStyle/>
          <a:p>
            <a:r>
              <a:rPr lang="en-US" b="1" i="1" dirty="0"/>
              <a:t>Required</a:t>
            </a:r>
          </a:p>
          <a:p>
            <a:pPr marL="342900" indent="-342900">
              <a:buAutoNum type="arabicPeriod"/>
            </a:pPr>
            <a:r>
              <a:rPr lang="en-US" dirty="0"/>
              <a:t>Gross working capital</a:t>
            </a:r>
          </a:p>
          <a:p>
            <a:pPr marL="342900" indent="-342900">
              <a:buAutoNum type="arabicPeriod"/>
            </a:pPr>
            <a:r>
              <a:rPr lang="en-US" dirty="0"/>
              <a:t>Net working capital</a:t>
            </a:r>
          </a:p>
          <a:p>
            <a:pPr marL="342900" indent="-342900">
              <a:buAutoNum type="arabicPeriod"/>
            </a:pPr>
            <a:r>
              <a:rPr lang="en-US" dirty="0"/>
              <a:t>Net operating  working capital</a:t>
            </a:r>
          </a:p>
        </p:txBody>
      </p:sp>
      <p:sp>
        <p:nvSpPr>
          <p:cNvPr id="6" name="TextBox 5"/>
          <p:cNvSpPr txBox="1"/>
          <p:nvPr/>
        </p:nvSpPr>
        <p:spPr>
          <a:xfrm>
            <a:off x="685800" y="204024"/>
            <a:ext cx="8229600" cy="646331"/>
          </a:xfrm>
          <a:prstGeom prst="rect">
            <a:avLst/>
          </a:prstGeom>
          <a:noFill/>
        </p:spPr>
        <p:txBody>
          <a:bodyPr wrap="square" rtlCol="0">
            <a:spAutoFit/>
          </a:bodyPr>
          <a:lstStyle/>
          <a:p>
            <a:r>
              <a:rPr lang="en-US" b="1" dirty="0"/>
              <a:t>The balance sheet of ABC PLC as at 31 March 2018 is give below . </a:t>
            </a:r>
          </a:p>
          <a:p>
            <a:r>
              <a:rPr lang="en-US" b="1" dirty="0"/>
              <a:t>							             Rs.’000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498080" cy="6248400"/>
          </a:xfrm>
        </p:spPr>
        <p:txBody>
          <a:bodyPr>
            <a:normAutofit lnSpcReduction="10000"/>
          </a:bodyPr>
          <a:lstStyle/>
          <a:p>
            <a:pPr fontAlgn="t">
              <a:buNone/>
            </a:pPr>
            <a:r>
              <a:rPr lang="en-US" sz="2000" b="1" dirty="0"/>
              <a:t>Solution</a:t>
            </a:r>
          </a:p>
          <a:p>
            <a:pPr fontAlgn="t">
              <a:buNone/>
            </a:pPr>
            <a:r>
              <a:rPr lang="en-US" sz="2000" dirty="0"/>
              <a:t>1. Gross working capital</a:t>
            </a:r>
          </a:p>
          <a:p>
            <a:pPr fontAlgn="t">
              <a:spcBef>
                <a:spcPts val="0"/>
              </a:spcBef>
              <a:buNone/>
            </a:pPr>
            <a:r>
              <a:rPr lang="en-US" sz="2000" dirty="0"/>
              <a:t>	Inventory 		2,460</a:t>
            </a:r>
          </a:p>
          <a:p>
            <a:pPr fontAlgn="t">
              <a:spcBef>
                <a:spcPts val="0"/>
              </a:spcBef>
              <a:buNone/>
            </a:pPr>
            <a:r>
              <a:rPr lang="en-US" sz="2000" dirty="0"/>
              <a:t>	Debtors 		2,540</a:t>
            </a:r>
          </a:p>
          <a:p>
            <a:pPr fontAlgn="t">
              <a:spcBef>
                <a:spcPts val="0"/>
              </a:spcBef>
              <a:buNone/>
            </a:pPr>
            <a:r>
              <a:rPr lang="en-US" sz="2000" dirty="0"/>
              <a:t>	Fixed deposits	   500</a:t>
            </a:r>
          </a:p>
          <a:p>
            <a:pPr fontAlgn="t">
              <a:spcBef>
                <a:spcPts val="0"/>
              </a:spcBef>
              <a:buNone/>
            </a:pPr>
            <a:r>
              <a:rPr lang="en-US" sz="2000" dirty="0"/>
              <a:t>	Treasury bills		1,000</a:t>
            </a:r>
          </a:p>
          <a:p>
            <a:pPr fontAlgn="t">
              <a:spcBef>
                <a:spcPts val="0"/>
              </a:spcBef>
              <a:buNone/>
            </a:pPr>
            <a:r>
              <a:rPr lang="en-US" sz="2000" dirty="0"/>
              <a:t>	Cash and bank    	</a:t>
            </a:r>
            <a:r>
              <a:rPr lang="en-US" sz="2000" u="sng" dirty="0"/>
              <a:t>   250</a:t>
            </a:r>
          </a:p>
          <a:p>
            <a:pPr>
              <a:spcBef>
                <a:spcPts val="0"/>
              </a:spcBef>
              <a:buNone/>
            </a:pPr>
            <a:r>
              <a:rPr lang="en-US" sz="2000" b="1" dirty="0"/>
              <a:t>	Gross WC		</a:t>
            </a:r>
            <a:r>
              <a:rPr lang="en-US" sz="2000" b="1" u="sng" dirty="0"/>
              <a:t>6,750</a:t>
            </a:r>
          </a:p>
          <a:p>
            <a:pPr>
              <a:spcBef>
                <a:spcPts val="0"/>
              </a:spcBef>
              <a:buNone/>
            </a:pPr>
            <a:endParaRPr lang="en-US" sz="2000" b="1" u="sng" dirty="0"/>
          </a:p>
          <a:p>
            <a:pPr marL="539496" indent="-457200">
              <a:buAutoNum type="arabicPeriod" startAt="2"/>
            </a:pPr>
            <a:r>
              <a:rPr lang="en-US" sz="2000" dirty="0"/>
              <a:t>Net working capital (NWC)</a:t>
            </a:r>
          </a:p>
          <a:p>
            <a:pPr marL="539496" indent="-457200">
              <a:buNone/>
            </a:pPr>
            <a:r>
              <a:rPr lang="en-US" sz="2000" dirty="0"/>
              <a:t>	NWC = CA – CL</a:t>
            </a:r>
          </a:p>
          <a:p>
            <a:pPr marL="539496" indent="-457200">
              <a:buNone/>
            </a:pPr>
            <a:r>
              <a:rPr lang="en-US" sz="2000" dirty="0"/>
              <a:t>		      6,750 -  (2,000 + 750 +1,340 + 160)</a:t>
            </a:r>
          </a:p>
          <a:p>
            <a:pPr marL="539496" indent="-457200">
              <a:buNone/>
            </a:pPr>
            <a:r>
              <a:rPr lang="en-US" sz="2000" dirty="0"/>
              <a:t>		      6,750 – 4,250</a:t>
            </a:r>
          </a:p>
          <a:p>
            <a:pPr marL="539496" indent="-457200">
              <a:buNone/>
            </a:pPr>
            <a:r>
              <a:rPr lang="en-US" sz="2000" dirty="0"/>
              <a:t>	</a:t>
            </a:r>
            <a:r>
              <a:rPr lang="en-US" sz="2000" b="1" dirty="0"/>
              <a:t>Net working capital </a:t>
            </a:r>
            <a:r>
              <a:rPr lang="en-US" sz="2000" dirty="0"/>
              <a:t>= </a:t>
            </a:r>
            <a:r>
              <a:rPr lang="en-US" sz="2000" b="1" dirty="0"/>
              <a:t> 2,500</a:t>
            </a:r>
          </a:p>
          <a:p>
            <a:pPr marL="539496" indent="-457200">
              <a:buNone/>
            </a:pPr>
            <a:endParaRPr lang="en-US" sz="2000" b="1" dirty="0"/>
          </a:p>
          <a:p>
            <a:pPr marL="539496" indent="-457200">
              <a:buAutoNum type="arabicPeriod" startAt="3"/>
            </a:pPr>
            <a:r>
              <a:rPr lang="en-US" sz="2000" dirty="0"/>
              <a:t>Net operating working capital (NOWC)</a:t>
            </a:r>
          </a:p>
          <a:p>
            <a:pPr marL="539496" indent="-457200">
              <a:buNone/>
            </a:pPr>
            <a:r>
              <a:rPr lang="en-US" sz="2000" dirty="0"/>
              <a:t>	NOWC = Operating current assets – Operating current liabilities</a:t>
            </a:r>
          </a:p>
          <a:p>
            <a:pPr marL="539496" indent="-457200">
              <a:buNone/>
            </a:pPr>
            <a:r>
              <a:rPr lang="en-US" sz="2000" dirty="0"/>
              <a:t>		        = (2,460 + 2,540 + 250) – (1,340 + 160)</a:t>
            </a:r>
          </a:p>
          <a:p>
            <a:pPr marL="539496" indent="-457200">
              <a:buNone/>
            </a:pPr>
            <a:r>
              <a:rPr lang="en-US" sz="2000" dirty="0"/>
              <a:t>	</a:t>
            </a:r>
            <a:r>
              <a:rPr lang="en-US" sz="2000" b="1" dirty="0"/>
              <a:t>Net operating working capital  = 3,750</a:t>
            </a:r>
          </a:p>
          <a:p>
            <a:pPr marL="539496" indent="-457200">
              <a:buAutoNum type="arabicPeriod" startAt="3"/>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8095488" cy="4114800"/>
          </a:xfrm>
        </p:spPr>
        <p:txBody>
          <a:bodyPr>
            <a:normAutofit lnSpcReduction="10000"/>
          </a:bodyPr>
          <a:lstStyle/>
          <a:p>
            <a:pPr>
              <a:buNone/>
            </a:pPr>
            <a:r>
              <a:rPr lang="en-US" sz="2200" b="1" dirty="0"/>
              <a:t>4. Permanent working capital</a:t>
            </a:r>
          </a:p>
          <a:p>
            <a:pPr>
              <a:buNone/>
            </a:pPr>
            <a:r>
              <a:rPr lang="en-US" sz="2200" dirty="0"/>
              <a:t>	Permanent working capital is the minimum investment required in working capital irrespective of any fluctuations in the activity levels of the business (such as minimum cash balance a firm wishes to maintain, minimum stock level beyond which stock level is not allowed to reduce etc). This is also known as fixed working capital</a:t>
            </a:r>
          </a:p>
          <a:p>
            <a:pPr>
              <a:buNone/>
            </a:pPr>
            <a:r>
              <a:rPr lang="en-US" sz="2200" dirty="0"/>
              <a:t> </a:t>
            </a:r>
            <a:r>
              <a:rPr lang="en-US" sz="2200" b="1" dirty="0"/>
              <a:t>5. Variable /  temporary working capital</a:t>
            </a:r>
          </a:p>
          <a:p>
            <a:pPr>
              <a:buNone/>
            </a:pPr>
            <a:r>
              <a:rPr lang="en-US" sz="2200" dirty="0"/>
              <a:t>	Variable working capital is the additional or incremental working capital requirement to facilitate as the business activity levels increases (Ex. Increase the investment in inventory during the Christ Mass and New Year season) . In the long –run permanent working capital also tends to increase</a:t>
            </a:r>
          </a:p>
          <a:p>
            <a:pPr>
              <a:buNone/>
            </a:pPr>
            <a:endParaRPr lang="en-US" sz="2200" dirty="0"/>
          </a:p>
          <a:p>
            <a:pPr>
              <a:buNone/>
            </a:pPr>
            <a:endParaRPr lang="en-US" sz="2000" b="1" dirty="0">
              <a:solidFill>
                <a:srgbClr val="FF0000"/>
              </a:solidFill>
            </a:endParaRPr>
          </a:p>
        </p:txBody>
      </p:sp>
      <p:pic>
        <p:nvPicPr>
          <p:cNvPr id="1026" name="Picture 2" descr="C:\Users\fmsc-66\Desktop\working-capital-management-12-638.jpg"/>
          <p:cNvPicPr>
            <a:picLocks noChangeAspect="1" noChangeArrowheads="1"/>
          </p:cNvPicPr>
          <p:nvPr/>
        </p:nvPicPr>
        <p:blipFill>
          <a:blip r:embed="rId2"/>
          <a:srcRect/>
          <a:stretch>
            <a:fillRect/>
          </a:stretch>
        </p:blipFill>
        <p:spPr bwMode="auto">
          <a:xfrm>
            <a:off x="2819400" y="3581400"/>
            <a:ext cx="4419600" cy="3124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A7F75-3217-35B0-8515-735840B67F60}"/>
              </a:ext>
            </a:extLst>
          </p:cNvPr>
          <p:cNvSpPr>
            <a:spLocks noGrp="1"/>
          </p:cNvSpPr>
          <p:nvPr>
            <p:ph type="title"/>
          </p:nvPr>
        </p:nvSpPr>
        <p:spPr/>
        <p:txBody>
          <a:bodyPr>
            <a:normAutofit fontScale="90000"/>
          </a:bodyPr>
          <a:lstStyle/>
          <a:p>
            <a:r>
              <a:rPr lang="en-US" dirty="0"/>
              <a:t>Working Capital Management Policies</a:t>
            </a:r>
          </a:p>
        </p:txBody>
      </p:sp>
      <p:sp>
        <p:nvSpPr>
          <p:cNvPr id="3" name="Content Placeholder 2">
            <a:extLst>
              <a:ext uri="{FF2B5EF4-FFF2-40B4-BE49-F238E27FC236}">
                <a16:creationId xmlns:a16="http://schemas.microsoft.com/office/drawing/2014/main" id="{4AE4B78C-AB77-8580-DC37-5DF977B3C222}"/>
              </a:ext>
            </a:extLst>
          </p:cNvPr>
          <p:cNvSpPr>
            <a:spLocks noGrp="1"/>
          </p:cNvSpPr>
          <p:nvPr>
            <p:ph idx="1"/>
          </p:nvPr>
        </p:nvSpPr>
        <p:spPr/>
        <p:txBody>
          <a:bodyPr/>
          <a:lstStyle/>
          <a:p>
            <a:pPr marL="596646" indent="-514350">
              <a:buAutoNum type="arabicPeriod"/>
            </a:pPr>
            <a:r>
              <a:rPr lang="en-US" dirty="0"/>
              <a:t>Conservative Policy</a:t>
            </a:r>
          </a:p>
          <a:p>
            <a:pPr marL="596646" indent="-514350">
              <a:buAutoNum type="arabicPeriod"/>
            </a:pPr>
            <a:r>
              <a:rPr lang="en-US" dirty="0"/>
              <a:t>Aggressive Policy</a:t>
            </a:r>
          </a:p>
          <a:p>
            <a:pPr marL="596646" indent="-514350">
              <a:buAutoNum type="arabicPeriod"/>
            </a:pPr>
            <a:r>
              <a:rPr lang="en-US" dirty="0"/>
              <a:t>Moderate Policy</a:t>
            </a:r>
          </a:p>
        </p:txBody>
      </p:sp>
    </p:spTree>
    <p:extLst>
      <p:ext uri="{BB962C8B-B14F-4D97-AF65-F5344CB8AC3E}">
        <p14:creationId xmlns:p14="http://schemas.microsoft.com/office/powerpoint/2010/main" val="1626889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0F66-D02B-EAAD-318E-2E914D25CD7B}"/>
              </a:ext>
            </a:extLst>
          </p:cNvPr>
          <p:cNvSpPr>
            <a:spLocks noGrp="1"/>
          </p:cNvSpPr>
          <p:nvPr>
            <p:ph type="title"/>
          </p:nvPr>
        </p:nvSpPr>
        <p:spPr>
          <a:xfrm>
            <a:off x="1066800" y="274638"/>
            <a:ext cx="7866888" cy="525462"/>
          </a:xfrm>
        </p:spPr>
        <p:txBody>
          <a:bodyPr>
            <a:normAutofit fontScale="90000"/>
          </a:bodyPr>
          <a:lstStyle/>
          <a:p>
            <a:r>
              <a:rPr lang="en-US" dirty="0"/>
              <a:t>Conservative Working Capital Policy</a:t>
            </a:r>
          </a:p>
        </p:txBody>
      </p:sp>
      <p:cxnSp>
        <p:nvCxnSpPr>
          <p:cNvPr id="5" name="Straight Arrow Connector 4">
            <a:extLst>
              <a:ext uri="{FF2B5EF4-FFF2-40B4-BE49-F238E27FC236}">
                <a16:creationId xmlns:a16="http://schemas.microsoft.com/office/drawing/2014/main" id="{8A3E2859-CFC6-3742-CFB9-6683727A1C87}"/>
              </a:ext>
            </a:extLst>
          </p:cNvPr>
          <p:cNvCxnSpPr>
            <a:cxnSpLocks/>
          </p:cNvCxnSpPr>
          <p:nvPr/>
        </p:nvCxnSpPr>
        <p:spPr>
          <a:xfrm flipV="1">
            <a:off x="2286000" y="1524000"/>
            <a:ext cx="12290" cy="3657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2B7B5BD-9C1B-EAF7-DA32-DCB23B333668}"/>
              </a:ext>
            </a:extLst>
          </p:cNvPr>
          <p:cNvCxnSpPr>
            <a:cxnSpLocks/>
          </p:cNvCxnSpPr>
          <p:nvPr/>
        </p:nvCxnSpPr>
        <p:spPr>
          <a:xfrm>
            <a:off x="2286000" y="5181600"/>
            <a:ext cx="49530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676CF04-5F98-C3F7-74CB-7F3F61CFDCD0}"/>
              </a:ext>
            </a:extLst>
          </p:cNvPr>
          <p:cNvCxnSpPr/>
          <p:nvPr/>
        </p:nvCxnSpPr>
        <p:spPr>
          <a:xfrm flipV="1">
            <a:off x="2286000" y="3581400"/>
            <a:ext cx="4876800" cy="685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750CE6-73DE-C787-4BFF-86FD72EC32A8}"/>
              </a:ext>
            </a:extLst>
          </p:cNvPr>
          <p:cNvCxnSpPr>
            <a:cxnSpLocks/>
          </p:cNvCxnSpPr>
          <p:nvPr/>
        </p:nvCxnSpPr>
        <p:spPr>
          <a:xfrm flipV="1">
            <a:off x="2298290" y="2789238"/>
            <a:ext cx="4940710" cy="83026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4F143402-63DC-666A-4755-5500D47EE4A2}"/>
              </a:ext>
            </a:extLst>
          </p:cNvPr>
          <p:cNvSpPr/>
          <p:nvPr/>
        </p:nvSpPr>
        <p:spPr>
          <a:xfrm>
            <a:off x="2320414" y="1828800"/>
            <a:ext cx="4734232" cy="1750142"/>
          </a:xfrm>
          <a:custGeom>
            <a:avLst/>
            <a:gdLst>
              <a:gd name="connsiteX0" fmla="*/ 0 w 4906297"/>
              <a:gd name="connsiteY0" fmla="*/ 1503162 h 1503162"/>
              <a:gd name="connsiteX1" fmla="*/ 88490 w 4906297"/>
              <a:gd name="connsiteY1" fmla="*/ 1463833 h 1503162"/>
              <a:gd name="connsiteX2" fmla="*/ 127819 w 4906297"/>
              <a:gd name="connsiteY2" fmla="*/ 1316349 h 1503162"/>
              <a:gd name="connsiteX3" fmla="*/ 167148 w 4906297"/>
              <a:gd name="connsiteY3" fmla="*/ 1237691 h 1503162"/>
              <a:gd name="connsiteX4" fmla="*/ 176981 w 4906297"/>
              <a:gd name="connsiteY4" fmla="*/ 1208194 h 1503162"/>
              <a:gd name="connsiteX5" fmla="*/ 216310 w 4906297"/>
              <a:gd name="connsiteY5" fmla="*/ 1139368 h 1503162"/>
              <a:gd name="connsiteX6" fmla="*/ 255639 w 4906297"/>
              <a:gd name="connsiteY6" fmla="*/ 1060710 h 1503162"/>
              <a:gd name="connsiteX7" fmla="*/ 373626 w 4906297"/>
              <a:gd name="connsiteY7" fmla="*/ 873897 h 1503162"/>
              <a:gd name="connsiteX8" fmla="*/ 412955 w 4906297"/>
              <a:gd name="connsiteY8" fmla="*/ 795239 h 1503162"/>
              <a:gd name="connsiteX9" fmla="*/ 452284 w 4906297"/>
              <a:gd name="connsiteY9" fmla="*/ 726414 h 1503162"/>
              <a:gd name="connsiteX10" fmla="*/ 530942 w 4906297"/>
              <a:gd name="connsiteY10" fmla="*/ 578930 h 1503162"/>
              <a:gd name="connsiteX11" fmla="*/ 540774 w 4906297"/>
              <a:gd name="connsiteY11" fmla="*/ 539601 h 1503162"/>
              <a:gd name="connsiteX12" fmla="*/ 639097 w 4906297"/>
              <a:gd name="connsiteY12" fmla="*/ 480607 h 1503162"/>
              <a:gd name="connsiteX13" fmla="*/ 688258 w 4906297"/>
              <a:gd name="connsiteY13" fmla="*/ 500272 h 1503162"/>
              <a:gd name="connsiteX14" fmla="*/ 717755 w 4906297"/>
              <a:gd name="connsiteY14" fmla="*/ 598594 h 1503162"/>
              <a:gd name="connsiteX15" fmla="*/ 757084 w 4906297"/>
              <a:gd name="connsiteY15" fmla="*/ 677252 h 1503162"/>
              <a:gd name="connsiteX16" fmla="*/ 776748 w 4906297"/>
              <a:gd name="connsiteY16" fmla="*/ 736246 h 1503162"/>
              <a:gd name="connsiteX17" fmla="*/ 825910 w 4906297"/>
              <a:gd name="connsiteY17" fmla="*/ 795239 h 1503162"/>
              <a:gd name="connsiteX18" fmla="*/ 855406 w 4906297"/>
              <a:gd name="connsiteY18" fmla="*/ 834568 h 1503162"/>
              <a:gd name="connsiteX19" fmla="*/ 914400 w 4906297"/>
              <a:gd name="connsiteY19" fmla="*/ 893562 h 1503162"/>
              <a:gd name="connsiteX20" fmla="*/ 983226 w 4906297"/>
              <a:gd name="connsiteY20" fmla="*/ 982052 h 1503162"/>
              <a:gd name="connsiteX21" fmla="*/ 1061884 w 4906297"/>
              <a:gd name="connsiteY21" fmla="*/ 1050878 h 1503162"/>
              <a:gd name="connsiteX22" fmla="*/ 1101213 w 4906297"/>
              <a:gd name="connsiteY22" fmla="*/ 1100039 h 1503162"/>
              <a:gd name="connsiteX23" fmla="*/ 1179871 w 4906297"/>
              <a:gd name="connsiteY23" fmla="*/ 1080375 h 1503162"/>
              <a:gd name="connsiteX24" fmla="*/ 1219200 w 4906297"/>
              <a:gd name="connsiteY24" fmla="*/ 1011549 h 1503162"/>
              <a:gd name="connsiteX25" fmla="*/ 1297858 w 4906297"/>
              <a:gd name="connsiteY25" fmla="*/ 893562 h 1503162"/>
              <a:gd name="connsiteX26" fmla="*/ 1307690 w 4906297"/>
              <a:gd name="connsiteY26" fmla="*/ 864065 h 1503162"/>
              <a:gd name="connsiteX27" fmla="*/ 1376516 w 4906297"/>
              <a:gd name="connsiteY27" fmla="*/ 765743 h 1503162"/>
              <a:gd name="connsiteX28" fmla="*/ 1415845 w 4906297"/>
              <a:gd name="connsiteY28" fmla="*/ 726414 h 1503162"/>
              <a:gd name="connsiteX29" fmla="*/ 1524000 w 4906297"/>
              <a:gd name="connsiteY29" fmla="*/ 785407 h 1503162"/>
              <a:gd name="connsiteX30" fmla="*/ 1592826 w 4906297"/>
              <a:gd name="connsiteY30" fmla="*/ 873897 h 1503162"/>
              <a:gd name="connsiteX31" fmla="*/ 1661652 w 4906297"/>
              <a:gd name="connsiteY31" fmla="*/ 952555 h 1503162"/>
              <a:gd name="connsiteX32" fmla="*/ 1700981 w 4906297"/>
              <a:gd name="connsiteY32" fmla="*/ 1060710 h 1503162"/>
              <a:gd name="connsiteX33" fmla="*/ 1740310 w 4906297"/>
              <a:gd name="connsiteY33" fmla="*/ 1109872 h 1503162"/>
              <a:gd name="connsiteX34" fmla="*/ 1789471 w 4906297"/>
              <a:gd name="connsiteY34" fmla="*/ 1080375 h 1503162"/>
              <a:gd name="connsiteX35" fmla="*/ 1848464 w 4906297"/>
              <a:gd name="connsiteY35" fmla="*/ 982052 h 1503162"/>
              <a:gd name="connsiteX36" fmla="*/ 1887793 w 4906297"/>
              <a:gd name="connsiteY36" fmla="*/ 932891 h 1503162"/>
              <a:gd name="connsiteX37" fmla="*/ 1927122 w 4906297"/>
              <a:gd name="connsiteY37" fmla="*/ 834568 h 1503162"/>
              <a:gd name="connsiteX38" fmla="*/ 1946787 w 4906297"/>
              <a:gd name="connsiteY38" fmla="*/ 746078 h 1503162"/>
              <a:gd name="connsiteX39" fmla="*/ 2172929 w 4906297"/>
              <a:gd name="connsiteY39" fmla="*/ 352788 h 1503162"/>
              <a:gd name="connsiteX40" fmla="*/ 2241755 w 4906297"/>
              <a:gd name="connsiteY40" fmla="*/ 274130 h 1503162"/>
              <a:gd name="connsiteX41" fmla="*/ 2271252 w 4906297"/>
              <a:gd name="connsiteY41" fmla="*/ 224968 h 1503162"/>
              <a:gd name="connsiteX42" fmla="*/ 2300748 w 4906297"/>
              <a:gd name="connsiteY42" fmla="*/ 195472 h 1503162"/>
              <a:gd name="connsiteX43" fmla="*/ 2359742 w 4906297"/>
              <a:gd name="connsiteY43" fmla="*/ 126646 h 1503162"/>
              <a:gd name="connsiteX44" fmla="*/ 2428568 w 4906297"/>
              <a:gd name="connsiteY44" fmla="*/ 224968 h 1503162"/>
              <a:gd name="connsiteX45" fmla="*/ 2536722 w 4906297"/>
              <a:gd name="connsiteY45" fmla="*/ 421614 h 1503162"/>
              <a:gd name="connsiteX46" fmla="*/ 2546555 w 4906297"/>
              <a:gd name="connsiteY46" fmla="*/ 480607 h 1503162"/>
              <a:gd name="connsiteX47" fmla="*/ 2585884 w 4906297"/>
              <a:gd name="connsiteY47" fmla="*/ 529768 h 1503162"/>
              <a:gd name="connsiteX48" fmla="*/ 2615381 w 4906297"/>
              <a:gd name="connsiteY48" fmla="*/ 578930 h 1503162"/>
              <a:gd name="connsiteX49" fmla="*/ 2684206 w 4906297"/>
              <a:gd name="connsiteY49" fmla="*/ 618259 h 1503162"/>
              <a:gd name="connsiteX50" fmla="*/ 2723535 w 4906297"/>
              <a:gd name="connsiteY50" fmla="*/ 588762 h 1503162"/>
              <a:gd name="connsiteX51" fmla="*/ 2743200 w 4906297"/>
              <a:gd name="connsiteY51" fmla="*/ 559265 h 1503162"/>
              <a:gd name="connsiteX52" fmla="*/ 2821858 w 4906297"/>
              <a:gd name="connsiteY52" fmla="*/ 470775 h 1503162"/>
              <a:gd name="connsiteX53" fmla="*/ 2939845 w 4906297"/>
              <a:gd name="connsiteY53" fmla="*/ 392117 h 1503162"/>
              <a:gd name="connsiteX54" fmla="*/ 2979174 w 4906297"/>
              <a:gd name="connsiteY54" fmla="*/ 352788 h 1503162"/>
              <a:gd name="connsiteX55" fmla="*/ 2998839 w 4906297"/>
              <a:gd name="connsiteY55" fmla="*/ 313459 h 1503162"/>
              <a:gd name="connsiteX56" fmla="*/ 3048000 w 4906297"/>
              <a:gd name="connsiteY56" fmla="*/ 293794 h 1503162"/>
              <a:gd name="connsiteX57" fmla="*/ 3234813 w 4906297"/>
              <a:gd name="connsiteY57" fmla="*/ 441278 h 1503162"/>
              <a:gd name="connsiteX58" fmla="*/ 3382297 w 4906297"/>
              <a:gd name="connsiteY58" fmla="*/ 647755 h 1503162"/>
              <a:gd name="connsiteX59" fmla="*/ 3421626 w 4906297"/>
              <a:gd name="connsiteY59" fmla="*/ 696917 h 1503162"/>
              <a:gd name="connsiteX60" fmla="*/ 3519948 w 4906297"/>
              <a:gd name="connsiteY60" fmla="*/ 637923 h 1503162"/>
              <a:gd name="connsiteX61" fmla="*/ 3539613 w 4906297"/>
              <a:gd name="connsiteY61" fmla="*/ 608426 h 1503162"/>
              <a:gd name="connsiteX62" fmla="*/ 3608439 w 4906297"/>
              <a:gd name="connsiteY62" fmla="*/ 549433 h 1503162"/>
              <a:gd name="connsiteX63" fmla="*/ 3755922 w 4906297"/>
              <a:gd name="connsiteY63" fmla="*/ 431446 h 1503162"/>
              <a:gd name="connsiteX64" fmla="*/ 3883742 w 4906297"/>
              <a:gd name="connsiteY64" fmla="*/ 185639 h 1503162"/>
              <a:gd name="connsiteX65" fmla="*/ 3913239 w 4906297"/>
              <a:gd name="connsiteY65" fmla="*/ 116814 h 1503162"/>
              <a:gd name="connsiteX66" fmla="*/ 3952568 w 4906297"/>
              <a:gd name="connsiteY66" fmla="*/ 57820 h 1503162"/>
              <a:gd name="connsiteX67" fmla="*/ 4109884 w 4906297"/>
              <a:gd name="connsiteY67" fmla="*/ 116814 h 1503162"/>
              <a:gd name="connsiteX68" fmla="*/ 4168877 w 4906297"/>
              <a:gd name="connsiteY68" fmla="*/ 274130 h 1503162"/>
              <a:gd name="connsiteX69" fmla="*/ 4218039 w 4906297"/>
              <a:gd name="connsiteY69" fmla="*/ 392117 h 1503162"/>
              <a:gd name="connsiteX70" fmla="*/ 4247535 w 4906297"/>
              <a:gd name="connsiteY70" fmla="*/ 431446 h 1503162"/>
              <a:gd name="connsiteX71" fmla="*/ 4326193 w 4906297"/>
              <a:gd name="connsiteY71" fmla="*/ 441278 h 1503162"/>
              <a:gd name="connsiteX72" fmla="*/ 4503174 w 4906297"/>
              <a:gd name="connsiteY72" fmla="*/ 392117 h 1503162"/>
              <a:gd name="connsiteX73" fmla="*/ 4591664 w 4906297"/>
              <a:gd name="connsiteY73" fmla="*/ 303626 h 1503162"/>
              <a:gd name="connsiteX74" fmla="*/ 4680155 w 4906297"/>
              <a:gd name="connsiteY74" fmla="*/ 234801 h 1503162"/>
              <a:gd name="connsiteX75" fmla="*/ 4778477 w 4906297"/>
              <a:gd name="connsiteY75" fmla="*/ 274130 h 1503162"/>
              <a:gd name="connsiteX76" fmla="*/ 4866968 w 4906297"/>
              <a:gd name="connsiteY76" fmla="*/ 342955 h 1503162"/>
              <a:gd name="connsiteX77" fmla="*/ 4906297 w 4906297"/>
              <a:gd name="connsiteY77" fmla="*/ 372452 h 1503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906297" h="1503162">
                <a:moveTo>
                  <a:pt x="0" y="1503162"/>
                </a:moveTo>
                <a:cubicBezTo>
                  <a:pt x="29497" y="1490052"/>
                  <a:pt x="61632" y="1481738"/>
                  <a:pt x="88490" y="1463833"/>
                </a:cubicBezTo>
                <a:cubicBezTo>
                  <a:pt x="140581" y="1429106"/>
                  <a:pt x="114573" y="1366684"/>
                  <a:pt x="127819" y="1316349"/>
                </a:cubicBezTo>
                <a:cubicBezTo>
                  <a:pt x="135279" y="1288000"/>
                  <a:pt x="155018" y="1264378"/>
                  <a:pt x="167148" y="1237691"/>
                </a:cubicBezTo>
                <a:cubicBezTo>
                  <a:pt x="171437" y="1228256"/>
                  <a:pt x="172346" y="1217464"/>
                  <a:pt x="176981" y="1208194"/>
                </a:cubicBezTo>
                <a:cubicBezTo>
                  <a:pt x="188798" y="1184560"/>
                  <a:pt x="203875" y="1162683"/>
                  <a:pt x="216310" y="1139368"/>
                </a:cubicBezTo>
                <a:cubicBezTo>
                  <a:pt x="230105" y="1113503"/>
                  <a:pt x="240695" y="1085929"/>
                  <a:pt x="255639" y="1060710"/>
                </a:cubicBezTo>
                <a:cubicBezTo>
                  <a:pt x="293186" y="997349"/>
                  <a:pt x="340688" y="939772"/>
                  <a:pt x="373626" y="873897"/>
                </a:cubicBezTo>
                <a:cubicBezTo>
                  <a:pt x="386736" y="847678"/>
                  <a:pt x="399160" y="821104"/>
                  <a:pt x="412955" y="795239"/>
                </a:cubicBezTo>
                <a:cubicBezTo>
                  <a:pt x="425389" y="771924"/>
                  <a:pt x="441033" y="750322"/>
                  <a:pt x="452284" y="726414"/>
                </a:cubicBezTo>
                <a:cubicBezTo>
                  <a:pt x="519603" y="583361"/>
                  <a:pt x="457555" y="670663"/>
                  <a:pt x="530942" y="578930"/>
                </a:cubicBezTo>
                <a:cubicBezTo>
                  <a:pt x="534219" y="565820"/>
                  <a:pt x="533612" y="551060"/>
                  <a:pt x="540774" y="539601"/>
                </a:cubicBezTo>
                <a:cubicBezTo>
                  <a:pt x="569187" y="494139"/>
                  <a:pt x="591106" y="496604"/>
                  <a:pt x="639097" y="480607"/>
                </a:cubicBezTo>
                <a:cubicBezTo>
                  <a:pt x="655484" y="487162"/>
                  <a:pt x="675778" y="487792"/>
                  <a:pt x="688258" y="500272"/>
                </a:cubicBezTo>
                <a:cubicBezTo>
                  <a:pt x="710932" y="522946"/>
                  <a:pt x="707487" y="571898"/>
                  <a:pt x="717755" y="598594"/>
                </a:cubicBezTo>
                <a:cubicBezTo>
                  <a:pt x="728278" y="625954"/>
                  <a:pt x="745537" y="650308"/>
                  <a:pt x="757084" y="677252"/>
                </a:cubicBezTo>
                <a:cubicBezTo>
                  <a:pt x="765249" y="696304"/>
                  <a:pt x="766304" y="718341"/>
                  <a:pt x="776748" y="736246"/>
                </a:cubicBezTo>
                <a:cubicBezTo>
                  <a:pt x="789646" y="758357"/>
                  <a:pt x="809919" y="775251"/>
                  <a:pt x="825910" y="795239"/>
                </a:cubicBezTo>
                <a:cubicBezTo>
                  <a:pt x="836147" y="808035"/>
                  <a:pt x="844444" y="822388"/>
                  <a:pt x="855406" y="834568"/>
                </a:cubicBezTo>
                <a:cubicBezTo>
                  <a:pt x="874010" y="855239"/>
                  <a:pt x="897326" y="871610"/>
                  <a:pt x="914400" y="893562"/>
                </a:cubicBezTo>
                <a:cubicBezTo>
                  <a:pt x="937342" y="923059"/>
                  <a:pt x="959088" y="953526"/>
                  <a:pt x="983226" y="982052"/>
                </a:cubicBezTo>
                <a:cubicBezTo>
                  <a:pt x="1067480" y="1081625"/>
                  <a:pt x="978256" y="967250"/>
                  <a:pt x="1061884" y="1050878"/>
                </a:cubicBezTo>
                <a:cubicBezTo>
                  <a:pt x="1076723" y="1065717"/>
                  <a:pt x="1088103" y="1083652"/>
                  <a:pt x="1101213" y="1100039"/>
                </a:cubicBezTo>
                <a:cubicBezTo>
                  <a:pt x="1127432" y="1093484"/>
                  <a:pt x="1156145" y="1093316"/>
                  <a:pt x="1179871" y="1080375"/>
                </a:cubicBezTo>
                <a:cubicBezTo>
                  <a:pt x="1212563" y="1062543"/>
                  <a:pt x="1206098" y="1037752"/>
                  <a:pt x="1219200" y="1011549"/>
                </a:cubicBezTo>
                <a:cubicBezTo>
                  <a:pt x="1263931" y="922087"/>
                  <a:pt x="1249110" y="942310"/>
                  <a:pt x="1297858" y="893562"/>
                </a:cubicBezTo>
                <a:cubicBezTo>
                  <a:pt x="1301135" y="883730"/>
                  <a:pt x="1303055" y="873335"/>
                  <a:pt x="1307690" y="864065"/>
                </a:cubicBezTo>
                <a:cubicBezTo>
                  <a:pt x="1325964" y="827518"/>
                  <a:pt x="1349430" y="796215"/>
                  <a:pt x="1376516" y="765743"/>
                </a:cubicBezTo>
                <a:cubicBezTo>
                  <a:pt x="1388833" y="751886"/>
                  <a:pt x="1402735" y="739524"/>
                  <a:pt x="1415845" y="726414"/>
                </a:cubicBezTo>
                <a:cubicBezTo>
                  <a:pt x="1451897" y="746078"/>
                  <a:pt x="1491147" y="760767"/>
                  <a:pt x="1524000" y="785407"/>
                </a:cubicBezTo>
                <a:cubicBezTo>
                  <a:pt x="1569809" y="819764"/>
                  <a:pt x="1564001" y="838667"/>
                  <a:pt x="1592826" y="873897"/>
                </a:cubicBezTo>
                <a:cubicBezTo>
                  <a:pt x="1614888" y="900861"/>
                  <a:pt x="1638710" y="926336"/>
                  <a:pt x="1661652" y="952555"/>
                </a:cubicBezTo>
                <a:cubicBezTo>
                  <a:pt x="1679230" y="1022870"/>
                  <a:pt x="1668489" y="1017388"/>
                  <a:pt x="1700981" y="1060710"/>
                </a:cubicBezTo>
                <a:cubicBezTo>
                  <a:pt x="1713573" y="1077499"/>
                  <a:pt x="1727200" y="1093485"/>
                  <a:pt x="1740310" y="1109872"/>
                </a:cubicBezTo>
                <a:cubicBezTo>
                  <a:pt x="1756697" y="1100040"/>
                  <a:pt x="1777127" y="1094964"/>
                  <a:pt x="1789471" y="1080375"/>
                </a:cubicBezTo>
                <a:cubicBezTo>
                  <a:pt x="1814159" y="1051197"/>
                  <a:pt x="1824587" y="1011898"/>
                  <a:pt x="1848464" y="982052"/>
                </a:cubicBezTo>
                <a:lnTo>
                  <a:pt x="1887793" y="932891"/>
                </a:lnTo>
                <a:cubicBezTo>
                  <a:pt x="1900903" y="900117"/>
                  <a:pt x="1916492" y="868229"/>
                  <a:pt x="1927122" y="834568"/>
                </a:cubicBezTo>
                <a:cubicBezTo>
                  <a:pt x="1936221" y="805754"/>
                  <a:pt x="1934590" y="773723"/>
                  <a:pt x="1946787" y="746078"/>
                </a:cubicBezTo>
                <a:cubicBezTo>
                  <a:pt x="2005931" y="612018"/>
                  <a:pt x="2084756" y="472081"/>
                  <a:pt x="2172929" y="352788"/>
                </a:cubicBezTo>
                <a:cubicBezTo>
                  <a:pt x="2193637" y="324771"/>
                  <a:pt x="2220513" y="301745"/>
                  <a:pt x="2241755" y="274130"/>
                </a:cubicBezTo>
                <a:cubicBezTo>
                  <a:pt x="2253407" y="258982"/>
                  <a:pt x="2259786" y="240257"/>
                  <a:pt x="2271252" y="224968"/>
                </a:cubicBezTo>
                <a:cubicBezTo>
                  <a:pt x="2279595" y="213844"/>
                  <a:pt x="2291847" y="206154"/>
                  <a:pt x="2300748" y="195472"/>
                </a:cubicBezTo>
                <a:cubicBezTo>
                  <a:pt x="2375619" y="105627"/>
                  <a:pt x="2241579" y="244809"/>
                  <a:pt x="2359742" y="126646"/>
                </a:cubicBezTo>
                <a:cubicBezTo>
                  <a:pt x="2382684" y="159420"/>
                  <a:pt x="2408173" y="190551"/>
                  <a:pt x="2428568" y="224968"/>
                </a:cubicBezTo>
                <a:cubicBezTo>
                  <a:pt x="2623603" y="554090"/>
                  <a:pt x="2463154" y="311259"/>
                  <a:pt x="2536722" y="421614"/>
                </a:cubicBezTo>
                <a:cubicBezTo>
                  <a:pt x="2540000" y="441278"/>
                  <a:pt x="2538305" y="462458"/>
                  <a:pt x="2546555" y="480607"/>
                </a:cubicBezTo>
                <a:cubicBezTo>
                  <a:pt x="2555239" y="499712"/>
                  <a:pt x="2573850" y="512576"/>
                  <a:pt x="2585884" y="529768"/>
                </a:cubicBezTo>
                <a:cubicBezTo>
                  <a:pt x="2596843" y="545424"/>
                  <a:pt x="2602944" y="564420"/>
                  <a:pt x="2615381" y="578930"/>
                </a:cubicBezTo>
                <a:cubicBezTo>
                  <a:pt x="2625803" y="591089"/>
                  <a:pt x="2673094" y="612703"/>
                  <a:pt x="2684206" y="618259"/>
                </a:cubicBezTo>
                <a:cubicBezTo>
                  <a:pt x="2697316" y="608427"/>
                  <a:pt x="2711948" y="600349"/>
                  <a:pt x="2723535" y="588762"/>
                </a:cubicBezTo>
                <a:cubicBezTo>
                  <a:pt x="2731891" y="580406"/>
                  <a:pt x="2736110" y="568719"/>
                  <a:pt x="2743200" y="559265"/>
                </a:cubicBezTo>
                <a:cubicBezTo>
                  <a:pt x="2769237" y="524550"/>
                  <a:pt x="2789665" y="499391"/>
                  <a:pt x="2821858" y="470775"/>
                </a:cubicBezTo>
                <a:cubicBezTo>
                  <a:pt x="2919929" y="383600"/>
                  <a:pt x="2817194" y="481318"/>
                  <a:pt x="2939845" y="392117"/>
                </a:cubicBezTo>
                <a:cubicBezTo>
                  <a:pt x="2954839" y="381212"/>
                  <a:pt x="2968050" y="367620"/>
                  <a:pt x="2979174" y="352788"/>
                </a:cubicBezTo>
                <a:cubicBezTo>
                  <a:pt x="2987968" y="341062"/>
                  <a:pt x="2987711" y="322998"/>
                  <a:pt x="2998839" y="313459"/>
                </a:cubicBezTo>
                <a:cubicBezTo>
                  <a:pt x="3012239" y="301973"/>
                  <a:pt x="3031613" y="300349"/>
                  <a:pt x="3048000" y="293794"/>
                </a:cubicBezTo>
                <a:cubicBezTo>
                  <a:pt x="3110271" y="342955"/>
                  <a:pt x="3180338" y="383598"/>
                  <a:pt x="3234813" y="441278"/>
                </a:cubicBezTo>
                <a:cubicBezTo>
                  <a:pt x="3292888" y="502769"/>
                  <a:pt x="3332393" y="579466"/>
                  <a:pt x="3382297" y="647755"/>
                </a:cubicBezTo>
                <a:cubicBezTo>
                  <a:pt x="3394679" y="664699"/>
                  <a:pt x="3408516" y="680530"/>
                  <a:pt x="3421626" y="696917"/>
                </a:cubicBezTo>
                <a:cubicBezTo>
                  <a:pt x="3468943" y="681145"/>
                  <a:pt x="3466969" y="685015"/>
                  <a:pt x="3519948" y="637923"/>
                </a:cubicBezTo>
                <a:cubicBezTo>
                  <a:pt x="3528780" y="630072"/>
                  <a:pt x="3531257" y="616782"/>
                  <a:pt x="3539613" y="608426"/>
                </a:cubicBezTo>
                <a:cubicBezTo>
                  <a:pt x="3560979" y="587060"/>
                  <a:pt x="3584266" y="567563"/>
                  <a:pt x="3608439" y="549433"/>
                </a:cubicBezTo>
                <a:cubicBezTo>
                  <a:pt x="3693114" y="485927"/>
                  <a:pt x="3693006" y="506945"/>
                  <a:pt x="3755922" y="431446"/>
                </a:cubicBezTo>
                <a:cubicBezTo>
                  <a:pt x="3806315" y="370974"/>
                  <a:pt x="3864313" y="230973"/>
                  <a:pt x="3883742" y="185639"/>
                </a:cubicBezTo>
                <a:cubicBezTo>
                  <a:pt x="3893574" y="162697"/>
                  <a:pt x="3901405" y="138790"/>
                  <a:pt x="3913239" y="116814"/>
                </a:cubicBezTo>
                <a:cubicBezTo>
                  <a:pt x="3924444" y="96005"/>
                  <a:pt x="3939458" y="77485"/>
                  <a:pt x="3952568" y="57820"/>
                </a:cubicBezTo>
                <a:cubicBezTo>
                  <a:pt x="3976546" y="-14117"/>
                  <a:pt x="3975546" y="-43112"/>
                  <a:pt x="4109884" y="116814"/>
                </a:cubicBezTo>
                <a:cubicBezTo>
                  <a:pt x="4145906" y="159697"/>
                  <a:pt x="4148399" y="222004"/>
                  <a:pt x="4168877" y="274130"/>
                </a:cubicBezTo>
                <a:cubicBezTo>
                  <a:pt x="4184456" y="313786"/>
                  <a:pt x="4198985" y="354009"/>
                  <a:pt x="4218039" y="392117"/>
                </a:cubicBezTo>
                <a:cubicBezTo>
                  <a:pt x="4225367" y="406774"/>
                  <a:pt x="4232617" y="424665"/>
                  <a:pt x="4247535" y="431446"/>
                </a:cubicBezTo>
                <a:cubicBezTo>
                  <a:pt x="4271590" y="442380"/>
                  <a:pt x="4299974" y="438001"/>
                  <a:pt x="4326193" y="441278"/>
                </a:cubicBezTo>
                <a:cubicBezTo>
                  <a:pt x="4385187" y="424891"/>
                  <a:pt x="4446326" y="414856"/>
                  <a:pt x="4503174" y="392117"/>
                </a:cubicBezTo>
                <a:cubicBezTo>
                  <a:pt x="4601078" y="352955"/>
                  <a:pt x="4550476" y="358544"/>
                  <a:pt x="4591664" y="303626"/>
                </a:cubicBezTo>
                <a:cubicBezTo>
                  <a:pt x="4620487" y="265195"/>
                  <a:pt x="4639853" y="258981"/>
                  <a:pt x="4680155" y="234801"/>
                </a:cubicBezTo>
                <a:cubicBezTo>
                  <a:pt x="4712929" y="247911"/>
                  <a:pt x="4747929" y="256444"/>
                  <a:pt x="4778477" y="274130"/>
                </a:cubicBezTo>
                <a:cubicBezTo>
                  <a:pt x="4810817" y="292853"/>
                  <a:pt x="4837349" y="320171"/>
                  <a:pt x="4866968" y="342955"/>
                </a:cubicBezTo>
                <a:cubicBezTo>
                  <a:pt x="4879957" y="352946"/>
                  <a:pt x="4893187" y="362620"/>
                  <a:pt x="4906297" y="372452"/>
                </a:cubicBezTo>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4A1494A-C5E1-6111-5BA4-4AD5AAA697ED}"/>
              </a:ext>
            </a:extLst>
          </p:cNvPr>
          <p:cNvSpPr txBox="1"/>
          <p:nvPr/>
        </p:nvSpPr>
        <p:spPr>
          <a:xfrm>
            <a:off x="4200144" y="5459347"/>
            <a:ext cx="1600199" cy="369332"/>
          </a:xfrm>
          <a:prstGeom prst="rect">
            <a:avLst/>
          </a:prstGeom>
          <a:noFill/>
        </p:spPr>
        <p:txBody>
          <a:bodyPr wrap="square" rtlCol="0">
            <a:spAutoFit/>
          </a:bodyPr>
          <a:lstStyle/>
          <a:p>
            <a:r>
              <a:rPr lang="en-US" dirty="0"/>
              <a:t>Time / Sales</a:t>
            </a:r>
          </a:p>
        </p:txBody>
      </p:sp>
      <p:sp>
        <p:nvSpPr>
          <p:cNvPr id="19" name="TextBox 18">
            <a:extLst>
              <a:ext uri="{FF2B5EF4-FFF2-40B4-BE49-F238E27FC236}">
                <a16:creationId xmlns:a16="http://schemas.microsoft.com/office/drawing/2014/main" id="{F8913A2F-AF38-6904-AAE0-AF6FC0EEF2C1}"/>
              </a:ext>
            </a:extLst>
          </p:cNvPr>
          <p:cNvSpPr txBox="1"/>
          <p:nvPr/>
        </p:nvSpPr>
        <p:spPr>
          <a:xfrm>
            <a:off x="838200" y="2146144"/>
            <a:ext cx="1600199" cy="369332"/>
          </a:xfrm>
          <a:prstGeom prst="rect">
            <a:avLst/>
          </a:prstGeom>
          <a:noFill/>
        </p:spPr>
        <p:txBody>
          <a:bodyPr wrap="square" rtlCol="0">
            <a:spAutoFit/>
          </a:bodyPr>
          <a:lstStyle/>
          <a:p>
            <a:r>
              <a:rPr lang="en-US" dirty="0"/>
              <a:t>Total Assets</a:t>
            </a:r>
          </a:p>
        </p:txBody>
      </p:sp>
      <p:sp>
        <p:nvSpPr>
          <p:cNvPr id="20" name="TextBox 19">
            <a:extLst>
              <a:ext uri="{FF2B5EF4-FFF2-40B4-BE49-F238E27FC236}">
                <a16:creationId xmlns:a16="http://schemas.microsoft.com/office/drawing/2014/main" id="{26F70384-F8F1-A4EB-E689-62ECDA81B68D}"/>
              </a:ext>
            </a:extLst>
          </p:cNvPr>
          <p:cNvSpPr txBox="1"/>
          <p:nvPr/>
        </p:nvSpPr>
        <p:spPr>
          <a:xfrm>
            <a:off x="7511846" y="4038600"/>
            <a:ext cx="1600199" cy="646331"/>
          </a:xfrm>
          <a:prstGeom prst="rect">
            <a:avLst/>
          </a:prstGeom>
          <a:noFill/>
        </p:spPr>
        <p:txBody>
          <a:bodyPr wrap="square" rtlCol="0">
            <a:spAutoFit/>
          </a:bodyPr>
          <a:lstStyle/>
          <a:p>
            <a:r>
              <a:rPr lang="en-US" dirty="0"/>
              <a:t>Long-term financing</a:t>
            </a:r>
          </a:p>
        </p:txBody>
      </p:sp>
      <p:sp>
        <p:nvSpPr>
          <p:cNvPr id="21" name="TextBox 20">
            <a:extLst>
              <a:ext uri="{FF2B5EF4-FFF2-40B4-BE49-F238E27FC236}">
                <a16:creationId xmlns:a16="http://schemas.microsoft.com/office/drawing/2014/main" id="{2BF861EE-6D69-EE78-C2C4-22E20304AF79}"/>
              </a:ext>
            </a:extLst>
          </p:cNvPr>
          <p:cNvSpPr txBox="1"/>
          <p:nvPr/>
        </p:nvSpPr>
        <p:spPr>
          <a:xfrm>
            <a:off x="7588043" y="2006768"/>
            <a:ext cx="1600199" cy="646331"/>
          </a:xfrm>
          <a:prstGeom prst="rect">
            <a:avLst/>
          </a:prstGeom>
          <a:noFill/>
        </p:spPr>
        <p:txBody>
          <a:bodyPr wrap="square" rtlCol="0">
            <a:spAutoFit/>
          </a:bodyPr>
          <a:lstStyle/>
          <a:p>
            <a:r>
              <a:rPr lang="en-US" dirty="0"/>
              <a:t>Short-term financing</a:t>
            </a:r>
          </a:p>
        </p:txBody>
      </p:sp>
      <p:sp>
        <p:nvSpPr>
          <p:cNvPr id="22" name="Right Brace 21">
            <a:extLst>
              <a:ext uri="{FF2B5EF4-FFF2-40B4-BE49-F238E27FC236}">
                <a16:creationId xmlns:a16="http://schemas.microsoft.com/office/drawing/2014/main" id="{BA0713EF-918E-880E-3CB0-80A8519F2F3F}"/>
              </a:ext>
            </a:extLst>
          </p:cNvPr>
          <p:cNvSpPr/>
          <p:nvPr/>
        </p:nvSpPr>
        <p:spPr>
          <a:xfrm>
            <a:off x="7239000" y="2590804"/>
            <a:ext cx="272843" cy="2590796"/>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7CDB1C-4851-C6A6-886C-7CCF5DBBC5A1}"/>
              </a:ext>
            </a:extLst>
          </p:cNvPr>
          <p:cNvCxnSpPr>
            <a:cxnSpLocks/>
            <a:endCxn id="22" idx="0"/>
          </p:cNvCxnSpPr>
          <p:nvPr/>
        </p:nvCxnSpPr>
        <p:spPr>
          <a:xfrm flipV="1">
            <a:off x="2333789" y="2590804"/>
            <a:ext cx="4905211" cy="815176"/>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7" name="Right Brace 26">
            <a:extLst>
              <a:ext uri="{FF2B5EF4-FFF2-40B4-BE49-F238E27FC236}">
                <a16:creationId xmlns:a16="http://schemas.microsoft.com/office/drawing/2014/main" id="{B6D42E4C-98AE-22FF-7FB9-B58CFD5EBCE1}"/>
              </a:ext>
            </a:extLst>
          </p:cNvPr>
          <p:cNvSpPr/>
          <p:nvPr/>
        </p:nvSpPr>
        <p:spPr>
          <a:xfrm>
            <a:off x="7302912" y="2146144"/>
            <a:ext cx="164688" cy="3693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6333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2765</TotalTime>
  <Words>2183</Words>
  <Application>Microsoft Office PowerPoint</Application>
  <PresentationFormat>On-screen Show (4:3)</PresentationFormat>
  <Paragraphs>269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Gill Sans MT</vt:lpstr>
      <vt:lpstr>Verdana</vt:lpstr>
      <vt:lpstr>Wingdings</vt:lpstr>
      <vt:lpstr>Wingdings 2</vt:lpstr>
      <vt:lpstr>Solstice</vt:lpstr>
      <vt:lpstr>Working Capital Management</vt:lpstr>
      <vt:lpstr>Lesson outline</vt:lpstr>
      <vt:lpstr>PowerPoint Presentation</vt:lpstr>
      <vt:lpstr>PowerPoint Presentation</vt:lpstr>
      <vt:lpstr>PowerPoint Presentation</vt:lpstr>
      <vt:lpstr>PowerPoint Presentation</vt:lpstr>
      <vt:lpstr>PowerPoint Presentation</vt:lpstr>
      <vt:lpstr>Working Capital Management Policies</vt:lpstr>
      <vt:lpstr>Conservative Working Capital Policy</vt:lpstr>
      <vt:lpstr>Agressive Working Capital Policy</vt:lpstr>
      <vt:lpstr>Moderate Working Capital Policy</vt:lpstr>
      <vt:lpstr>Working capital management</vt:lpstr>
      <vt:lpstr>Working capital management</vt:lpstr>
      <vt:lpstr>Working capital management</vt:lpstr>
      <vt:lpstr>Working capital management</vt:lpstr>
      <vt:lpstr>Working capital management</vt:lpstr>
      <vt:lpstr>Working capital management</vt:lpstr>
      <vt:lpstr>Working capital management</vt:lpstr>
      <vt:lpstr> Managing Stocks / Inventory Management</vt:lpstr>
      <vt:lpstr> Managing stock / Inventory management</vt:lpstr>
      <vt:lpstr> Managing stock / Inventory management</vt:lpstr>
      <vt:lpstr> Managing stock / Inventory management</vt:lpstr>
      <vt:lpstr> Managing Debtors / Accounts receivables</vt:lpstr>
      <vt:lpstr> Managing Debtors / Accounts receivables</vt:lpstr>
      <vt:lpstr> Managing Debtors / Accounts receivables</vt:lpstr>
      <vt:lpstr> Managing Debtors / Accounts receivables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Capital Management</dc:title>
  <dc:creator>fmsc-66</dc:creator>
  <cp:lastModifiedBy>Mr. A.H.G.K. Karunarathne</cp:lastModifiedBy>
  <cp:revision>69</cp:revision>
  <dcterms:created xsi:type="dcterms:W3CDTF">2018-11-03T15:37:46Z</dcterms:created>
  <dcterms:modified xsi:type="dcterms:W3CDTF">2025-02-14T19:10:47Z</dcterms:modified>
</cp:coreProperties>
</file>