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44"/>
  </p:notesMasterIdLst>
  <p:handoutMasterIdLst>
    <p:handoutMasterId r:id="rId45"/>
  </p:handoutMasterIdLst>
  <p:sldIdLst>
    <p:sldId id="261" r:id="rId5"/>
    <p:sldId id="262" r:id="rId6"/>
    <p:sldId id="342" r:id="rId7"/>
    <p:sldId id="265" r:id="rId8"/>
    <p:sldId id="312" r:id="rId9"/>
    <p:sldId id="269" r:id="rId10"/>
    <p:sldId id="266" r:id="rId11"/>
    <p:sldId id="274" r:id="rId12"/>
    <p:sldId id="324" r:id="rId13"/>
    <p:sldId id="304" r:id="rId14"/>
    <p:sldId id="272" r:id="rId15"/>
    <p:sldId id="362" r:id="rId16"/>
    <p:sldId id="283" r:id="rId17"/>
    <p:sldId id="306" r:id="rId18"/>
    <p:sldId id="305" r:id="rId19"/>
    <p:sldId id="353" r:id="rId20"/>
    <p:sldId id="290" r:id="rId21"/>
    <p:sldId id="346" r:id="rId22"/>
    <p:sldId id="307" r:id="rId23"/>
    <p:sldId id="363" r:id="rId24"/>
    <p:sldId id="297" r:id="rId25"/>
    <p:sldId id="331" r:id="rId26"/>
    <p:sldId id="309" r:id="rId27"/>
    <p:sldId id="355" r:id="rId28"/>
    <p:sldId id="343" r:id="rId29"/>
    <p:sldId id="361" r:id="rId30"/>
    <p:sldId id="299" r:id="rId31"/>
    <p:sldId id="344" r:id="rId32"/>
    <p:sldId id="357" r:id="rId33"/>
    <p:sldId id="360" r:id="rId34"/>
    <p:sldId id="358" r:id="rId35"/>
    <p:sldId id="364" r:id="rId36"/>
    <p:sldId id="271" r:id="rId37"/>
    <p:sldId id="339" r:id="rId38"/>
    <p:sldId id="340" r:id="rId39"/>
    <p:sldId id="321" r:id="rId40"/>
    <p:sldId id="322" r:id="rId41"/>
    <p:sldId id="264" r:id="rId42"/>
    <p:sldId id="33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A1BC"/>
    <a:srgbClr val="ED7B9F"/>
    <a:srgbClr val="FFCF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26A2-0CB7-85E6-715F-6559EAD79643}" v="272" dt="2020-01-23T05:48:08.469"/>
    <p1510:client id="{C765DE3C-99C6-A255-ADC6-2EA93E28ECDD}" v="789" dt="2020-01-27T08:51:44.583"/>
    <p1510:client id="{0FA3C9D4-E985-300F-DF24-E1332B706EB9}" v="3757" dt="2020-01-26T08:26:54.254"/>
    <p1510:client id="{D256225D-9699-9761-149C-D9305FEA38E7}" v="296" dt="2020-01-25T09:43:47.758"/>
    <p1510:client id="{003295C1-F16D-A8EF-B414-F690EA180C01}" v="2" dt="2020-01-23T07:16:38.126"/>
    <p1510:client id="{33FC6DDF-6C3F-3381-A922-73B51BD263EA}" v="3367" dt="2020-01-25T21:26:20.476"/>
    <p1510:client id="{1EF14CF4-D266-0C3D-505F-FD584716FC61}" v="436" dt="2020-01-26T08:37:12.647"/>
    <p1510:client id="{099A95C0-F424-BBB5-A5AF-C0D0ACD42039}" v="140" dt="2020-01-27T10:45:45.101"/>
    <p1510:client id="{18E0E7F2-78C1-F332-C532-013E5B6B08F9}" v="779" dt="2020-01-27T18:27:36.313"/>
    <p1510:client id="{0F5236A3-28FB-67A0-C59A-FC933B79C288}" v="3349" dt="2020-01-26T06:11:20.520"/>
    <p1510:client id="{0EB7AF04-7B80-50B3-50B1-2BED1168513C}" v="2220" dt="2020-01-27T09:57:56.320"/>
    <p1510:client id="{1C574405-6D20-F4B4-9B22-6C18433FD256}" v="1487" dt="2020-01-25T19:15:19.876"/>
    <p1510:client id="{2430208C-680D-4BA4-9AFD-A8FC50127BF6}" v="29" dt="2020-01-21T18:49:40.843"/>
    <p1510:client id="{2796F114-73BB-CD11-AB2E-8367E4B4BB23}" v="107" dt="2020-01-27T11:09:05.971"/>
    <p1510:client id="{CD49FD53-B2FC-8BC8-2BD3-8726B02416A6}" v="742" dt="2020-01-21T03:16:16.765"/>
    <p1510:client id="{31204607-347E-ABAE-E486-5203E5F7A475}" v="160" dt="2020-01-28T02:21:44.545"/>
    <p1510:client id="{FD426327-F88F-BE61-E33B-B668F75EA4A8}" v="105" dt="2020-01-22T17:27:07.181"/>
    <p1510:client id="{35ED12EF-84B4-B06E-EA4C-EC8785852E49}" v="127" dt="2020-01-27T02:03:06.739"/>
    <p1510:client id="{4477ECFF-440F-73D8-C379-30EA4F9DFB29}" v="444" dt="2020-01-24T02:39:06.475"/>
    <p1510:client id="{4C90CE53-848B-75B6-B234-556701BA9FEF}" v="897" dt="2020-01-26T08:45:35.812"/>
    <p1510:client id="{FCCCB454-211D-87B0-BA16-715471B5DE56}" v="790" dt="2020-01-22T02:08:40.482"/>
    <p1510:client id="{7041D9A9-FB0F-ED74-EA71-A28F6A92334A}" v="7" dt="2020-01-21T14:57:15.843"/>
    <p1510:client id="{532B1D4B-D933-B194-F4CF-19B5F5EBC7F1}" v="745" dt="2020-01-27T16:16:59.689"/>
    <p1510:client id="{58CB9C3D-AA1D-B3C5-9431-96E5993B3078}" v="53" dt="2020-01-27T11:29:22.202"/>
    <p1510:client id="{612C19FE-34E7-9D9E-8AFB-687774C0FBBC}" v="648" dt="2020-01-26T08:25:18.886"/>
    <p1510:client id="{6B7A5FEF-C203-DFAE-D41A-D4DF6904F297}" v="1077" dt="2020-01-27T19:10:53.205"/>
    <p1510:client id="{7098CA3B-DB28-A99A-A02E-3BD1D642097E}" v="2506" dt="2020-01-26T07:43:03.270"/>
    <p1510:client id="{CD8ACEE2-BA68-C814-8398-C89912BC54A6}" v="1580" dt="2020-01-27T11:29:24.704"/>
    <p1510:client id="{7F15B2ED-A4E3-D20B-3B1F-C4EFF4BDF534}" v="1017" dt="2020-01-25T15:51:01.696"/>
    <p1510:client id="{FE121B24-D510-F490-35E0-651F4D1C5CFA}" v="704" dt="2020-01-27T09:58:21.909"/>
    <p1510:client id="{9050C8FA-F766-0122-2FE9-048860D31C63}" v="3014" dt="2020-01-27T19:47:24.006"/>
    <p1510:client id="{950B7D0F-73F6-2970-F637-77FC1539CB05}" v="1407" dt="2020-01-25T16:46:24.695"/>
    <p1510:client id="{B9E1B21F-93D4-AF0D-08EA-FF5E0714D6D3}" v="2022" dt="2020-01-25T06:42:42.980"/>
    <p1510:client id="{A062A610-1428-6585-3296-733011E524BE}" v="2269" dt="2020-01-27T11:28:21.086"/>
    <p1510:client id="{A37501BA-0B8B-AB9C-D0E4-3732C8FE9C2F}" v="523" dt="2020-01-24T14:36:36.140"/>
    <p1510:client id="{AB095944-0068-1EFC-5B56-EA0DEA4A9AE1}" v="400" dt="2020-01-28T01:41:14.495"/>
    <p1510:client id="{B382758B-5116-6201-859B-E79AF991A0B3}" v="242" dt="2020-01-26T10:29:54.223"/>
    <p1510:client id="{B6145A53-76F3-42CC-903B-7441E264595B}" v="3" dt="2020-01-21T03:17:40.553"/>
    <p1510:client id="{C7EE1142-D06F-C693-8E19-5750CF6FE7D4}" v="249" dt="2020-01-24T14:42:58.618"/>
    <p1510:client id="{CB05A5D4-4C3D-DCB7-C552-E2047DEAF507}" v="328" dt="2020-01-27T11:25:49.391"/>
    <p1510:client id="{DDF6FE34-82BA-4C8D-B662-2635397D3876}" v="94" dt="2020-01-21T02:52:31.013"/>
    <p1510:client id="{CFFB177B-9812-B564-676A-49D2D20A6237}" v="158" dt="2020-01-28T02:19:08.917"/>
    <p1510:client id="{DDDE3887-5145-5F40-AD5F-98784E6E7363}" v="577" dt="2020-01-21T09:05:23.909"/>
    <p1510:client id="{E122628F-33B5-03DB-BAA1-EE5D432CCD84}" v="2560" dt="2020-01-26T10:17:31.714"/>
    <p1510:client id="{E46941A6-5A73-42E7-B224-EE30F4D0F75A}" v="1783" dt="2020-01-27T18:52:24.861"/>
    <p1510:client id="{E93F28E4-D575-A093-1BD1-10250F01DC23}" v="117" dt="2020-01-27T10:24:54.795"/>
    <p1510:client id="{F9E94716-7B8F-64C5-F2CF-53A6B0D2D9F3}" v="1716" dt="2020-01-25T18:28:5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sv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e616/5783f6c4c85ba5613dd4c926b78d10f48476.pdf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erald.com/insight/search?q=Milan%20Martic" TargetMode="External"/><Relationship Id="rId3" Type="http://schemas.openxmlformats.org/officeDocument/2006/relationships/hyperlink" Target="https://scholar.google.com/citations?user=W-ZBNWwAAAAJ&amp;hl=en&amp;oi=sra" TargetMode="External"/><Relationship Id="rId7" Type="http://schemas.openxmlformats.org/officeDocument/2006/relationships/hyperlink" Target="https://www.emerald.com/insight/search?q=Milica%20Kostic-Stankovic" TargetMode="External"/><Relationship Id="rId12" Type="http://schemas.openxmlformats.org/officeDocument/2006/relationships/image" Target="../media/image39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erald.com/insight/search?q=Dragana%20Makajic-Nikolic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emerald.com/insight/search?q=Dragana%20Todovic" TargetMode="External"/><Relationship Id="rId10" Type="http://schemas.openxmlformats.org/officeDocument/2006/relationships/hyperlink" Target="https://doi.org/10.1108/PIJPSM-11-2014-0124" TargetMode="External"/><Relationship Id="rId4" Type="http://schemas.openxmlformats.org/officeDocument/2006/relationships/hyperlink" Target="https://pdfs.semanticscholar.org/5485/0efc35028fb91630e5853a4d6e556faab9ab.pdf" TargetMode="External"/><Relationship Id="rId9" Type="http://schemas.openxmlformats.org/officeDocument/2006/relationships/hyperlink" Target="https://www.emerald.com/insight/publication/issn/1363-951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hyperlink" Target="https://play.google.com/store/apps/details?id=com.wmm.androidgame&amp;hl=en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wMemorygameroadsigns_9976519." TargetMode="External"/><Relationship Id="rId5" Type="http://schemas.openxmlformats.org/officeDocument/2006/relationships/hyperlink" Target="https://play.google.com/store/apps/details?id=com.allanjeffreynaval.pinoyroadsignquiz" TargetMode="External"/><Relationship Id="rId4" Type="http://schemas.openxmlformats.org/officeDocument/2006/relationships/hyperlink" Target="https://play.google.com/store/apps/details?id=air.RoadSignQuiz&amp;hl=en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uk.co.nightsnow.first_aid_self_test" TargetMode="External"/><Relationship Id="rId3" Type="http://schemas.openxmlformats.org/officeDocument/2006/relationships/hyperlink" Target="http://www.quiz-builder.com/" TargetMode="External"/><Relationship Id="rId7" Type="http://schemas.openxmlformats.org/officeDocument/2006/relationships/hyperlink" Target="https://play.google.com/store/apps/details?id=com.eoinzy.firstaid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avistechbd.quiz" TargetMode="External"/><Relationship Id="rId5" Type="http://schemas.openxmlformats.org/officeDocument/2006/relationships/hyperlink" Target="https://play.google.com/store/apps/details?id=com.jdapp.firstaidmcq" TargetMode="External"/><Relationship Id="rId10" Type="http://schemas.openxmlformats.org/officeDocument/2006/relationships/image" Target="../media/image39.svg"/><Relationship Id="rId4" Type="http://schemas.openxmlformats.org/officeDocument/2006/relationships/hyperlink" Target="http://school.discoveryeducation.com/quizcenter/(accessed" TargetMode="Externa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3D9E1-BBF1-4BB0-83F7-B7BB6006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3" y="1083462"/>
            <a:ext cx="11423831" cy="1464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                      </a:t>
            </a:r>
            <a:r>
              <a:rPr lang="en-US" sz="5000" b="1">
                <a:solidFill>
                  <a:srgbClr val="FFFFFF"/>
                </a:solidFill>
              </a:rPr>
              <a:t>SmartCop</a:t>
            </a:r>
            <a:r>
              <a:rPr lang="en-US" sz="5000" b="1"/>
              <a:t/>
            </a:r>
            <a:br>
              <a:rPr lang="en-US" sz="5000" b="1"/>
            </a:br>
            <a:r>
              <a:rPr lang="en-US" sz="5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145F18-B075-4166-B728-F8EACA37294C}"/>
              </a:ext>
            </a:extLst>
          </p:cNvPr>
          <p:cNvSpPr/>
          <p:nvPr/>
        </p:nvSpPr>
        <p:spPr>
          <a:xfrm>
            <a:off x="533400" y="2628900"/>
            <a:ext cx="11172825" cy="28575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>
                <a:solidFill>
                  <a:schemeClr val="bg1"/>
                </a:solidFill>
                <a:latin typeface="Gill Sans MT"/>
              </a:rPr>
              <a:t>AUTOMATED PLATFORM TO MITIGATE THE IMPACT OF </a:t>
            </a:r>
            <a:endParaRPr lang="en-US" sz="2800">
              <a:solidFill>
                <a:schemeClr val="bg1"/>
              </a:solidFill>
              <a:latin typeface="Gill Sans MT"/>
            </a:endParaRPr>
          </a:p>
          <a:p>
            <a:pPr algn="ctr"/>
            <a:r>
              <a:rPr lang="en-US" sz="2800" cap="all">
                <a:solidFill>
                  <a:schemeClr val="bg1"/>
                </a:solidFill>
                <a:latin typeface="Gill Sans MT"/>
              </a:rPr>
              <a:t>ROAD ACCIDENTS</a:t>
            </a:r>
            <a:r>
              <a:rPr lang="en-US" sz="2800">
                <a:solidFill>
                  <a:schemeClr val="bg1"/>
                </a:solidFill>
                <a:latin typeface="Gill Sans MT"/>
                <a:ea typeface="Gill Sans MT"/>
                <a:cs typeface="Gill Sans MT"/>
              </a:rPr>
              <a:t>​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28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Knowledge gap 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97E8E4-2212-48DB-BFD7-45A214A60FB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IT16138896</a:t>
            </a:r>
            <a:endParaRPr lang="en-US"/>
          </a:p>
        </p:txBody>
      </p:sp>
      <p:pic>
        <p:nvPicPr>
          <p:cNvPr id="6" name="Graphic 6" descr="Puzzle pieces">
            <a:extLst>
              <a:ext uri="{FF2B5EF4-FFF2-40B4-BE49-F238E27FC236}">
                <a16:creationId xmlns="" xmlns:a16="http://schemas.microsoft.com/office/drawing/2014/main" id="{6F965790-3DDE-4267-910B-8B3075ED7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16347" y="3949460"/>
            <a:ext cx="914400" cy="914400"/>
          </a:xfrm>
          <a:prstGeom prst="rect">
            <a:avLst/>
          </a:prstGeom>
        </p:spPr>
      </p:pic>
      <p:pic>
        <p:nvPicPr>
          <p:cNvPr id="5" name="Picture 6" descr="A picture containing toy, stool&#10;&#10;Description generated with very high confidence">
            <a:extLst>
              <a:ext uri="{FF2B5EF4-FFF2-40B4-BE49-F238E27FC236}">
                <a16:creationId xmlns="" xmlns:a16="http://schemas.microsoft.com/office/drawing/2014/main" id="{FEB8E365-E35D-490F-B5C2-FDE82210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059" y="2347892"/>
            <a:ext cx="2053282" cy="1957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B9AAB80-8C37-4285-8BB7-63E287D37781}"/>
              </a:ext>
            </a:extLst>
          </p:cNvPr>
          <p:cNvSpPr/>
          <p:nvPr/>
        </p:nvSpPr>
        <p:spPr>
          <a:xfrm>
            <a:off x="5123935" y="654907"/>
            <a:ext cx="2481648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Obtained a statistical report or analytics only 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EDB9C39-6B77-4B4D-A3AE-2BBE229C1667}"/>
              </a:ext>
            </a:extLst>
          </p:cNvPr>
          <p:cNvSpPr/>
          <p:nvPr/>
        </p:nvSpPr>
        <p:spPr>
          <a:xfrm>
            <a:off x="8819377" y="653620"/>
            <a:ext cx="2358080" cy="11738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Road accident prediction is conducted to obtain one feature [3]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AF41465-612B-4E6E-BBA4-DB345D452B0E}"/>
              </a:ext>
            </a:extLst>
          </p:cNvPr>
          <p:cNvSpPr/>
          <p:nvPr/>
        </p:nvSpPr>
        <p:spPr>
          <a:xfrm>
            <a:off x="4802144" y="3432603"/>
            <a:ext cx="2244810" cy="1215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Analyzed the number of road accidents and casualties only [4]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23D02E-5C87-4A9C-A475-C00771F47BDD}"/>
              </a:ext>
            </a:extLst>
          </p:cNvPr>
          <p:cNvSpPr/>
          <p:nvPr/>
        </p:nvSpPr>
        <p:spPr>
          <a:xfrm>
            <a:off x="9856829" y="3421019"/>
            <a:ext cx="2183027" cy="116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>
                <a:solidFill>
                  <a:schemeClr val="tx1"/>
                </a:solidFill>
              </a:rPr>
              <a:t>Only defined the analysis of fatalities occurred on pedestrians [6]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71F086E-210A-4F53-B13E-10B2698A6446}"/>
              </a:ext>
            </a:extLst>
          </p:cNvPr>
          <p:cNvSpPr/>
          <p:nvPr/>
        </p:nvSpPr>
        <p:spPr>
          <a:xfrm>
            <a:off x="7610732" y="4964326"/>
            <a:ext cx="2244810" cy="13180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Evaluated their predictions only for the part of a pathway [5]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7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7918-B4FD-481D-8750-779317C3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88282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COMPARISON WITH </a:t>
            </a:r>
            <a:r>
              <a:rPr lang="en-US">
                <a:ea typeface="+mj-lt"/>
                <a:cs typeface="+mj-lt"/>
              </a:rPr>
              <a:t> existing systems 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8E07033-A915-4524-A553-F4C41D91E70A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IT16138896</a:t>
            </a:r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663D694D-17BB-435B-B783-4B83B62D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0893722"/>
              </p:ext>
            </p:extLst>
          </p:nvPr>
        </p:nvGraphicFramePr>
        <p:xfrm>
          <a:off x="525162" y="1987378"/>
          <a:ext cx="11249356" cy="482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268">
                  <a:extLst>
                    <a:ext uri="{9D8B030D-6E8A-4147-A177-3AD203B41FA5}">
                      <a16:colId xmlns="" xmlns:a16="http://schemas.microsoft.com/office/drawing/2014/main" val="1388728239"/>
                    </a:ext>
                  </a:extLst>
                </a:gridCol>
                <a:gridCol w="1930127">
                  <a:extLst>
                    <a:ext uri="{9D8B030D-6E8A-4147-A177-3AD203B41FA5}">
                      <a16:colId xmlns="" xmlns:a16="http://schemas.microsoft.com/office/drawing/2014/main" val="759031402"/>
                    </a:ext>
                  </a:extLst>
                </a:gridCol>
                <a:gridCol w="1187741">
                  <a:extLst>
                    <a:ext uri="{9D8B030D-6E8A-4147-A177-3AD203B41FA5}">
                      <a16:colId xmlns="" xmlns:a16="http://schemas.microsoft.com/office/drawing/2014/main" val="506706312"/>
                    </a:ext>
                  </a:extLst>
                </a:gridCol>
                <a:gridCol w="1372225">
                  <a:extLst>
                    <a:ext uri="{9D8B030D-6E8A-4147-A177-3AD203B41FA5}">
                      <a16:colId xmlns="" xmlns:a16="http://schemas.microsoft.com/office/drawing/2014/main" val="2045221564"/>
                    </a:ext>
                  </a:extLst>
                </a:gridCol>
                <a:gridCol w="1636103">
                  <a:extLst>
                    <a:ext uri="{9D8B030D-6E8A-4147-A177-3AD203B41FA5}">
                      <a16:colId xmlns="" xmlns:a16="http://schemas.microsoft.com/office/drawing/2014/main" val="1783531022"/>
                    </a:ext>
                  </a:extLst>
                </a:gridCol>
                <a:gridCol w="1874892">
                  <a:extLst>
                    <a:ext uri="{9D8B030D-6E8A-4147-A177-3AD203B41FA5}">
                      <a16:colId xmlns="" xmlns:a16="http://schemas.microsoft.com/office/drawing/2014/main" val="1451833071"/>
                    </a:ext>
                  </a:extLst>
                </a:gridCol>
              </a:tblGrid>
              <a:tr h="2252533">
                <a:tc>
                  <a:txBody>
                    <a:bodyPr/>
                    <a:lstStyle/>
                    <a:p>
                      <a:r>
                        <a:rPr lang="en-US" sz="14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Gill Sans MT"/>
                        </a:rPr>
                        <a:t>Traffic Accident Analysis and Development of Accident Prediction Model [7]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Gill Sans MT"/>
                        </a:rPr>
                        <a:t>Prediction of the Cause of Accident and Accident Prone Location on Roads Using Data Mining Techniques [8]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Gill Sans MT"/>
                        </a:rPr>
                        <a:t>Forecasting the Number of Road Accidents and Casualties using Random Forest Regression in the Context of Bangladesh [4]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Gill Sans MT"/>
                        </a:rPr>
                        <a:t>Road Accident Analysis and Prediction of Accident Severity by Using Machine Learning in Bangladesh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  [3]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SmartCop</a:t>
                      </a:r>
                      <a:r>
                        <a:rPr lang="en-US" sz="1400"/>
                        <a:t> - Automated Platform to Mitigate the Impact of Road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6429653"/>
                  </a:ext>
                </a:extLst>
              </a:tr>
              <a:tr h="506849">
                <a:tc>
                  <a:txBody>
                    <a:bodyPr/>
                    <a:lstStyle/>
                    <a:p>
                      <a:r>
                        <a:rPr lang="en-US" sz="1400"/>
                        <a:t>Predict the specific areas of road accidents identified by the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 </a:t>
                      </a:r>
                      <a:r>
                        <a:rPr lang="en-US" sz="1800" b="0" i="0" u="none" strike="noStrike" noProof="0"/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2744082"/>
                  </a:ext>
                </a:extLst>
              </a:tr>
              <a:tr h="506849">
                <a:tc>
                  <a:txBody>
                    <a:bodyPr/>
                    <a:lstStyle/>
                    <a:p>
                      <a:r>
                        <a:rPr lang="en-US" sz="1400"/>
                        <a:t>Identify the frequency of the road accidents in the specified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671210"/>
                  </a:ext>
                </a:extLst>
              </a:tr>
              <a:tr h="506849">
                <a:tc>
                  <a:txBody>
                    <a:bodyPr/>
                    <a:lstStyle/>
                    <a:p>
                      <a:r>
                        <a:rPr lang="en-US" sz="1400"/>
                        <a:t>Recommend the severity of the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7552816"/>
                  </a:ext>
                </a:extLst>
              </a:tr>
              <a:tr h="506849">
                <a:tc>
                  <a:txBody>
                    <a:bodyPr/>
                    <a:lstStyle/>
                    <a:p>
                      <a:r>
                        <a:rPr lang="en-US" sz="1400"/>
                        <a:t>Speculate the reason for the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366750"/>
                  </a:ext>
                </a:extLst>
              </a:tr>
              <a:tr h="506849">
                <a:tc>
                  <a:txBody>
                    <a:bodyPr/>
                    <a:lstStyle/>
                    <a:p>
                      <a:r>
                        <a:rPr lang="en-US" sz="1400"/>
                        <a:t>Deliver the results through a user-friendly web-based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0723251"/>
                  </a:ext>
                </a:extLst>
              </a:tr>
            </a:tbl>
          </a:graphicData>
        </a:graphic>
      </p:graphicFrame>
      <p:pic>
        <p:nvPicPr>
          <p:cNvPr id="12" name="Graphic 12" descr="Checkmark">
            <a:extLst>
              <a:ext uri="{FF2B5EF4-FFF2-40B4-BE49-F238E27FC236}">
                <a16:creationId xmlns="" xmlns:a16="http://schemas.microsoft.com/office/drawing/2014/main" id="{C31EF7AA-6DE5-406C-ADAB-98670026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33875" y="4233734"/>
            <a:ext cx="428625" cy="428625"/>
          </a:xfrm>
          <a:prstGeom prst="rect">
            <a:avLst/>
          </a:prstGeom>
        </p:spPr>
      </p:pic>
      <p:pic>
        <p:nvPicPr>
          <p:cNvPr id="14" name="Graphic 14" descr="Close">
            <a:extLst>
              <a:ext uri="{FF2B5EF4-FFF2-40B4-BE49-F238E27FC236}">
                <a16:creationId xmlns="" xmlns:a16="http://schemas.microsoft.com/office/drawing/2014/main" id="{4C90C062-EBBD-4FE9-9E0F-333519EE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91025" y="5309286"/>
            <a:ext cx="371475" cy="371475"/>
          </a:xfrm>
          <a:prstGeom prst="rect">
            <a:avLst/>
          </a:prstGeom>
        </p:spPr>
      </p:pic>
      <p:pic>
        <p:nvPicPr>
          <p:cNvPr id="16" name="Graphic 16" descr="Checkmark">
            <a:extLst>
              <a:ext uri="{FF2B5EF4-FFF2-40B4-BE49-F238E27FC236}">
                <a16:creationId xmlns="" xmlns:a16="http://schemas.microsoft.com/office/drawing/2014/main" id="{25BB4188-C87C-4E11-9C59-63315C8B64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62450" y="4733925"/>
            <a:ext cx="428625" cy="428625"/>
          </a:xfrm>
          <a:prstGeom prst="rect">
            <a:avLst/>
          </a:prstGeom>
        </p:spPr>
      </p:pic>
      <p:pic>
        <p:nvPicPr>
          <p:cNvPr id="18" name="Graphic 18" descr="Checkmark">
            <a:extLst>
              <a:ext uri="{FF2B5EF4-FFF2-40B4-BE49-F238E27FC236}">
                <a16:creationId xmlns="" xmlns:a16="http://schemas.microsoft.com/office/drawing/2014/main" id="{DD9E463A-E945-4B7B-93A0-4D25F48E1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10275" y="4247893"/>
            <a:ext cx="438150" cy="447675"/>
          </a:xfrm>
          <a:prstGeom prst="rect">
            <a:avLst/>
          </a:prstGeom>
        </p:spPr>
      </p:pic>
      <p:pic>
        <p:nvPicPr>
          <p:cNvPr id="20" name="Graphic 20" descr="Checkmark">
            <a:extLst>
              <a:ext uri="{FF2B5EF4-FFF2-40B4-BE49-F238E27FC236}">
                <a16:creationId xmlns="" xmlns:a16="http://schemas.microsoft.com/office/drawing/2014/main" id="{A0F720A2-0D88-4CF8-8B88-252370E44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91025" y="5705475"/>
            <a:ext cx="428625" cy="438150"/>
          </a:xfrm>
          <a:prstGeom prst="rect">
            <a:avLst/>
          </a:prstGeom>
        </p:spPr>
      </p:pic>
      <p:pic>
        <p:nvPicPr>
          <p:cNvPr id="22" name="Graphic 22" descr="Close">
            <a:extLst>
              <a:ext uri="{FF2B5EF4-FFF2-40B4-BE49-F238E27FC236}">
                <a16:creationId xmlns="" xmlns:a16="http://schemas.microsoft.com/office/drawing/2014/main" id="{AD5B1B2A-53FA-4D51-881A-39628664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57900" y="5829300"/>
            <a:ext cx="428625" cy="352425"/>
          </a:xfrm>
          <a:prstGeom prst="rect">
            <a:avLst/>
          </a:prstGeom>
        </p:spPr>
      </p:pic>
      <p:pic>
        <p:nvPicPr>
          <p:cNvPr id="24" name="Graphic 24" descr="Close">
            <a:extLst>
              <a:ext uri="{FF2B5EF4-FFF2-40B4-BE49-F238E27FC236}">
                <a16:creationId xmlns="" xmlns:a16="http://schemas.microsoft.com/office/drawing/2014/main" id="{17ADA525-80A4-4440-9710-9DD7C32A1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57900" y="5298989"/>
            <a:ext cx="371475" cy="352425"/>
          </a:xfrm>
          <a:prstGeom prst="rect">
            <a:avLst/>
          </a:prstGeom>
        </p:spPr>
      </p:pic>
      <p:pic>
        <p:nvPicPr>
          <p:cNvPr id="26" name="Graphic 26" descr="Close">
            <a:extLst>
              <a:ext uri="{FF2B5EF4-FFF2-40B4-BE49-F238E27FC236}">
                <a16:creationId xmlns="" xmlns:a16="http://schemas.microsoft.com/office/drawing/2014/main" id="{6245A5F5-3581-4365-BA07-9664D2C65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24725" y="5785536"/>
            <a:ext cx="457200" cy="447675"/>
          </a:xfrm>
          <a:prstGeom prst="rect">
            <a:avLst/>
          </a:prstGeom>
        </p:spPr>
      </p:pic>
      <p:pic>
        <p:nvPicPr>
          <p:cNvPr id="28" name="Graphic 28" descr="Close">
            <a:extLst>
              <a:ext uri="{FF2B5EF4-FFF2-40B4-BE49-F238E27FC236}">
                <a16:creationId xmlns="" xmlns:a16="http://schemas.microsoft.com/office/drawing/2014/main" id="{A2CC3C9F-D4B5-4956-9FFD-1D723CD2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52925" y="6337986"/>
            <a:ext cx="428625" cy="428625"/>
          </a:xfrm>
          <a:prstGeom prst="rect">
            <a:avLst/>
          </a:prstGeom>
        </p:spPr>
      </p:pic>
      <p:pic>
        <p:nvPicPr>
          <p:cNvPr id="30" name="Graphic 30" descr="Close">
            <a:extLst>
              <a:ext uri="{FF2B5EF4-FFF2-40B4-BE49-F238E27FC236}">
                <a16:creationId xmlns="" xmlns:a16="http://schemas.microsoft.com/office/drawing/2014/main" id="{D7F97928-CDE2-486D-8103-20B3111C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62825" y="5321128"/>
            <a:ext cx="371475" cy="409575"/>
          </a:xfrm>
          <a:prstGeom prst="rect">
            <a:avLst/>
          </a:prstGeom>
        </p:spPr>
      </p:pic>
      <p:pic>
        <p:nvPicPr>
          <p:cNvPr id="32" name="Graphic 32" descr="Close">
            <a:extLst>
              <a:ext uri="{FF2B5EF4-FFF2-40B4-BE49-F238E27FC236}">
                <a16:creationId xmlns="" xmlns:a16="http://schemas.microsoft.com/office/drawing/2014/main" id="{D331F782-3D8B-4BD3-89FB-80D28838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05675" y="4762500"/>
            <a:ext cx="457200" cy="428625"/>
          </a:xfrm>
          <a:prstGeom prst="rect">
            <a:avLst/>
          </a:prstGeom>
        </p:spPr>
      </p:pic>
      <p:pic>
        <p:nvPicPr>
          <p:cNvPr id="34" name="Graphic 34" descr="Close">
            <a:extLst>
              <a:ext uri="{FF2B5EF4-FFF2-40B4-BE49-F238E27FC236}">
                <a16:creationId xmlns="" xmlns:a16="http://schemas.microsoft.com/office/drawing/2014/main" id="{EFA0B99A-BB2F-4FA7-8293-8356E97AE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99497" y="4270289"/>
            <a:ext cx="435575" cy="433258"/>
          </a:xfrm>
          <a:prstGeom prst="rect">
            <a:avLst/>
          </a:prstGeom>
        </p:spPr>
      </p:pic>
      <p:pic>
        <p:nvPicPr>
          <p:cNvPr id="36" name="Graphic 36" descr="Close">
            <a:extLst>
              <a:ext uri="{FF2B5EF4-FFF2-40B4-BE49-F238E27FC236}">
                <a16:creationId xmlns="" xmlns:a16="http://schemas.microsoft.com/office/drawing/2014/main" id="{B5BC0B9C-AFF0-47F9-8093-5029DFBDE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81875" y="6347511"/>
            <a:ext cx="428625" cy="390525"/>
          </a:xfrm>
          <a:prstGeom prst="rect">
            <a:avLst/>
          </a:prstGeom>
        </p:spPr>
      </p:pic>
      <p:pic>
        <p:nvPicPr>
          <p:cNvPr id="38" name="Graphic 38" descr="Close">
            <a:extLst>
              <a:ext uri="{FF2B5EF4-FFF2-40B4-BE49-F238E27FC236}">
                <a16:creationId xmlns="" xmlns:a16="http://schemas.microsoft.com/office/drawing/2014/main" id="{C8B91B94-F840-42A5-8609-A6CF8FBE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48725" y="5775239"/>
            <a:ext cx="495300" cy="447675"/>
          </a:xfrm>
          <a:prstGeom prst="rect">
            <a:avLst/>
          </a:prstGeom>
        </p:spPr>
      </p:pic>
      <p:pic>
        <p:nvPicPr>
          <p:cNvPr id="40" name="Graphic 40" descr="Close">
            <a:extLst>
              <a:ext uri="{FF2B5EF4-FFF2-40B4-BE49-F238E27FC236}">
                <a16:creationId xmlns="" xmlns:a16="http://schemas.microsoft.com/office/drawing/2014/main" id="{E014A727-AA73-4445-A785-C122412F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77300" y="4758381"/>
            <a:ext cx="438150" cy="409575"/>
          </a:xfrm>
          <a:prstGeom prst="rect">
            <a:avLst/>
          </a:prstGeom>
        </p:spPr>
      </p:pic>
      <p:pic>
        <p:nvPicPr>
          <p:cNvPr id="42" name="Graphic 42" descr="Close">
            <a:extLst>
              <a:ext uri="{FF2B5EF4-FFF2-40B4-BE49-F238E27FC236}">
                <a16:creationId xmlns="" xmlns:a16="http://schemas.microsoft.com/office/drawing/2014/main" id="{A167B75C-55FB-4D28-82D4-F4EBC569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67775" y="4254328"/>
            <a:ext cx="438150" cy="409575"/>
          </a:xfrm>
          <a:prstGeom prst="rect">
            <a:avLst/>
          </a:prstGeom>
        </p:spPr>
      </p:pic>
      <p:pic>
        <p:nvPicPr>
          <p:cNvPr id="44" name="Graphic 44" descr="Close">
            <a:extLst>
              <a:ext uri="{FF2B5EF4-FFF2-40B4-BE49-F238E27FC236}">
                <a16:creationId xmlns="" xmlns:a16="http://schemas.microsoft.com/office/drawing/2014/main" id="{B26967F1-913B-4834-8F7D-08AD9C9BB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05875" y="6327689"/>
            <a:ext cx="438150" cy="447675"/>
          </a:xfrm>
          <a:prstGeom prst="rect">
            <a:avLst/>
          </a:prstGeom>
        </p:spPr>
      </p:pic>
      <p:pic>
        <p:nvPicPr>
          <p:cNvPr id="46" name="Graphic 46" descr="Close">
            <a:extLst>
              <a:ext uri="{FF2B5EF4-FFF2-40B4-BE49-F238E27FC236}">
                <a16:creationId xmlns="" xmlns:a16="http://schemas.microsoft.com/office/drawing/2014/main" id="{DE05D03E-3412-42D0-83FA-F5A832546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57900" y="6368106"/>
            <a:ext cx="390525" cy="390525"/>
          </a:xfrm>
          <a:prstGeom prst="rect">
            <a:avLst/>
          </a:prstGeom>
        </p:spPr>
      </p:pic>
      <p:pic>
        <p:nvPicPr>
          <p:cNvPr id="3" name="Graphic 3" descr="Checkmark">
            <a:extLst>
              <a:ext uri="{FF2B5EF4-FFF2-40B4-BE49-F238E27FC236}">
                <a16:creationId xmlns="" xmlns:a16="http://schemas.microsoft.com/office/drawing/2014/main" id="{C65BB83B-43EF-42AE-9A00-B2B16C59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53700" y="6248400"/>
            <a:ext cx="361950" cy="438150"/>
          </a:xfrm>
          <a:prstGeom prst="rect">
            <a:avLst/>
          </a:prstGeom>
        </p:spPr>
      </p:pic>
      <p:pic>
        <p:nvPicPr>
          <p:cNvPr id="5" name="Graphic 5" descr="Checkmark">
            <a:extLst>
              <a:ext uri="{FF2B5EF4-FFF2-40B4-BE49-F238E27FC236}">
                <a16:creationId xmlns="" xmlns:a16="http://schemas.microsoft.com/office/drawing/2014/main" id="{8A46260C-480F-46A0-950F-FCC6858E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44175" y="5734050"/>
            <a:ext cx="361950" cy="447675"/>
          </a:xfrm>
          <a:prstGeom prst="rect">
            <a:avLst/>
          </a:prstGeom>
        </p:spPr>
      </p:pic>
      <p:pic>
        <p:nvPicPr>
          <p:cNvPr id="7" name="Graphic 8" descr="Checkmark">
            <a:extLst>
              <a:ext uri="{FF2B5EF4-FFF2-40B4-BE49-F238E27FC236}">
                <a16:creationId xmlns="" xmlns:a16="http://schemas.microsoft.com/office/drawing/2014/main" id="{02BE17EF-B6D4-459D-A935-8FC16C58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34650" y="5257800"/>
            <a:ext cx="371475" cy="409575"/>
          </a:xfrm>
          <a:prstGeom prst="rect">
            <a:avLst/>
          </a:prstGeom>
        </p:spPr>
      </p:pic>
      <p:pic>
        <p:nvPicPr>
          <p:cNvPr id="11" name="Graphic 12" descr="Checkmark">
            <a:extLst>
              <a:ext uri="{FF2B5EF4-FFF2-40B4-BE49-F238E27FC236}">
                <a16:creationId xmlns="" xmlns:a16="http://schemas.microsoft.com/office/drawing/2014/main" id="{D7061634-40EC-4BBB-9E10-82297F22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44175" y="4762500"/>
            <a:ext cx="371475" cy="371475"/>
          </a:xfrm>
          <a:prstGeom prst="rect">
            <a:avLst/>
          </a:prstGeom>
        </p:spPr>
      </p:pic>
      <p:pic>
        <p:nvPicPr>
          <p:cNvPr id="15" name="Graphic 16" descr="Checkmark">
            <a:extLst>
              <a:ext uri="{FF2B5EF4-FFF2-40B4-BE49-F238E27FC236}">
                <a16:creationId xmlns="" xmlns:a16="http://schemas.microsoft.com/office/drawing/2014/main" id="{FE82F542-2221-47A7-AA0E-5626EDF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534650" y="4265398"/>
            <a:ext cx="371475" cy="371475"/>
          </a:xfrm>
          <a:prstGeom prst="rect">
            <a:avLst/>
          </a:prstGeom>
        </p:spPr>
      </p:pic>
      <p:pic>
        <p:nvPicPr>
          <p:cNvPr id="19" name="Graphic 20" descr="Checkmark">
            <a:extLst>
              <a:ext uri="{FF2B5EF4-FFF2-40B4-BE49-F238E27FC236}">
                <a16:creationId xmlns="" xmlns:a16="http://schemas.microsoft.com/office/drawing/2014/main" id="{08E4F848-3D40-48BE-ABDC-4FB9A835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48725" y="5253681"/>
            <a:ext cx="438150" cy="447675"/>
          </a:xfrm>
          <a:prstGeom prst="rect">
            <a:avLst/>
          </a:prstGeom>
        </p:spPr>
      </p:pic>
      <p:pic>
        <p:nvPicPr>
          <p:cNvPr id="23" name="Graphic 24" descr="Checkmark">
            <a:extLst>
              <a:ext uri="{FF2B5EF4-FFF2-40B4-BE49-F238E27FC236}">
                <a16:creationId xmlns="" xmlns:a16="http://schemas.microsoft.com/office/drawing/2014/main" id="{CECB0965-E31C-4C13-8B21-411E7B8C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57900" y="4727489"/>
            <a:ext cx="438150" cy="457200"/>
          </a:xfrm>
          <a:prstGeom prst="rect">
            <a:avLst/>
          </a:prstGeom>
        </p:spPr>
      </p:pic>
      <p:pic>
        <p:nvPicPr>
          <p:cNvPr id="4" name="Graphic 5" descr="Presentation with pie chart">
            <a:extLst>
              <a:ext uri="{FF2B5EF4-FFF2-40B4-BE49-F238E27FC236}">
                <a16:creationId xmlns="" xmlns:a16="http://schemas.microsoft.com/office/drawing/2014/main" id="{A7762DD2-79DC-49CC-89DE-9DCEEADB2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36347" y="6714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7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+mj-lt"/>
                <a:cs typeface="+mj-lt"/>
              </a:rPr>
              <a:t> proposed solution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50443C-1A3F-4FDE-9298-2ADCB41F26EA}"/>
              </a:ext>
            </a:extLst>
          </p:cNvPr>
          <p:cNvSpPr txBox="1"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 sz="240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2730CB-2766-44AD-8E2D-DFB2DC52160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IT16138896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C1B105-6EBE-42C8-89B5-9F3E3530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2731344"/>
              </p:ext>
            </p:extLst>
          </p:nvPr>
        </p:nvGraphicFramePr>
        <p:xfrm>
          <a:off x="330679" y="1207698"/>
          <a:ext cx="11694552" cy="555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84">
                  <a:extLst>
                    <a:ext uri="{9D8B030D-6E8A-4147-A177-3AD203B41FA5}">
                      <a16:colId xmlns="" xmlns:a16="http://schemas.microsoft.com/office/drawing/2014/main" val="3403443974"/>
                    </a:ext>
                  </a:extLst>
                </a:gridCol>
                <a:gridCol w="3898184">
                  <a:extLst>
                    <a:ext uri="{9D8B030D-6E8A-4147-A177-3AD203B41FA5}">
                      <a16:colId xmlns="" xmlns:a16="http://schemas.microsoft.com/office/drawing/2014/main" val="1125292072"/>
                    </a:ext>
                  </a:extLst>
                </a:gridCol>
                <a:gridCol w="3898184">
                  <a:extLst>
                    <a:ext uri="{9D8B030D-6E8A-4147-A177-3AD203B41FA5}">
                      <a16:colId xmlns="" xmlns:a16="http://schemas.microsoft.com/office/drawing/2014/main" val="4106258677"/>
                    </a:ext>
                  </a:extLst>
                </a:gridCol>
              </a:tblGrid>
              <a:tr h="42336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Requirements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Methodology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Expected outcome</a:t>
                      </a:r>
                      <a:endParaRPr lang="en-GB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85639949"/>
                  </a:ext>
                </a:extLst>
              </a:tr>
              <a:tr h="1161312">
                <a:tc grid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r>
                        <a:rPr lang="en-GB" sz="2400" b="1" kern="1200">
                          <a:solidFill>
                            <a:schemeClr val="tx1"/>
                          </a:solidFill>
                          <a:effectLst/>
                        </a:rPr>
                        <a:t>Objective : </a:t>
                      </a:r>
                      <a:r>
                        <a:rPr lang="en-GB" sz="2400" b="0" i="0" u="none" strike="noStrike" kern="1200" noProof="0">
                          <a:effectLst/>
                          <a:latin typeface="Gill Sans MT"/>
                        </a:rPr>
                        <a:t>Implement a machine learning model to predict road accidents using a supervised learning algorithm during the CDAP evaluation cycle</a:t>
                      </a:r>
                      <a:endParaRPr lang="en-US" sz="2400" b="1" i="0" u="none" strike="noStrike" kern="1200" noProof="0">
                        <a:solidFill>
                          <a:schemeClr val="tx1"/>
                        </a:solidFill>
                        <a:effectLst/>
                        <a:latin typeface="Gill Sans MT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4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066092"/>
                  </a:ext>
                </a:extLst>
              </a:tr>
            </a:tbl>
          </a:graphicData>
        </a:graphic>
      </p:graphicFrame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BE9667D5-7AEC-4320-9463-EFE2720B651A}"/>
              </a:ext>
            </a:extLst>
          </p:cNvPr>
          <p:cNvSpPr txBox="1"/>
          <p:nvPr/>
        </p:nvSpPr>
        <p:spPr>
          <a:xfrm>
            <a:off x="4724400" y="1963947"/>
            <a:ext cx="2743200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Function 1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CDBCA3-F9FE-49F1-888F-6617F7D4F5C1}"/>
              </a:ext>
            </a:extLst>
          </p:cNvPr>
          <p:cNvSpPr/>
          <p:nvPr/>
        </p:nvSpPr>
        <p:spPr>
          <a:xfrm>
            <a:off x="638175" y="2019300"/>
            <a:ext cx="3333750" cy="3295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q"/>
            </a:pPr>
            <a:r>
              <a:rPr lang="en-US" sz="1600"/>
              <a:t>Mitigate the impact of road accidents</a:t>
            </a:r>
            <a:endParaRPr lang="en-US"/>
          </a:p>
          <a:p>
            <a:pPr algn="ctr"/>
            <a:endParaRPr lang="en-US" sz="1600"/>
          </a:p>
          <a:p>
            <a:pPr marL="285750" indent="-285750">
              <a:buFont typeface="Wingdings"/>
              <a:buChar char="q"/>
            </a:pPr>
            <a:r>
              <a:rPr lang="en-US" sz="1600"/>
              <a:t>Accurate prediction of specific area, frequency, reason and severity of road accidents</a:t>
            </a:r>
          </a:p>
          <a:p>
            <a:pPr algn="ctr"/>
            <a:endParaRPr lang="en-US" sz="1600"/>
          </a:p>
          <a:p>
            <a:pPr marL="285750" indent="-285750">
              <a:buFont typeface="Wingdings"/>
              <a:buChar char="q"/>
            </a:pPr>
            <a:r>
              <a:rPr lang="en-US" sz="1600"/>
              <a:t>User-friendly web-based application</a:t>
            </a:r>
          </a:p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EE562CC-19B3-4FEF-9174-AEED70FA4E19}"/>
              </a:ext>
            </a:extLst>
          </p:cNvPr>
          <p:cNvSpPr/>
          <p:nvPr/>
        </p:nvSpPr>
        <p:spPr>
          <a:xfrm>
            <a:off x="8410574" y="1962150"/>
            <a:ext cx="3333750" cy="3295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q"/>
            </a:pPr>
            <a:r>
              <a:rPr lang="en-US" sz="1600"/>
              <a:t>Road accident predicted results</a:t>
            </a:r>
            <a:endParaRPr lang="en-US"/>
          </a:p>
          <a:p>
            <a:pPr algn="ctr"/>
            <a:endParaRPr lang="en-US" sz="1600"/>
          </a:p>
          <a:p>
            <a:pPr marL="285750" indent="-285750">
              <a:buFont typeface="Wingdings"/>
              <a:buChar char="q"/>
            </a:pPr>
            <a:r>
              <a:rPr lang="en-US" sz="1600"/>
              <a:t>Web-based application</a:t>
            </a:r>
            <a:endParaRPr lang="en-US"/>
          </a:p>
          <a:p>
            <a:pPr algn="ctr"/>
            <a:endParaRPr lang="en-US" sz="1600"/>
          </a:p>
          <a:p>
            <a:pPr marL="285750" indent="-285750">
              <a:buFont typeface="Wingdings"/>
              <a:buChar char="q"/>
            </a:pPr>
            <a:r>
              <a:rPr lang="en-US" sz="1600"/>
              <a:t>Statistical reports of road accidents</a:t>
            </a:r>
          </a:p>
          <a:p>
            <a:pPr algn="ctr"/>
            <a:endParaRPr lang="en-US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5AB1678-A9DD-4598-9B8C-D90A8E1941BB}"/>
              </a:ext>
            </a:extLst>
          </p:cNvPr>
          <p:cNvCxnSpPr>
            <a:cxnSpLocks/>
          </p:cNvCxnSpPr>
          <p:nvPr/>
        </p:nvCxnSpPr>
        <p:spPr>
          <a:xfrm flipV="1">
            <a:off x="3981050" y="3537550"/>
            <a:ext cx="713117" cy="57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0DA0CBC3-25C0-4E37-821C-FE622DC0DB1B}"/>
              </a:ext>
            </a:extLst>
          </p:cNvPr>
          <p:cNvCxnSpPr>
            <a:cxnSpLocks/>
          </p:cNvCxnSpPr>
          <p:nvPr/>
        </p:nvCxnSpPr>
        <p:spPr>
          <a:xfrm>
            <a:off x="7460371" y="3514551"/>
            <a:ext cx="871267" cy="8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40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hlinkClick r:id="rId2" action="ppaction://hlinksldjump"/>
            <a:extLst>
              <a:ext uri="{FF2B5EF4-FFF2-40B4-BE49-F238E27FC236}">
                <a16:creationId xmlns=""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1FDCF-412C-4387-AA95-7E9487A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cap="none" dirty="0">
                <a:ea typeface="+mj-lt"/>
                <a:cs typeface="+mj-lt"/>
              </a:rPr>
              <a:t>Schedule Traffic Police Officers According to Predicted Road Accidents Forecasts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3CF360-3510-4460-ADB9-39C63B70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Function 2</a:t>
            </a:r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=""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EC3DC8-EF8D-4554-8417-158FFE46B25D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IT16165830</a:t>
            </a:r>
          </a:p>
        </p:txBody>
      </p:sp>
    </p:spTree>
    <p:extLst>
      <p:ext uri="{BB962C8B-B14F-4D97-AF65-F5344CB8AC3E}">
        <p14:creationId xmlns="" xmlns:p14="http://schemas.microsoft.com/office/powerpoint/2010/main" val="34064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Knowledge gap 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22D00D-99BB-473B-A3B9-9D870FB4AD5C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IT16165830</a:t>
            </a:r>
          </a:p>
        </p:txBody>
      </p:sp>
      <p:pic>
        <p:nvPicPr>
          <p:cNvPr id="5" name="Graphic 6" descr="Puzzle pieces">
            <a:extLst>
              <a:ext uri="{FF2B5EF4-FFF2-40B4-BE49-F238E27FC236}">
                <a16:creationId xmlns="" xmlns:a16="http://schemas.microsoft.com/office/drawing/2014/main" id="{906AC405-ECE2-4BFF-B824-1E6E1185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16347" y="3949460"/>
            <a:ext cx="914400" cy="914400"/>
          </a:xfrm>
          <a:prstGeom prst="rect">
            <a:avLst/>
          </a:prstGeom>
        </p:spPr>
      </p:pic>
      <p:pic>
        <p:nvPicPr>
          <p:cNvPr id="6" name="Picture 6" descr="A picture containing toy, stool&#10;&#10;Description generated with very high confidence">
            <a:extLst>
              <a:ext uri="{FF2B5EF4-FFF2-40B4-BE49-F238E27FC236}">
                <a16:creationId xmlns="" xmlns:a16="http://schemas.microsoft.com/office/drawing/2014/main" id="{971F8DCB-340D-4A0D-B815-FD07FB06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564" y="2775991"/>
            <a:ext cx="1564452" cy="148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1BDA0E-5D3E-45D2-85F4-2CACF29B4061}"/>
              </a:ext>
            </a:extLst>
          </p:cNvPr>
          <p:cNvSpPr/>
          <p:nvPr/>
        </p:nvSpPr>
        <p:spPr>
          <a:xfrm>
            <a:off x="5095180" y="1488793"/>
            <a:ext cx="2481648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examined only the 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impact of the shift work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solidFill>
                  <a:schemeClr val="tx1"/>
                </a:solidFill>
              </a:rPr>
              <a:t> [11]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C19D143-324B-43E0-B944-1C926702A50D}"/>
              </a:ext>
            </a:extLst>
          </p:cNvPr>
          <p:cNvSpPr/>
          <p:nvPr/>
        </p:nvSpPr>
        <p:spPr>
          <a:xfrm>
            <a:off x="5023293" y="4407398"/>
            <a:ext cx="2481648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explore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only the 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experience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of traffic police officers [12]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9AF3292-C8D7-4AA9-A029-52122D5BE1A3}"/>
              </a:ext>
            </a:extLst>
          </p:cNvPr>
          <p:cNvSpPr/>
          <p:nvPr/>
        </p:nvSpPr>
        <p:spPr>
          <a:xfrm>
            <a:off x="9379633" y="1373774"/>
            <a:ext cx="2481648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Scheduling prediction is conducted based on </a:t>
            </a:r>
            <a:r>
              <a:rPr lang="en-US" b="1">
                <a:solidFill>
                  <a:schemeClr val="tx1"/>
                </a:solidFill>
              </a:rPr>
              <a:t>one prominent feature</a:t>
            </a:r>
            <a:r>
              <a:rPr lang="en-US">
                <a:solidFill>
                  <a:schemeClr val="tx1"/>
                </a:solidFill>
              </a:rPr>
              <a:t> [10]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819A4DC-B5C5-447E-BBEA-FA9344B9C2A3}"/>
              </a:ext>
            </a:extLst>
          </p:cNvPr>
          <p:cNvSpPr/>
          <p:nvPr/>
        </p:nvSpPr>
        <p:spPr>
          <a:xfrm>
            <a:off x="9379633" y="4407398"/>
            <a:ext cx="2481648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only examined the 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impact of enforcement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[9]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8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7918-B4FD-481D-8750-779317C3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37692"/>
            <a:ext cx="11029616" cy="659884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COMPARISON WITH </a:t>
            </a:r>
            <a:r>
              <a:rPr lang="en-US">
                <a:ea typeface="+mj-lt"/>
                <a:cs typeface="+mj-lt"/>
              </a:rPr>
              <a:t> existing systems 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08C865-2694-45C3-9611-0BB184740C49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IT16165830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="" xmlns:a16="http://schemas.microsoft.com/office/drawing/2014/main" id="{9EA61326-2511-4172-8A3F-53AC85999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88173284"/>
              </p:ext>
            </p:extLst>
          </p:nvPr>
        </p:nvGraphicFramePr>
        <p:xfrm>
          <a:off x="514350" y="1362075"/>
          <a:ext cx="11075210" cy="558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81">
                  <a:extLst>
                    <a:ext uri="{9D8B030D-6E8A-4147-A177-3AD203B41FA5}">
                      <a16:colId xmlns="" xmlns:a16="http://schemas.microsoft.com/office/drawing/2014/main" val="2696444180"/>
                    </a:ext>
                  </a:extLst>
                </a:gridCol>
                <a:gridCol w="1655377">
                  <a:extLst>
                    <a:ext uri="{9D8B030D-6E8A-4147-A177-3AD203B41FA5}">
                      <a16:colId xmlns="" xmlns:a16="http://schemas.microsoft.com/office/drawing/2014/main" val="2247642313"/>
                    </a:ext>
                  </a:extLst>
                </a:gridCol>
                <a:gridCol w="1418893">
                  <a:extLst>
                    <a:ext uri="{9D8B030D-6E8A-4147-A177-3AD203B41FA5}">
                      <a16:colId xmlns="" xmlns:a16="http://schemas.microsoft.com/office/drawing/2014/main" val="379634911"/>
                    </a:ext>
                  </a:extLst>
                </a:gridCol>
                <a:gridCol w="1458309">
                  <a:extLst>
                    <a:ext uri="{9D8B030D-6E8A-4147-A177-3AD203B41FA5}">
                      <a16:colId xmlns="" xmlns:a16="http://schemas.microsoft.com/office/drawing/2014/main" val="1442852152"/>
                    </a:ext>
                  </a:extLst>
                </a:gridCol>
                <a:gridCol w="2345071">
                  <a:extLst>
                    <a:ext uri="{9D8B030D-6E8A-4147-A177-3AD203B41FA5}">
                      <a16:colId xmlns="" xmlns:a16="http://schemas.microsoft.com/office/drawing/2014/main" val="2589951084"/>
                    </a:ext>
                  </a:extLst>
                </a:gridCol>
                <a:gridCol w="1103579">
                  <a:extLst>
                    <a:ext uri="{9D8B030D-6E8A-4147-A177-3AD203B41FA5}">
                      <a16:colId xmlns="" xmlns:a16="http://schemas.microsoft.com/office/drawing/2014/main" val="2452797000"/>
                    </a:ext>
                  </a:extLst>
                </a:gridCol>
              </a:tblGrid>
              <a:tr h="1664672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u="none" strike="noStrike" kern="1200">
                          <a:solidFill>
                            <a:schemeClr val="lt1"/>
                          </a:solidFill>
                          <a:latin typeface="Gill Sans M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/>
                        <a:t>Impact of enforcement on traffic accidents and fatalities</a:t>
                      </a:r>
                      <a:r>
                        <a:rPr lang="en-US" sz="1700" b="0" i="0" u="none" strike="noStrike" noProof="0">
                          <a:latin typeface="Gill Sans MT"/>
                        </a:rPr>
                        <a:t>[9]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/>
                        <a:t>police officer scheduling using goal programming</a:t>
                      </a:r>
                      <a:r>
                        <a:rPr lang="en-US" sz="1700" b="0" i="0" u="none" strike="noStrike" noProof="0">
                          <a:latin typeface="Gill Sans MT"/>
                        </a:rPr>
                        <a:t> [10]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/>
                        <a:t>The Traffic Police Location and Schedule Assignment Problem</a:t>
                      </a:r>
                      <a:r>
                        <a:rPr lang="en-US" sz="1700" b="0" i="0" u="none" strike="noStrike" noProof="0">
                          <a:latin typeface="Gill Sans MT"/>
                        </a:rPr>
                        <a:t> [11]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/>
                        <a:t>Traffic police officers experience of </a:t>
                      </a:r>
                      <a:r>
                        <a:rPr lang="en-US" sz="1700" b="0" i="0" u="none" strike="noStrike" noProof="0" err="1"/>
                        <a:t>postcrash</a:t>
                      </a:r>
                      <a:r>
                        <a:rPr lang="en-US" sz="1700" b="0" i="0" u="none" strike="noStrike" noProof="0"/>
                        <a:t> care to road traffic injury victims a qualitative study in Tanzania</a:t>
                      </a:r>
                      <a:r>
                        <a:rPr lang="en-US" sz="1700" b="0" i="0" u="none" strike="noStrike" noProof="0">
                          <a:latin typeface="Gill Sans MT"/>
                        </a:rPr>
                        <a:t> [12]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err="1">
                          <a:latin typeface="Gill Sans MT"/>
                        </a:rPr>
                        <a:t>SmartCop</a:t>
                      </a:r>
                      <a:r>
                        <a:rPr lang="en-US" sz="1700" b="0" i="0" u="none" strike="noStrike" noProof="0">
                          <a:latin typeface="Gill Sans MT"/>
                        </a:rPr>
                        <a:t> Road Safety Awareness Game.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9313410"/>
                  </a:ext>
                </a:extLst>
              </a:tr>
              <a:tr h="658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Gill Sans MT"/>
                        </a:rPr>
                        <a:t>Predict the availability through shift and leave based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7057072"/>
                  </a:ext>
                </a:extLst>
              </a:tr>
              <a:tr h="7936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Gill Sans MT"/>
                        </a:rPr>
                        <a:t>Recommending preferable police officers through experience analysis.</a:t>
                      </a:r>
                      <a:endParaRPr lang="en-US" sz="1600" b="1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4439658"/>
                  </a:ext>
                </a:extLst>
              </a:tr>
              <a:tr h="7936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Gill Sans MT"/>
                        </a:rPr>
                        <a:t>Appropriate police officers selection through analysis of police education and training taken.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263622"/>
                  </a:ext>
                </a:extLst>
              </a:tr>
              <a:tr h="7936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Gill Sans MT"/>
                        </a:rPr>
                        <a:t>Scheduling recognized police officers to the predicted road accident hotspots.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4436703"/>
                  </a:ext>
                </a:extLst>
              </a:tr>
              <a:tr h="754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Gill Sans MT"/>
                        </a:rPr>
                        <a:t>Send notifications to allocated police officers.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297622"/>
                  </a:ext>
                </a:extLst>
              </a:tr>
            </a:tbl>
          </a:graphicData>
        </a:graphic>
      </p:graphicFrame>
      <p:pic>
        <p:nvPicPr>
          <p:cNvPr id="11" name="Graphic 5" descr="Checkmark">
            <a:extLst>
              <a:ext uri="{FF2B5EF4-FFF2-40B4-BE49-F238E27FC236}">
                <a16:creationId xmlns="" xmlns:a16="http://schemas.microsoft.com/office/drawing/2014/main" id="{5506D83F-B04D-45DF-AD4C-B30DE8C8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62101" y="3093264"/>
            <a:ext cx="368061" cy="382439"/>
          </a:xfrm>
          <a:prstGeom prst="rect">
            <a:avLst/>
          </a:prstGeom>
        </p:spPr>
      </p:pic>
      <p:pic>
        <p:nvPicPr>
          <p:cNvPr id="13" name="Graphic 5" descr="Checkmark">
            <a:extLst>
              <a:ext uri="{FF2B5EF4-FFF2-40B4-BE49-F238E27FC236}">
                <a16:creationId xmlns="" xmlns:a16="http://schemas.microsoft.com/office/drawing/2014/main" id="{C464A903-AF17-4DC2-9C2D-075AF12EA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72962" y="3158955"/>
            <a:ext cx="368061" cy="382439"/>
          </a:xfrm>
          <a:prstGeom prst="rect">
            <a:avLst/>
          </a:prstGeom>
        </p:spPr>
      </p:pic>
      <p:pic>
        <p:nvPicPr>
          <p:cNvPr id="15" name="Graphic 5" descr="Checkmark">
            <a:extLst>
              <a:ext uri="{FF2B5EF4-FFF2-40B4-BE49-F238E27FC236}">
                <a16:creationId xmlns="" xmlns:a16="http://schemas.microsoft.com/office/drawing/2014/main" id="{7AEC20D6-8DA5-4A0F-A9DC-A5F2B16CB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66548" y="5523782"/>
            <a:ext cx="368061" cy="382439"/>
          </a:xfrm>
          <a:prstGeom prst="rect">
            <a:avLst/>
          </a:prstGeom>
        </p:spPr>
      </p:pic>
      <p:pic>
        <p:nvPicPr>
          <p:cNvPr id="17" name="Graphic 5" descr="Checkmark">
            <a:extLst>
              <a:ext uri="{FF2B5EF4-FFF2-40B4-BE49-F238E27FC236}">
                <a16:creationId xmlns="" xmlns:a16="http://schemas.microsoft.com/office/drawing/2014/main" id="{5982E328-851B-4C81-A0C2-913548E2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67651" y="3842125"/>
            <a:ext cx="368061" cy="382439"/>
          </a:xfrm>
          <a:prstGeom prst="rect">
            <a:avLst/>
          </a:prstGeom>
        </p:spPr>
      </p:pic>
      <p:pic>
        <p:nvPicPr>
          <p:cNvPr id="19" name="Graphic 5" descr="Checkmark">
            <a:extLst>
              <a:ext uri="{FF2B5EF4-FFF2-40B4-BE49-F238E27FC236}">
                <a16:creationId xmlns="" xmlns:a16="http://schemas.microsoft.com/office/drawing/2014/main" id="{9D465A6B-1778-41D5-B128-7B6D2D2BD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6479" y="5510643"/>
            <a:ext cx="368061" cy="382439"/>
          </a:xfrm>
          <a:prstGeom prst="rect">
            <a:avLst/>
          </a:prstGeom>
        </p:spPr>
      </p:pic>
      <p:pic>
        <p:nvPicPr>
          <p:cNvPr id="21" name="Graphic 5" descr="Checkmark">
            <a:extLst>
              <a:ext uri="{FF2B5EF4-FFF2-40B4-BE49-F238E27FC236}">
                <a16:creationId xmlns="" xmlns:a16="http://schemas.microsoft.com/office/drawing/2014/main" id="{59A2F9C5-82D7-4E3F-A18D-B7079422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6479" y="4551574"/>
            <a:ext cx="368061" cy="382439"/>
          </a:xfrm>
          <a:prstGeom prst="rect">
            <a:avLst/>
          </a:prstGeom>
        </p:spPr>
      </p:pic>
      <p:pic>
        <p:nvPicPr>
          <p:cNvPr id="23" name="Graphic 5" descr="Checkmark">
            <a:extLst>
              <a:ext uri="{FF2B5EF4-FFF2-40B4-BE49-F238E27FC236}">
                <a16:creationId xmlns="" xmlns:a16="http://schemas.microsoft.com/office/drawing/2014/main" id="{E9946D9B-94D3-4AB9-A281-4ACB39E5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46031" y="5523781"/>
            <a:ext cx="368061" cy="382439"/>
          </a:xfrm>
          <a:prstGeom prst="rect">
            <a:avLst/>
          </a:prstGeom>
        </p:spPr>
      </p:pic>
      <p:pic>
        <p:nvPicPr>
          <p:cNvPr id="25" name="Graphic 5" descr="Checkmark">
            <a:extLst>
              <a:ext uri="{FF2B5EF4-FFF2-40B4-BE49-F238E27FC236}">
                <a16:creationId xmlns="" xmlns:a16="http://schemas.microsoft.com/office/drawing/2014/main" id="{A6B8D3AF-881F-4DD3-A0B9-43DCA6A6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72858" y="3842126"/>
            <a:ext cx="368061" cy="382439"/>
          </a:xfrm>
          <a:prstGeom prst="rect">
            <a:avLst/>
          </a:prstGeom>
        </p:spPr>
      </p:pic>
      <p:pic>
        <p:nvPicPr>
          <p:cNvPr id="27" name="Graphic 5" descr="Checkmark">
            <a:extLst>
              <a:ext uri="{FF2B5EF4-FFF2-40B4-BE49-F238E27FC236}">
                <a16:creationId xmlns="" xmlns:a16="http://schemas.microsoft.com/office/drawing/2014/main" id="{8957587E-743D-4829-B558-29C94DF3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59568" y="5518526"/>
            <a:ext cx="368061" cy="382439"/>
          </a:xfrm>
          <a:prstGeom prst="rect">
            <a:avLst/>
          </a:prstGeom>
        </p:spPr>
      </p:pic>
      <p:pic>
        <p:nvPicPr>
          <p:cNvPr id="29" name="Graphic 5" descr="Checkmark">
            <a:extLst>
              <a:ext uri="{FF2B5EF4-FFF2-40B4-BE49-F238E27FC236}">
                <a16:creationId xmlns="" xmlns:a16="http://schemas.microsoft.com/office/drawing/2014/main" id="{2B470CB8-BFFD-4258-8595-D8C9CEDCD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70486" y="5526409"/>
            <a:ext cx="368061" cy="382439"/>
          </a:xfrm>
          <a:prstGeom prst="rect">
            <a:avLst/>
          </a:prstGeom>
        </p:spPr>
      </p:pic>
      <p:pic>
        <p:nvPicPr>
          <p:cNvPr id="31" name="Graphic 5" descr="Checkmark">
            <a:extLst>
              <a:ext uri="{FF2B5EF4-FFF2-40B4-BE49-F238E27FC236}">
                <a16:creationId xmlns="" xmlns:a16="http://schemas.microsoft.com/office/drawing/2014/main" id="{3CB46D55-96CD-4762-B812-04BA3E26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6479" y="3040712"/>
            <a:ext cx="368061" cy="382439"/>
          </a:xfrm>
          <a:prstGeom prst="rect">
            <a:avLst/>
          </a:prstGeom>
        </p:spPr>
      </p:pic>
      <p:pic>
        <p:nvPicPr>
          <p:cNvPr id="16" name="Graphic 5" descr="Checkmark">
            <a:extLst>
              <a:ext uri="{FF2B5EF4-FFF2-40B4-BE49-F238E27FC236}">
                <a16:creationId xmlns="" xmlns:a16="http://schemas.microsoft.com/office/drawing/2014/main" id="{97FAEA07-0958-4880-8C6E-A16C3C7BE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6479" y="6193815"/>
            <a:ext cx="368061" cy="382439"/>
          </a:xfrm>
          <a:prstGeom prst="rect">
            <a:avLst/>
          </a:prstGeom>
        </p:spPr>
      </p:pic>
      <p:pic>
        <p:nvPicPr>
          <p:cNvPr id="3" name="Graphic 5" descr="Presentation with pie chart">
            <a:extLst>
              <a:ext uri="{FF2B5EF4-FFF2-40B4-BE49-F238E27FC236}">
                <a16:creationId xmlns="" xmlns:a16="http://schemas.microsoft.com/office/drawing/2014/main" id="{D25DCE82-16C3-49F5-A378-D0072858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36347" y="5420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77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+mj-lt"/>
                <a:cs typeface="+mj-lt"/>
              </a:rPr>
              <a:t> proposed solution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50443C-1A3F-4FDE-9298-2ADCB41F26EA}"/>
              </a:ext>
            </a:extLst>
          </p:cNvPr>
          <p:cNvSpPr txBox="1"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 sz="240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2730CB-2766-44AD-8E2D-DFB2DC52160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IT16165830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C1B105-6EBE-42C8-89B5-9F3E3530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5098010"/>
              </p:ext>
            </p:extLst>
          </p:nvPr>
        </p:nvGraphicFramePr>
        <p:xfrm>
          <a:off x="273169" y="1308339"/>
          <a:ext cx="11847795" cy="518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573">
                  <a:extLst>
                    <a:ext uri="{9D8B030D-6E8A-4147-A177-3AD203B41FA5}">
                      <a16:colId xmlns="" xmlns:a16="http://schemas.microsoft.com/office/drawing/2014/main" val="3403443974"/>
                    </a:ext>
                  </a:extLst>
                </a:gridCol>
                <a:gridCol w="2949585">
                  <a:extLst>
                    <a:ext uri="{9D8B030D-6E8A-4147-A177-3AD203B41FA5}">
                      <a16:colId xmlns="" xmlns:a16="http://schemas.microsoft.com/office/drawing/2014/main" val="1125292072"/>
                    </a:ext>
                  </a:extLst>
                </a:gridCol>
                <a:gridCol w="3887637">
                  <a:extLst>
                    <a:ext uri="{9D8B030D-6E8A-4147-A177-3AD203B41FA5}">
                      <a16:colId xmlns="" xmlns:a16="http://schemas.microsoft.com/office/drawing/2014/main" val="4106258677"/>
                    </a:ext>
                  </a:extLst>
                </a:gridCol>
              </a:tblGrid>
              <a:tr h="3841452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800" kern="120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85639949"/>
                  </a:ext>
                </a:extLst>
              </a:tr>
              <a:tr h="1206825">
                <a:tc grid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r>
                        <a:rPr lang="en-GB" sz="2400" kern="1200">
                          <a:solidFill>
                            <a:schemeClr val="tx1"/>
                          </a:solidFill>
                          <a:effectLst/>
                        </a:rPr>
                        <a:t>Objective : To </a:t>
                      </a:r>
                      <a:r>
                        <a:rPr lang="en-US" sz="2400" b="0" i="0" u="none" strike="noStrike" kern="1200" noProof="0">
                          <a:effectLst/>
                          <a:latin typeface="Gill Sans MT"/>
                        </a:rPr>
                        <a:t>schedule traffic police officers according to predicted road accidents forecasts.</a:t>
                      </a:r>
                      <a:endParaRPr lang="en-GB" sz="2400" b="0" i="0" u="none" strike="noStrike" kern="1200" noProof="0">
                        <a:effectLst/>
                        <a:latin typeface="Gill Sans MT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3200" kern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3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066092"/>
                  </a:ext>
                </a:extLst>
              </a:tr>
            </a:tbl>
          </a:graphicData>
        </a:graphic>
      </p:graphicFrame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210F2238-E026-4EB5-BE63-E7D66CE4A032}"/>
              </a:ext>
            </a:extLst>
          </p:cNvPr>
          <p:cNvSpPr/>
          <p:nvPr/>
        </p:nvSpPr>
        <p:spPr>
          <a:xfrm>
            <a:off x="5450997" y="2237656"/>
            <a:ext cx="2271621" cy="270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Function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64BDC6-2714-4787-BFC5-4DDD8EE84CAB}"/>
              </a:ext>
            </a:extLst>
          </p:cNvPr>
          <p:cNvSpPr/>
          <p:nvPr/>
        </p:nvSpPr>
        <p:spPr>
          <a:xfrm>
            <a:off x="576172" y="2236760"/>
            <a:ext cx="4298828" cy="27173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Predict the availability of police officers</a:t>
            </a:r>
          </a:p>
          <a:p>
            <a:pPr marL="285750" indent="-285750">
              <a:buFont typeface="Wingdings"/>
              <a:buChar char="q"/>
            </a:pP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Predict the experience and knowledge of each officer for the relevant reason </a:t>
            </a:r>
          </a:p>
          <a:p>
            <a:pPr marL="285750" indent="-285750">
              <a:buFont typeface="Wingdings"/>
              <a:buChar char="q"/>
            </a:pP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Schedule police officers for the predicted accident hotspot.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Send notifications to allocated officers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FFF458C-CFAC-4BC8-B2F7-2FB9ECC4232B}"/>
              </a:ext>
            </a:extLst>
          </p:cNvPr>
          <p:cNvSpPr/>
          <p:nvPr/>
        </p:nvSpPr>
        <p:spPr>
          <a:xfrm>
            <a:off x="8698481" y="2235859"/>
            <a:ext cx="2861093" cy="270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q"/>
            </a:pPr>
            <a:r>
              <a:rPr lang="en-GB" b="1">
                <a:ea typeface="+mn-lt"/>
                <a:cs typeface="+mn-lt"/>
              </a:rPr>
              <a:t>Schedule of recommended police officers</a:t>
            </a:r>
            <a:endParaRPr lang="en-US"/>
          </a:p>
          <a:p>
            <a:pPr marL="285750" indent="-285750">
              <a:buFont typeface="Wingdings"/>
              <a:buChar char="q"/>
            </a:pPr>
            <a:r>
              <a:rPr lang="en-GB" b="1"/>
              <a:t>Web based application</a:t>
            </a:r>
          </a:p>
          <a:p>
            <a:pPr marL="285750" indent="-285750">
              <a:buFont typeface="Wingdings"/>
              <a:buChar char="q"/>
            </a:pPr>
            <a:r>
              <a:rPr lang="en-GB" b="1"/>
              <a:t>Notification system </a:t>
            </a:r>
          </a:p>
          <a:p>
            <a:pPr marL="285750" indent="-285750" algn="ctr">
              <a:buFont typeface="Wingdings"/>
              <a:buChar char="q"/>
            </a:pPr>
            <a:endParaRPr lang="en-GB" b="1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65E358C-7083-471F-B4BD-E2F1EB8441DE}"/>
              </a:ext>
            </a:extLst>
          </p:cNvPr>
          <p:cNvSpPr/>
          <p:nvPr/>
        </p:nvSpPr>
        <p:spPr>
          <a:xfrm>
            <a:off x="1210574" y="1735347"/>
            <a:ext cx="2674187" cy="373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Requirement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EA3020-4476-48B9-BFB8-AFED0C598209}"/>
              </a:ext>
            </a:extLst>
          </p:cNvPr>
          <p:cNvSpPr/>
          <p:nvPr/>
        </p:nvSpPr>
        <p:spPr>
          <a:xfrm>
            <a:off x="8786545" y="1605052"/>
            <a:ext cx="3148639" cy="632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Expected outcome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28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=""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1FDCF-412C-4387-AA95-7E9487A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300" cap="none" dirty="0">
                <a:ea typeface="+mj-lt"/>
                <a:cs typeface="+mj-lt"/>
                <a:hlinkClick r:id="rId2" action="ppaction://hlinksldjump"/>
              </a:rPr>
              <a:t>Game-based Learning Approach to Enhance Road Accident Prevention 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3CF360-3510-4460-ADB9-39C63B70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Function 3</a:t>
            </a:r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=""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91D667-A55A-45EF-A0C2-9407E8EE16E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IT16170094</a:t>
            </a:r>
          </a:p>
        </p:txBody>
      </p:sp>
    </p:spTree>
    <p:extLst>
      <p:ext uri="{BB962C8B-B14F-4D97-AF65-F5344CB8AC3E}">
        <p14:creationId xmlns="" xmlns:p14="http://schemas.microsoft.com/office/powerpoint/2010/main" val="38185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Knowledge gap 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22D00D-99BB-473B-A3B9-9D870FB4AD5C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IT16170094</a:t>
            </a:r>
          </a:p>
        </p:txBody>
      </p:sp>
      <p:pic>
        <p:nvPicPr>
          <p:cNvPr id="5" name="Graphic 6" descr="Puzzle pieces">
            <a:extLst>
              <a:ext uri="{FF2B5EF4-FFF2-40B4-BE49-F238E27FC236}">
                <a16:creationId xmlns="" xmlns:a16="http://schemas.microsoft.com/office/drawing/2014/main" id="{906AC405-ECE2-4BFF-B824-1E6E1185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16347" y="3949460"/>
            <a:ext cx="914400" cy="914400"/>
          </a:xfrm>
          <a:prstGeom prst="rect">
            <a:avLst/>
          </a:prstGeom>
        </p:spPr>
      </p:pic>
      <p:pic>
        <p:nvPicPr>
          <p:cNvPr id="6" name="Picture 6" descr="A picture containing toy, stool&#10;&#10;Description generated with very high confidence">
            <a:extLst>
              <a:ext uri="{FF2B5EF4-FFF2-40B4-BE49-F238E27FC236}">
                <a16:creationId xmlns="" xmlns:a16="http://schemas.microsoft.com/office/drawing/2014/main" id="{971F8DCB-340D-4A0D-B815-FD07FB06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394" y="3092293"/>
            <a:ext cx="1564452" cy="148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86280A-A94D-4542-A525-BF3FD8DB4797}"/>
              </a:ext>
            </a:extLst>
          </p:cNvPr>
          <p:cNvSpPr/>
          <p:nvPr/>
        </p:nvSpPr>
        <p:spPr>
          <a:xfrm>
            <a:off x="4937028" y="1948870"/>
            <a:ext cx="1662139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Respondents were limited to a specific age group </a:t>
            </a:r>
            <a:r>
              <a:rPr lang="en-US">
                <a:solidFill>
                  <a:schemeClr val="tx1"/>
                </a:solidFill>
              </a:rPr>
              <a:t>[16]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C19D143-324B-43E0-B944-1C926702A50D}"/>
              </a:ext>
            </a:extLst>
          </p:cNvPr>
          <p:cNvSpPr/>
          <p:nvPr/>
        </p:nvSpPr>
        <p:spPr>
          <a:xfrm>
            <a:off x="5008915" y="4795587"/>
            <a:ext cx="1662139" cy="1469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Participants had a little previous exposure to video games [17]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9AF3292-C8D7-4AA9-A029-52122D5BE1A3}"/>
              </a:ext>
            </a:extLst>
          </p:cNvPr>
          <p:cNvSpPr/>
          <p:nvPr/>
        </p:nvSpPr>
        <p:spPr>
          <a:xfrm>
            <a:off x="9767822" y="1891359"/>
            <a:ext cx="1662139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Only examined the effect of few chosen factors [18]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94565F5-781D-4829-8D52-45CDAF1D1CA1}"/>
              </a:ext>
            </a:extLst>
          </p:cNvPr>
          <p:cNvSpPr/>
          <p:nvPr/>
        </p:nvSpPr>
        <p:spPr>
          <a:xfrm>
            <a:off x="7179895" y="597399"/>
            <a:ext cx="1662139" cy="1297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 tested for knowledge 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retention [17]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14EEAEB-151F-4F30-9708-2CEAD4AACA4A}"/>
              </a:ext>
            </a:extLst>
          </p:cNvPr>
          <p:cNvSpPr/>
          <p:nvPr/>
        </p:nvSpPr>
        <p:spPr>
          <a:xfrm>
            <a:off x="9983482" y="4349888"/>
            <a:ext cx="1719648" cy="19156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Need for the games which require more ‘thinking’ has often been pointed out [19]</a:t>
            </a:r>
          </a:p>
        </p:txBody>
      </p:sp>
    </p:spTree>
    <p:extLst>
      <p:ext uri="{BB962C8B-B14F-4D97-AF65-F5344CB8AC3E}">
        <p14:creationId xmlns="" xmlns:p14="http://schemas.microsoft.com/office/powerpoint/2010/main" val="23572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7918-B4FD-481D-8750-779317C3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COMPARISON WITH </a:t>
            </a:r>
            <a:r>
              <a:rPr lang="en-US">
                <a:ea typeface="+mj-lt"/>
                <a:cs typeface="+mj-lt"/>
              </a:rPr>
              <a:t> existing systems </a:t>
            </a:r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="" xmlns:a16="http://schemas.microsoft.com/office/drawing/2014/main" id="{C269C38B-94A6-4B46-AEA4-DF752794B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42683815"/>
              </p:ext>
            </p:extLst>
          </p:nvPr>
        </p:nvGraphicFramePr>
        <p:xfrm>
          <a:off x="581025" y="2181225"/>
          <a:ext cx="11127020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396">
                  <a:extLst>
                    <a:ext uri="{9D8B030D-6E8A-4147-A177-3AD203B41FA5}">
                      <a16:colId xmlns="" xmlns:a16="http://schemas.microsoft.com/office/drawing/2014/main" val="2696444180"/>
                    </a:ext>
                  </a:extLst>
                </a:gridCol>
                <a:gridCol w="774394">
                  <a:extLst>
                    <a:ext uri="{9D8B030D-6E8A-4147-A177-3AD203B41FA5}">
                      <a16:colId xmlns="" xmlns:a16="http://schemas.microsoft.com/office/drawing/2014/main" val="2247642313"/>
                    </a:ext>
                  </a:extLst>
                </a:gridCol>
                <a:gridCol w="731264">
                  <a:extLst>
                    <a:ext uri="{9D8B030D-6E8A-4147-A177-3AD203B41FA5}">
                      <a16:colId xmlns="" xmlns:a16="http://schemas.microsoft.com/office/drawing/2014/main" val="379634911"/>
                    </a:ext>
                  </a:extLst>
                </a:gridCol>
                <a:gridCol w="1190625">
                  <a:extLst>
                    <a:ext uri="{9D8B030D-6E8A-4147-A177-3AD203B41FA5}">
                      <a16:colId xmlns="" xmlns:a16="http://schemas.microsoft.com/office/drawing/2014/main" val="1442852152"/>
                    </a:ext>
                  </a:extLst>
                </a:gridCol>
                <a:gridCol w="1009517">
                  <a:extLst>
                    <a:ext uri="{9D8B030D-6E8A-4147-A177-3AD203B41FA5}">
                      <a16:colId xmlns="" xmlns:a16="http://schemas.microsoft.com/office/drawing/2014/main" val="2589951084"/>
                    </a:ext>
                  </a:extLst>
                </a:gridCol>
                <a:gridCol w="1195824">
                  <a:extLst>
                    <a:ext uri="{9D8B030D-6E8A-4147-A177-3AD203B41FA5}">
                      <a16:colId xmlns="" xmlns:a16="http://schemas.microsoft.com/office/drawing/2014/main" val="245279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lt1"/>
                          </a:solidFill>
                          <a:latin typeface="Gill Sans M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Road Signs Game [26]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Pic Quiz: Road Signs [27]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Gill Sans MT"/>
                        </a:rPr>
                        <a:t>Pinoy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Road Signs Quiz Game [28]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Memory Game - Road Signs [29]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Gill Sans MT"/>
                        </a:rPr>
                        <a:t>SmartCop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Road Safety Awareness Game.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931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Offering an overview explanation of traffic signs as feedback.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70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Tracking elapsed time.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443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Enhancing memorization skills.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2636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Allowing to review previous attempts and analyze progress.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44367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Gill Sans MT"/>
                          <a:ea typeface="+mn-ea"/>
                          <a:cs typeface="+mn-cs"/>
                        </a:rPr>
                        <a:t>Maintaining a leaderboard of best players.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8979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Dynamic Difficulty Adjustment in game levels.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5316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24FFD6E-4AAD-4741-B2F2-C14CC4D7A60D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IT16170094</a:t>
            </a:r>
          </a:p>
        </p:txBody>
      </p:sp>
      <p:pic>
        <p:nvPicPr>
          <p:cNvPr id="5" name="Graphic 5" descr="Checkmark">
            <a:extLst>
              <a:ext uri="{FF2B5EF4-FFF2-40B4-BE49-F238E27FC236}">
                <a16:creationId xmlns="" xmlns:a16="http://schemas.microsoft.com/office/drawing/2014/main" id="{86BE20BD-7C2C-4683-9365-C152EDB7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00272" y="3633158"/>
            <a:ext cx="368061" cy="382439"/>
          </a:xfrm>
          <a:prstGeom prst="rect">
            <a:avLst/>
          </a:prstGeom>
        </p:spPr>
      </p:pic>
      <p:pic>
        <p:nvPicPr>
          <p:cNvPr id="9" name="Graphic 5" descr="Checkmark">
            <a:extLst>
              <a:ext uri="{FF2B5EF4-FFF2-40B4-BE49-F238E27FC236}">
                <a16:creationId xmlns="" xmlns:a16="http://schemas.microsoft.com/office/drawing/2014/main" id="{F2FDADD6-B971-4399-8B93-38EEA203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5893" y="3618781"/>
            <a:ext cx="368061" cy="382439"/>
          </a:xfrm>
          <a:prstGeom prst="rect">
            <a:avLst/>
          </a:prstGeom>
        </p:spPr>
      </p:pic>
      <p:pic>
        <p:nvPicPr>
          <p:cNvPr id="10" name="Graphic 5" descr="Checkmark">
            <a:extLst>
              <a:ext uri="{FF2B5EF4-FFF2-40B4-BE49-F238E27FC236}">
                <a16:creationId xmlns="" xmlns:a16="http://schemas.microsoft.com/office/drawing/2014/main" id="{919AF770-A528-45A3-928F-87ADA2A4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00272" y="4006969"/>
            <a:ext cx="368061" cy="382439"/>
          </a:xfrm>
          <a:prstGeom prst="rect">
            <a:avLst/>
          </a:prstGeom>
        </p:spPr>
      </p:pic>
      <p:pic>
        <p:nvPicPr>
          <p:cNvPr id="11" name="Graphic 5" descr="Checkmark">
            <a:extLst>
              <a:ext uri="{FF2B5EF4-FFF2-40B4-BE49-F238E27FC236}">
                <a16:creationId xmlns="" xmlns:a16="http://schemas.microsoft.com/office/drawing/2014/main" id="{4AD9E181-6FE5-48BE-836F-7CA50E5B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5892" y="4423913"/>
            <a:ext cx="368061" cy="382439"/>
          </a:xfrm>
          <a:prstGeom prst="rect">
            <a:avLst/>
          </a:prstGeom>
        </p:spPr>
      </p:pic>
      <p:pic>
        <p:nvPicPr>
          <p:cNvPr id="12" name="Graphic 5" descr="Checkmark">
            <a:extLst>
              <a:ext uri="{FF2B5EF4-FFF2-40B4-BE49-F238E27FC236}">
                <a16:creationId xmlns="" xmlns:a16="http://schemas.microsoft.com/office/drawing/2014/main" id="{63DB4F68-F978-490A-A82C-8980695A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3855" y="4035724"/>
            <a:ext cx="368061" cy="382439"/>
          </a:xfrm>
          <a:prstGeom prst="rect">
            <a:avLst/>
          </a:prstGeom>
        </p:spPr>
      </p:pic>
      <p:pic>
        <p:nvPicPr>
          <p:cNvPr id="13" name="Graphic 5" descr="Checkmark">
            <a:extLst>
              <a:ext uri="{FF2B5EF4-FFF2-40B4-BE49-F238E27FC236}">
                <a16:creationId xmlns="" xmlns:a16="http://schemas.microsoft.com/office/drawing/2014/main" id="{C2704045-A116-4C0C-8E96-00E91A076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00270" y="4423912"/>
            <a:ext cx="368061" cy="382439"/>
          </a:xfrm>
          <a:prstGeom prst="rect">
            <a:avLst/>
          </a:prstGeom>
        </p:spPr>
      </p:pic>
      <p:pic>
        <p:nvPicPr>
          <p:cNvPr id="17" name="Graphic 5" descr="Checkmark">
            <a:extLst>
              <a:ext uri="{FF2B5EF4-FFF2-40B4-BE49-F238E27FC236}">
                <a16:creationId xmlns="" xmlns:a16="http://schemas.microsoft.com/office/drawing/2014/main" id="{2FCD8CCC-40AD-4BA4-9259-3B7A7E4D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5892" y="3992591"/>
            <a:ext cx="368061" cy="382439"/>
          </a:xfrm>
          <a:prstGeom prst="rect">
            <a:avLst/>
          </a:prstGeom>
        </p:spPr>
      </p:pic>
      <p:pic>
        <p:nvPicPr>
          <p:cNvPr id="18" name="Graphic 5" descr="Checkmark">
            <a:extLst>
              <a:ext uri="{FF2B5EF4-FFF2-40B4-BE49-F238E27FC236}">
                <a16:creationId xmlns="" xmlns:a16="http://schemas.microsoft.com/office/drawing/2014/main" id="{88526FCC-DE5F-407B-9796-A0DC4B1EE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52269" y="4423912"/>
            <a:ext cx="368061" cy="382439"/>
          </a:xfrm>
          <a:prstGeom prst="rect">
            <a:avLst/>
          </a:prstGeom>
        </p:spPr>
      </p:pic>
      <p:pic>
        <p:nvPicPr>
          <p:cNvPr id="19" name="Graphic 5" descr="Checkmark">
            <a:extLst>
              <a:ext uri="{FF2B5EF4-FFF2-40B4-BE49-F238E27FC236}">
                <a16:creationId xmlns="" xmlns:a16="http://schemas.microsoft.com/office/drawing/2014/main" id="{50CA53F5-0670-4C22-8F3C-1F94214F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86798" y="4438290"/>
            <a:ext cx="368061" cy="382439"/>
          </a:xfrm>
          <a:prstGeom prst="rect">
            <a:avLst/>
          </a:prstGeom>
        </p:spPr>
      </p:pic>
      <p:pic>
        <p:nvPicPr>
          <p:cNvPr id="20" name="Graphic 5" descr="Checkmark">
            <a:extLst>
              <a:ext uri="{FF2B5EF4-FFF2-40B4-BE49-F238E27FC236}">
                <a16:creationId xmlns="" xmlns:a16="http://schemas.microsoft.com/office/drawing/2014/main" id="{7A7F314C-108B-4FDE-A2AE-E3A56747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3854" y="4409536"/>
            <a:ext cx="368061" cy="382439"/>
          </a:xfrm>
          <a:prstGeom prst="rect">
            <a:avLst/>
          </a:prstGeom>
        </p:spPr>
      </p:pic>
      <p:pic>
        <p:nvPicPr>
          <p:cNvPr id="22" name="Graphic 5" descr="Checkmark">
            <a:extLst>
              <a:ext uri="{FF2B5EF4-FFF2-40B4-BE49-F238E27FC236}">
                <a16:creationId xmlns="" xmlns:a16="http://schemas.microsoft.com/office/drawing/2014/main" id="{DD0C8A80-C884-4B86-B86B-992B212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00268" y="4812099"/>
            <a:ext cx="368061" cy="382439"/>
          </a:xfrm>
          <a:prstGeom prst="rect">
            <a:avLst/>
          </a:prstGeom>
        </p:spPr>
      </p:pic>
      <p:pic>
        <p:nvPicPr>
          <p:cNvPr id="23" name="Graphic 5" descr="Checkmark">
            <a:extLst>
              <a:ext uri="{FF2B5EF4-FFF2-40B4-BE49-F238E27FC236}">
                <a16:creationId xmlns="" xmlns:a16="http://schemas.microsoft.com/office/drawing/2014/main" id="{2EB45CCB-C691-4B0B-B0F4-3104773E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61514" y="4797723"/>
            <a:ext cx="368061" cy="382439"/>
          </a:xfrm>
          <a:prstGeom prst="rect">
            <a:avLst/>
          </a:prstGeom>
        </p:spPr>
      </p:pic>
      <p:pic>
        <p:nvPicPr>
          <p:cNvPr id="24" name="Graphic 5" descr="Checkmark">
            <a:extLst>
              <a:ext uri="{FF2B5EF4-FFF2-40B4-BE49-F238E27FC236}">
                <a16:creationId xmlns="" xmlns:a16="http://schemas.microsoft.com/office/drawing/2014/main" id="{BC43312C-EA3D-4289-8249-48E10084A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9022" y="5157155"/>
            <a:ext cx="368061" cy="382439"/>
          </a:xfrm>
          <a:prstGeom prst="rect">
            <a:avLst/>
          </a:prstGeom>
        </p:spPr>
      </p:pic>
      <p:pic>
        <p:nvPicPr>
          <p:cNvPr id="25" name="Graphic 5" descr="Checkmark">
            <a:extLst>
              <a:ext uri="{FF2B5EF4-FFF2-40B4-BE49-F238E27FC236}">
                <a16:creationId xmlns="" xmlns:a16="http://schemas.microsoft.com/office/drawing/2014/main" id="{8C081C51-AE1D-4833-91E8-C8B350C3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3853" y="4783344"/>
            <a:ext cx="368061" cy="382439"/>
          </a:xfrm>
          <a:prstGeom prst="rect">
            <a:avLst/>
          </a:prstGeom>
        </p:spPr>
      </p:pic>
      <p:pic>
        <p:nvPicPr>
          <p:cNvPr id="3" name="Graphic 5" descr="Presentation with pie chart">
            <a:extLst>
              <a:ext uri="{FF2B5EF4-FFF2-40B4-BE49-F238E27FC236}">
                <a16:creationId xmlns="" xmlns:a16="http://schemas.microsoft.com/office/drawing/2014/main" id="{1E230820-AE97-4C34-A3E6-93B623568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36347" y="843951"/>
            <a:ext cx="914400" cy="914400"/>
          </a:xfrm>
          <a:prstGeom prst="rect">
            <a:avLst/>
          </a:prstGeom>
        </p:spPr>
      </p:pic>
      <p:pic>
        <p:nvPicPr>
          <p:cNvPr id="21" name="Graphic 5" descr="Checkmark">
            <a:extLst>
              <a:ext uri="{FF2B5EF4-FFF2-40B4-BE49-F238E27FC236}">
                <a16:creationId xmlns="" xmlns:a16="http://schemas.microsoft.com/office/drawing/2014/main" id="{B17FC119-6468-4461-9ABE-8E61CD16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4644" y="5559721"/>
            <a:ext cx="368061" cy="3824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52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84767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Group Details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="" xmlns:a16="http://schemas.microsoft.com/office/drawing/2014/main" id="{64DC0E2A-1D0B-4D1D-8063-BE6F0681A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75534566"/>
              </p:ext>
            </p:extLst>
          </p:nvPr>
        </p:nvGraphicFramePr>
        <p:xfrm>
          <a:off x="4902678" y="2659810"/>
          <a:ext cx="6909724" cy="33846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4862">
                  <a:extLst>
                    <a:ext uri="{9D8B030D-6E8A-4147-A177-3AD203B41FA5}">
                      <a16:colId xmlns="" xmlns:a16="http://schemas.microsoft.com/office/drawing/2014/main" val="330522996"/>
                    </a:ext>
                  </a:extLst>
                </a:gridCol>
                <a:gridCol w="3454862">
                  <a:extLst>
                    <a:ext uri="{9D8B030D-6E8A-4147-A177-3AD203B41FA5}">
                      <a16:colId xmlns="" xmlns:a16="http://schemas.microsoft.com/office/drawing/2014/main" val="2993487727"/>
                    </a:ext>
                  </a:extLst>
                </a:gridCol>
              </a:tblGrid>
              <a:tr h="655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6763863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SEWWANDI A.K.T.</a:t>
                      </a:r>
                      <a:br>
                        <a:rPr lang="en-US" sz="2400" u="none" strike="noStrike" noProof="0"/>
                      </a:br>
                      <a:r>
                        <a:rPr lang="en-US" sz="2000" u="none" strike="noStrike" noProof="0"/>
                        <a:t>(Group Leader)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IT16165830 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3889443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DISSANAYAKE D.M.K.P.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IT16138896 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3686989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NAVANJANI D.H.K.H.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IT16170094 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239318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SHANGAVIE R.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IT16167124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3441388"/>
                  </a:ext>
                </a:extLst>
              </a:tr>
            </a:tbl>
          </a:graphicData>
        </a:graphic>
      </p:graphicFrame>
      <p:pic>
        <p:nvPicPr>
          <p:cNvPr id="8" name="Graphic 8" descr="Group">
            <a:extLst>
              <a:ext uri="{FF2B5EF4-FFF2-40B4-BE49-F238E27FC236}">
                <a16:creationId xmlns="" xmlns:a16="http://schemas.microsoft.com/office/drawing/2014/main" id="{2D35CCEE-88FB-4494-95F5-10FE45F0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8234" y="3834442"/>
            <a:ext cx="914400" cy="91440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72F94711-C9CB-47D4-929D-0D4E24488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1710252"/>
              </p:ext>
            </p:extLst>
          </p:nvPr>
        </p:nvGraphicFramePr>
        <p:xfrm>
          <a:off x="4944661" y="621734"/>
          <a:ext cx="6748006" cy="16214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74003">
                  <a:extLst>
                    <a:ext uri="{9D8B030D-6E8A-4147-A177-3AD203B41FA5}">
                      <a16:colId xmlns="" xmlns:a16="http://schemas.microsoft.com/office/drawing/2014/main" val="2344433631"/>
                    </a:ext>
                  </a:extLst>
                </a:gridCol>
                <a:gridCol w="3374003">
                  <a:extLst>
                    <a:ext uri="{9D8B030D-6E8A-4147-A177-3AD203B41FA5}">
                      <a16:colId xmlns="" xmlns:a16="http://schemas.microsoft.com/office/drawing/2014/main" val="3416739050"/>
                    </a:ext>
                  </a:extLst>
                </a:gridCol>
              </a:tblGrid>
              <a:tr h="54048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Supervisor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u="none" strike="noStrike" noProof="0"/>
                        <a:t>Supervisor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9493170"/>
                  </a:ext>
                </a:extLst>
              </a:tr>
              <a:tr h="540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kern="120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kern="1200" noProof="0"/>
                        <a:t>Dr. </a:t>
                      </a:r>
                      <a:r>
                        <a:rPr lang="en-US" sz="2400" kern="1200" noProof="0" err="1"/>
                        <a:t>Windhya</a:t>
                      </a:r>
                      <a:r>
                        <a:rPr lang="en-US" sz="2400" kern="1200" noProof="0"/>
                        <a:t> </a:t>
                      </a:r>
                      <a:r>
                        <a:rPr lang="en-US" sz="2400" kern="1200" noProof="0" err="1"/>
                        <a:t>Rankothge</a:t>
                      </a:r>
                      <a:endParaRPr lang="en-US" sz="2400" kern="12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0032867"/>
                  </a:ext>
                </a:extLst>
              </a:tr>
              <a:tr h="540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Co -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/>
                        <a:t>Ms. Narmada Gamage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064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12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4485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+mj-lt"/>
                <a:cs typeface="+mj-lt"/>
              </a:rPr>
              <a:t> proposed solution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50443C-1A3F-4FDE-9298-2ADCB41F26EA}"/>
              </a:ext>
            </a:extLst>
          </p:cNvPr>
          <p:cNvSpPr txBox="1"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 sz="240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2730CB-2766-44AD-8E2D-DFB2DC52160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IT16170094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C1B105-6EBE-42C8-89B5-9F3E3530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8719310"/>
              </p:ext>
            </p:extLst>
          </p:nvPr>
        </p:nvGraphicFramePr>
        <p:xfrm>
          <a:off x="330679" y="1207698"/>
          <a:ext cx="11694550" cy="539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0">
                  <a:extLst>
                    <a:ext uri="{9D8B030D-6E8A-4147-A177-3AD203B41FA5}">
                      <a16:colId xmlns="" xmlns:a16="http://schemas.microsoft.com/office/drawing/2014/main" val="3403443974"/>
                    </a:ext>
                  </a:extLst>
                </a:gridCol>
                <a:gridCol w="3335866">
                  <a:extLst>
                    <a:ext uri="{9D8B030D-6E8A-4147-A177-3AD203B41FA5}">
                      <a16:colId xmlns="" xmlns:a16="http://schemas.microsoft.com/office/drawing/2014/main" val="1125292072"/>
                    </a:ext>
                  </a:extLst>
                </a:gridCol>
                <a:gridCol w="4040684">
                  <a:extLst>
                    <a:ext uri="{9D8B030D-6E8A-4147-A177-3AD203B41FA5}">
                      <a16:colId xmlns="" xmlns:a16="http://schemas.microsoft.com/office/drawing/2014/main" val="4106258677"/>
                    </a:ext>
                  </a:extLst>
                </a:gridCol>
              </a:tblGrid>
              <a:tr h="42336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u="sng" kern="1200">
                          <a:effectLst/>
                        </a:rPr>
                        <a:t>User and Functional Requirements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i="0" u="none" strike="noStrike" kern="1200" noProof="0">
                        <a:effectLst/>
                        <a:latin typeface="Gill Sans MT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u="sng" kern="1200">
                          <a:effectLst/>
                        </a:rPr>
                        <a:t>Methodology</a:t>
                      </a: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b="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b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u="sng" kern="1200">
                          <a:effectLst/>
                        </a:rPr>
                        <a:t>Expected outcomes</a:t>
                      </a:r>
                      <a:endParaRPr lang="en-GB" b="0" u="sng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u="sng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kern="12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5639949"/>
                  </a:ext>
                </a:extLst>
              </a:tr>
              <a:tr h="1161312">
                <a:tc grid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kern="1200">
                          <a:effectLst/>
                        </a:rPr>
                        <a:t> </a:t>
                      </a:r>
                      <a:r>
                        <a:rPr lang="en-GB" sz="2000" b="0" kern="1200">
                          <a:solidFill>
                            <a:schemeClr val="tx1"/>
                          </a:solidFill>
                          <a:effectLst/>
                        </a:rPr>
                        <a:t>Objective : To introduce </a:t>
                      </a:r>
                      <a:r>
                        <a:rPr lang="en-US" sz="2000" b="0" i="0" u="none" strike="noStrike" kern="1200" noProof="0">
                          <a:effectLst/>
                          <a:latin typeface="Gill Sans MT"/>
                        </a:rPr>
                        <a:t>Game-based Learning approach for enhancing road accident prevention awareness</a:t>
                      </a:r>
                      <a:endParaRPr lang="en-GB" sz="2000" b="0" i="0" u="none" strike="noStrike" kern="1200" noProof="0">
                        <a:effectLst/>
                        <a:latin typeface="Gill Sans MT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066092"/>
                  </a:ext>
                </a:extLst>
              </a:tr>
            </a:tbl>
          </a:graphicData>
        </a:graphic>
      </p:graphicFrame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57726D56-D57F-4E62-A134-0F56EF154BB1}"/>
              </a:ext>
            </a:extLst>
          </p:cNvPr>
          <p:cNvSpPr txBox="1"/>
          <p:nvPr/>
        </p:nvSpPr>
        <p:spPr>
          <a:xfrm>
            <a:off x="5270739" y="2553419"/>
            <a:ext cx="222561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Function 3</a:t>
            </a:r>
          </a:p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B24883-6C9B-4B5C-870F-B6508964C770}"/>
              </a:ext>
            </a:extLst>
          </p:cNvPr>
          <p:cNvSpPr txBox="1"/>
          <p:nvPr/>
        </p:nvSpPr>
        <p:spPr>
          <a:xfrm>
            <a:off x="453426" y="1661124"/>
            <a:ext cx="3893388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Enhance road accident prevention awareness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Analyse awareness progress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Review the overall public awareness 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Equally impressive for both children and adults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Contain a game instruction tutorial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Include most of the road accident causing factors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Decide level difficulty according to skill level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5E63D0-3DEC-43CA-AE03-EFA6C93CBD71}"/>
              </a:ext>
            </a:extLst>
          </p:cNvPr>
          <p:cNvSpPr txBox="1"/>
          <p:nvPr/>
        </p:nvSpPr>
        <p:spPr>
          <a:xfrm>
            <a:off x="8805773" y="1875886"/>
            <a:ext cx="274320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Applying a game-based learning to enhance road accident prevention awareness. </a:t>
            </a:r>
            <a:endParaRPr lang="en-GB" b="1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Improve road safety skills retention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Review user awareness level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ü"/>
            </a:pPr>
            <a:r>
              <a:rPr lang="en-GB">
                <a:solidFill>
                  <a:schemeClr val="bg1"/>
                </a:solidFill>
              </a:rPr>
              <a:t>Analyse overall public awareness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CC002D6-C7C8-420D-95B6-266442A81D68}"/>
              </a:ext>
            </a:extLst>
          </p:cNvPr>
          <p:cNvCxnSpPr/>
          <p:nvPr/>
        </p:nvCxnSpPr>
        <p:spPr>
          <a:xfrm flipV="1">
            <a:off x="4342143" y="3501066"/>
            <a:ext cx="934526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6C5F136-F252-4C0D-9D4C-A270F25A2D13}"/>
              </a:ext>
            </a:extLst>
          </p:cNvPr>
          <p:cNvCxnSpPr>
            <a:cxnSpLocks/>
          </p:cNvCxnSpPr>
          <p:nvPr/>
        </p:nvCxnSpPr>
        <p:spPr>
          <a:xfrm flipV="1">
            <a:off x="7562671" y="3501065"/>
            <a:ext cx="1236450" cy="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=""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1FDCF-412C-4387-AA95-7E9487A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cap="none" dirty="0">
                <a:ea typeface="+mj-lt"/>
                <a:cs typeface="+mj-lt"/>
                <a:hlinkClick r:id="rId2" action="ppaction://hlinksldjump"/>
              </a:rPr>
              <a:t>Game-based Learning Application to Improve The Awareness on Road Accident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3CF360-3510-4460-ADB9-39C63B70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Function 4</a:t>
            </a:r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=""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828515-DCE7-4BA9-A191-77B0700FADC2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IT16167124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Knowledge gap</a:t>
            </a: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805" y="2958739"/>
            <a:ext cx="6108179" cy="3195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endParaRPr lang="en-US">
              <a:ea typeface="+mn-lt"/>
              <a:cs typeface="+mn-lt"/>
            </a:endParaRPr>
          </a:p>
          <a:p>
            <a:pPr marL="305435" indent="-305435" algn="just"/>
            <a:endParaRPr lang="en-US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  <a:p>
            <a:pPr marL="305435" indent="-305435" algn="just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9C211F-34F6-4388-B26F-1460E50C9045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IT16167124</a:t>
            </a:r>
            <a:endParaRPr lang="en-US"/>
          </a:p>
        </p:txBody>
      </p:sp>
      <p:pic>
        <p:nvPicPr>
          <p:cNvPr id="6" name="Graphic 6" descr="Puzzle pieces">
            <a:extLst>
              <a:ext uri="{FF2B5EF4-FFF2-40B4-BE49-F238E27FC236}">
                <a16:creationId xmlns="" xmlns:a16="http://schemas.microsoft.com/office/drawing/2014/main" id="{C0B94F95-A4F5-4917-9081-7A515DB8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16347" y="3949460"/>
            <a:ext cx="914400" cy="914400"/>
          </a:xfrm>
          <a:prstGeom prst="rect">
            <a:avLst/>
          </a:prstGeom>
        </p:spPr>
      </p:pic>
      <p:pic>
        <p:nvPicPr>
          <p:cNvPr id="490" name="Picture 6" descr="A picture containing toy, stool&#10;&#10;Description generated with very high confidence">
            <a:extLst>
              <a:ext uri="{FF2B5EF4-FFF2-40B4-BE49-F238E27FC236}">
                <a16:creationId xmlns="" xmlns:a16="http://schemas.microsoft.com/office/drawing/2014/main" id="{6C13DCEB-DD08-4F50-AF42-C4D445B41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71" y="2526369"/>
            <a:ext cx="1908517" cy="1811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1D66FD2E-AEA7-44BC-843A-48DD8D33D09B}"/>
              </a:ext>
            </a:extLst>
          </p:cNvPr>
          <p:cNvSpPr/>
          <p:nvPr/>
        </p:nvSpPr>
        <p:spPr>
          <a:xfrm>
            <a:off x="5123935" y="654907"/>
            <a:ext cx="2855459" cy="14843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focused on a specific age group[38]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="" xmlns:a16="http://schemas.microsoft.com/office/drawing/2014/main" id="{45060BC9-A16B-4B28-A826-EB3BEA8543C5}"/>
              </a:ext>
            </a:extLst>
          </p:cNvPr>
          <p:cNvSpPr/>
          <p:nvPr/>
        </p:nvSpPr>
        <p:spPr>
          <a:xfrm>
            <a:off x="5123934" y="4551171"/>
            <a:ext cx="2855459" cy="14843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longer programs are not providing significant changes in knowledge[39]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="" xmlns:a16="http://schemas.microsoft.com/office/drawing/2014/main" id="{4BF8F8BC-7594-4299-A3FD-A0F942FEEAD1}"/>
              </a:ext>
            </a:extLst>
          </p:cNvPr>
          <p:cNvSpPr/>
          <p:nvPr/>
        </p:nvSpPr>
        <p:spPr>
          <a:xfrm>
            <a:off x="9235861" y="654908"/>
            <a:ext cx="2711685" cy="14843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Conducted in just one city [17]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="" xmlns:a16="http://schemas.microsoft.com/office/drawing/2014/main" id="{34B338F1-9B45-4F39-83C8-89C4EF7D1B14}"/>
              </a:ext>
            </a:extLst>
          </p:cNvPr>
          <p:cNvSpPr/>
          <p:nvPr/>
        </p:nvSpPr>
        <p:spPr>
          <a:xfrm>
            <a:off x="9235860" y="4551171"/>
            <a:ext cx="2711686" cy="14843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Only examined the effect of a couple of chosen factors [18]</a:t>
            </a:r>
          </a:p>
        </p:txBody>
      </p:sp>
    </p:spTree>
    <p:extLst>
      <p:ext uri="{BB962C8B-B14F-4D97-AF65-F5344CB8AC3E}">
        <p14:creationId xmlns="" xmlns:p14="http://schemas.microsoft.com/office/powerpoint/2010/main" val="28473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7918-B4FD-481D-8750-779317C3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COMPARISON WITH </a:t>
            </a:r>
            <a:r>
              <a:rPr lang="en-US">
                <a:ea typeface="+mj-lt"/>
                <a:cs typeface="+mj-lt"/>
              </a:rPr>
              <a:t> existing systems 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90CD21-7116-4326-A063-EB8C2F30F106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IT16167124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714DB22-A6C9-46B1-8914-A70448EEF958}"/>
              </a:ext>
            </a:extLst>
          </p:cNvPr>
          <p:cNvSpPr/>
          <p:nvPr/>
        </p:nvSpPr>
        <p:spPr>
          <a:xfrm rot="180000">
            <a:off x="10167667" y="6494249"/>
            <a:ext cx="301924" cy="273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5" descr="Presentation with pie chart">
            <a:extLst>
              <a:ext uri="{FF2B5EF4-FFF2-40B4-BE49-F238E27FC236}">
                <a16:creationId xmlns="" xmlns:a16="http://schemas.microsoft.com/office/drawing/2014/main" id="{2D6396CA-9A50-4316-AE45-F357F751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36347" y="843951"/>
            <a:ext cx="914400" cy="9144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1783022F-64B6-43DF-9F3D-B999F516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930" y="4191260"/>
            <a:ext cx="5393100" cy="1957339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="" xmlns:a16="http://schemas.microsoft.com/office/drawing/2014/main" id="{8B9DC6B2-F395-4864-BE5F-0896B18E5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2237225"/>
              </p:ext>
            </p:extLst>
          </p:nvPr>
        </p:nvGraphicFramePr>
        <p:xfrm>
          <a:off x="431320" y="2185358"/>
          <a:ext cx="11382578" cy="449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366">
                  <a:extLst>
                    <a:ext uri="{9D8B030D-6E8A-4147-A177-3AD203B41FA5}">
                      <a16:colId xmlns="" xmlns:a16="http://schemas.microsoft.com/office/drawing/2014/main" val="2696444180"/>
                    </a:ext>
                  </a:extLst>
                </a:gridCol>
                <a:gridCol w="1214298">
                  <a:extLst>
                    <a:ext uri="{9D8B030D-6E8A-4147-A177-3AD203B41FA5}">
                      <a16:colId xmlns="" xmlns:a16="http://schemas.microsoft.com/office/drawing/2014/main" val="2247642313"/>
                    </a:ext>
                  </a:extLst>
                </a:gridCol>
                <a:gridCol w="1261608">
                  <a:extLst>
                    <a:ext uri="{9D8B030D-6E8A-4147-A177-3AD203B41FA5}">
                      <a16:colId xmlns="" xmlns:a16="http://schemas.microsoft.com/office/drawing/2014/main" val="379634911"/>
                    </a:ext>
                  </a:extLst>
                </a:gridCol>
                <a:gridCol w="1372000">
                  <a:extLst>
                    <a:ext uri="{9D8B030D-6E8A-4147-A177-3AD203B41FA5}">
                      <a16:colId xmlns="" xmlns:a16="http://schemas.microsoft.com/office/drawing/2014/main" val="1442852152"/>
                    </a:ext>
                  </a:extLst>
                </a:gridCol>
                <a:gridCol w="1182760">
                  <a:extLst>
                    <a:ext uri="{9D8B030D-6E8A-4147-A177-3AD203B41FA5}">
                      <a16:colId xmlns="" xmlns:a16="http://schemas.microsoft.com/office/drawing/2014/main" val="2589951084"/>
                    </a:ext>
                  </a:extLst>
                </a:gridCol>
                <a:gridCol w="1322546">
                  <a:extLst>
                    <a:ext uri="{9D8B030D-6E8A-4147-A177-3AD203B41FA5}">
                      <a16:colId xmlns="" xmlns:a16="http://schemas.microsoft.com/office/drawing/2014/main" val="2452797000"/>
                    </a:ext>
                  </a:extLst>
                </a:gridCol>
              </a:tblGrid>
              <a:tr h="176234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>
                          <a:solidFill>
                            <a:schemeClr val="lt1"/>
                          </a:solidFill>
                          <a:latin typeface="Gill Sans M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First Aid Self-Test [35]</a:t>
                      </a:r>
                      <a:endParaRPr lang="en-US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First Aid MCQ    [32]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First Aid Ireland Pop Quiz        [34]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Gill Sans MT"/>
                        </a:rPr>
                        <a:t>First Aid Quiz[33]</a:t>
                      </a:r>
                      <a:endParaRPr lang="en-US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err="1"/>
                        <a:t>SmartCopFirst</a:t>
                      </a:r>
                      <a:r>
                        <a:rPr lang="en-US" sz="1800" b="1" i="0" u="none" strike="noStrike" noProof="0"/>
                        <a:t> Aid Game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9313410"/>
                  </a:ext>
                </a:extLst>
              </a:tr>
              <a:tr h="483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Correct answer when answered incorrectly.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7057072"/>
                  </a:ext>
                </a:extLst>
              </a:tr>
              <a:tr h="4665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Measure the awareness level of player using their 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 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  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   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263622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Measure the time that a player spent on each question to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 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  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   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     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521841"/>
                  </a:ext>
                </a:extLst>
              </a:tr>
              <a:tr h="483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>
                          <a:solidFill>
                            <a:schemeClr val="dk1"/>
                          </a:solidFill>
                          <a:latin typeface="Gill Sans MT"/>
                          <a:ea typeface="+mn-ea"/>
                          <a:cs typeface="+mn-cs"/>
                        </a:rPr>
                        <a:t>Maintaining a leaderboard.</a:t>
                      </a:r>
                      <a:endParaRPr lang="en-US" sz="1800" b="0" i="0" u="none" strike="noStrike" kern="1200">
                        <a:solidFill>
                          <a:schemeClr val="dk1"/>
                        </a:solidFill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2897998"/>
                  </a:ext>
                </a:extLst>
              </a:tr>
              <a:tr h="483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/>
                        <a:t>Dynamic Difficulty Adjustment in game levels.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X</a:t>
                      </a:r>
                      <a:endParaRPr lang="en-US" sz="20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5316995"/>
                  </a:ext>
                </a:extLst>
              </a:tr>
            </a:tbl>
          </a:graphicData>
        </a:graphic>
      </p:graphicFrame>
      <p:pic>
        <p:nvPicPr>
          <p:cNvPr id="43" name="Graphic 5" descr="Checkmark">
            <a:extLst>
              <a:ext uri="{FF2B5EF4-FFF2-40B4-BE49-F238E27FC236}">
                <a16:creationId xmlns="" xmlns:a16="http://schemas.microsoft.com/office/drawing/2014/main" id="{556EF12E-E25B-4D69-80C7-226ED87D3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64457" y="4452666"/>
            <a:ext cx="368061" cy="382439"/>
          </a:xfrm>
          <a:prstGeom prst="rect">
            <a:avLst/>
          </a:prstGeom>
        </p:spPr>
      </p:pic>
      <p:pic>
        <p:nvPicPr>
          <p:cNvPr id="45" name="Graphic 5" descr="Checkmark">
            <a:extLst>
              <a:ext uri="{FF2B5EF4-FFF2-40B4-BE49-F238E27FC236}">
                <a16:creationId xmlns="" xmlns:a16="http://schemas.microsoft.com/office/drawing/2014/main" id="{E2C7280F-6A6A-4CC0-93A6-09BCB76A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958419" y="3935081"/>
            <a:ext cx="368061" cy="382439"/>
          </a:xfrm>
          <a:prstGeom prst="rect">
            <a:avLst/>
          </a:prstGeom>
        </p:spPr>
      </p:pic>
      <p:pic>
        <p:nvPicPr>
          <p:cNvPr id="46" name="Graphic 5" descr="Checkmark">
            <a:extLst>
              <a:ext uri="{FF2B5EF4-FFF2-40B4-BE49-F238E27FC236}">
                <a16:creationId xmlns="" xmlns:a16="http://schemas.microsoft.com/office/drawing/2014/main" id="{6AB9D9CB-B287-44BE-AC95-055602C4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900911" y="4524554"/>
            <a:ext cx="368061" cy="382439"/>
          </a:xfrm>
          <a:prstGeom prst="rect">
            <a:avLst/>
          </a:prstGeom>
        </p:spPr>
      </p:pic>
      <p:pic>
        <p:nvPicPr>
          <p:cNvPr id="47" name="Graphic 5" descr="Checkmark">
            <a:extLst>
              <a:ext uri="{FF2B5EF4-FFF2-40B4-BE49-F238E27FC236}">
                <a16:creationId xmlns="" xmlns:a16="http://schemas.microsoft.com/office/drawing/2014/main" id="{CE4F1483-D264-4BBA-A200-B55C10EF5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-60000">
            <a:off x="10900910" y="5171535"/>
            <a:ext cx="368061" cy="382439"/>
          </a:xfrm>
          <a:prstGeom prst="rect">
            <a:avLst/>
          </a:prstGeom>
        </p:spPr>
      </p:pic>
      <p:pic>
        <p:nvPicPr>
          <p:cNvPr id="48" name="Graphic 5" descr="Checkmark">
            <a:extLst>
              <a:ext uri="{FF2B5EF4-FFF2-40B4-BE49-F238E27FC236}">
                <a16:creationId xmlns="" xmlns:a16="http://schemas.microsoft.com/office/drawing/2014/main" id="{D32DF968-0C27-41A9-AA07-7FF0F173A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958420" y="5660364"/>
            <a:ext cx="368061" cy="382439"/>
          </a:xfrm>
          <a:prstGeom prst="rect">
            <a:avLst/>
          </a:prstGeom>
        </p:spPr>
      </p:pic>
      <p:pic>
        <p:nvPicPr>
          <p:cNvPr id="49" name="Graphic 5" descr="Checkmark">
            <a:extLst>
              <a:ext uri="{FF2B5EF4-FFF2-40B4-BE49-F238E27FC236}">
                <a16:creationId xmlns="" xmlns:a16="http://schemas.microsoft.com/office/drawing/2014/main" id="{AACF353D-F82C-4D13-8E06-42082F4A5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958419" y="6106062"/>
            <a:ext cx="368061" cy="3824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83074B9-60BE-411F-95D3-D1753F16A5F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1" name="Graphic 5" descr="Checkmark">
            <a:extLst>
              <a:ext uri="{FF2B5EF4-FFF2-40B4-BE49-F238E27FC236}">
                <a16:creationId xmlns="" xmlns:a16="http://schemas.microsoft.com/office/drawing/2014/main" id="{C815B1FA-6AC5-4EEE-B102-D9577E51A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64458" y="5660365"/>
            <a:ext cx="368061" cy="3824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7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+mj-lt"/>
                <a:cs typeface="+mj-lt"/>
              </a:rPr>
              <a:t> proposed solution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50443C-1A3F-4FDE-9298-2ADCB41F26EA}"/>
              </a:ext>
            </a:extLst>
          </p:cNvPr>
          <p:cNvSpPr txBox="1"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 sz="240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92730CB-2766-44AD-8E2D-DFB2DC52160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IT16167124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C1B105-6EBE-42C8-89B5-9F3E3530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3146472"/>
              </p:ext>
            </p:extLst>
          </p:nvPr>
        </p:nvGraphicFramePr>
        <p:xfrm>
          <a:off x="330679" y="1207698"/>
          <a:ext cx="11694552" cy="555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84">
                  <a:extLst>
                    <a:ext uri="{9D8B030D-6E8A-4147-A177-3AD203B41FA5}">
                      <a16:colId xmlns="" xmlns:a16="http://schemas.microsoft.com/office/drawing/2014/main" val="3403443974"/>
                    </a:ext>
                  </a:extLst>
                </a:gridCol>
                <a:gridCol w="3898184">
                  <a:extLst>
                    <a:ext uri="{9D8B030D-6E8A-4147-A177-3AD203B41FA5}">
                      <a16:colId xmlns="" xmlns:a16="http://schemas.microsoft.com/office/drawing/2014/main" val="1125292072"/>
                    </a:ext>
                  </a:extLst>
                </a:gridCol>
                <a:gridCol w="3898184">
                  <a:extLst>
                    <a:ext uri="{9D8B030D-6E8A-4147-A177-3AD203B41FA5}">
                      <a16:colId xmlns="" xmlns:a16="http://schemas.microsoft.com/office/drawing/2014/main" val="4106258677"/>
                    </a:ext>
                  </a:extLst>
                </a:gridCol>
              </a:tblGrid>
              <a:tr h="42336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Requirements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   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    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Methodology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>
                          <a:effectLst/>
                        </a:rPr>
                        <a:t>Expected outcomes</a:t>
                      </a:r>
                      <a:endParaRPr lang="en-GB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kern="120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85639949"/>
                  </a:ext>
                </a:extLst>
              </a:tr>
              <a:tr h="1161312">
                <a:tc grid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r>
                        <a:rPr lang="en-GB" sz="2000" b="1" kern="1200">
                          <a:solidFill>
                            <a:schemeClr val="tx1"/>
                          </a:solidFill>
                          <a:effectLst/>
                        </a:rPr>
                        <a:t>Objective </a:t>
                      </a:r>
                      <a:r>
                        <a:rPr lang="en-GB" sz="2000" kern="1200">
                          <a:solidFill>
                            <a:schemeClr val="tx1"/>
                          </a:solidFill>
                          <a:effectLst/>
                        </a:rPr>
                        <a:t>: To develop </a:t>
                      </a:r>
                      <a:r>
                        <a:rPr lang="en-US" sz="2000" b="0" i="0" u="none" strike="noStrike" kern="1200" noProof="0">
                          <a:effectLst/>
                          <a:latin typeface="Gill Sans MT"/>
                        </a:rPr>
                        <a:t>Game-based Learning application to improve the awareness on the road accident response</a:t>
                      </a:r>
                      <a:r>
                        <a:rPr lang="en-GB" sz="2000" b="0" i="0" u="none" strike="noStrike" kern="1200" noProof="0">
                          <a:effectLst/>
                          <a:latin typeface="Gill Sans MT"/>
                        </a:rPr>
                        <a:t> using a reinforcement learning during the CDAP evaluation cycle.</a:t>
                      </a:r>
                      <a:endParaRPr lang="en-US" sz="2000" b="0" i="0" u="none" strike="noStrike" kern="1200" noProof="0">
                        <a:effectLst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kern="1200" noProof="0">
                        <a:effectLst/>
                        <a:latin typeface="Gill Sans M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7066092"/>
                  </a:ext>
                </a:extLst>
              </a:tr>
            </a:tbl>
          </a:graphicData>
        </a:graphic>
      </p:graphicFrame>
      <p:sp>
        <p:nvSpPr>
          <p:cNvPr id="3" name="TextBox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859B0C81-FEA5-4098-A8C9-90EEBC5EC4A5}"/>
              </a:ext>
            </a:extLst>
          </p:cNvPr>
          <p:cNvSpPr txBox="1"/>
          <p:nvPr/>
        </p:nvSpPr>
        <p:spPr>
          <a:xfrm>
            <a:off x="4868174" y="2165230"/>
            <a:ext cx="274320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Function 4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FB1F492-2228-4486-A10B-2A1AC396E139}"/>
              </a:ext>
            </a:extLst>
          </p:cNvPr>
          <p:cNvCxnSpPr/>
          <p:nvPr/>
        </p:nvCxnSpPr>
        <p:spPr>
          <a:xfrm>
            <a:off x="5924550" y="3257550"/>
            <a:ext cx="920150" cy="920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D95FB91-E4D7-468A-99EF-6BD0CBDBBDFD}"/>
              </a:ext>
            </a:extLst>
          </p:cNvPr>
          <p:cNvSpPr/>
          <p:nvPr/>
        </p:nvSpPr>
        <p:spPr>
          <a:xfrm>
            <a:off x="8642771" y="1878224"/>
            <a:ext cx="2774828" cy="3148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q"/>
            </a:pPr>
            <a:r>
              <a:rPr lang="en-US"/>
              <a:t>Score</a:t>
            </a:r>
          </a:p>
          <a:p>
            <a:pPr marL="285750" indent="-285750" algn="ctr">
              <a:buFont typeface="Wingdings"/>
              <a:buChar char="q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Time that spent on each question to answer</a:t>
            </a:r>
          </a:p>
          <a:p>
            <a:pPr marL="285750" indent="-285750" algn="ctr">
              <a:buFont typeface="Wingdings"/>
              <a:buChar char="q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Position in leaderboard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Correct answer when answered incorrectly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Awareness level report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8712D14-30A0-405A-98BC-5A1F4035B881}"/>
              </a:ext>
            </a:extLst>
          </p:cNvPr>
          <p:cNvCxnSpPr>
            <a:cxnSpLocks/>
          </p:cNvCxnSpPr>
          <p:nvPr/>
        </p:nvCxnSpPr>
        <p:spPr>
          <a:xfrm flipV="1">
            <a:off x="7604902" y="3523171"/>
            <a:ext cx="971909" cy="57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3ADC925-3237-4E8A-9AF6-7C68C0ACB469}"/>
              </a:ext>
            </a:extLst>
          </p:cNvPr>
          <p:cNvSpPr/>
          <p:nvPr/>
        </p:nvSpPr>
        <p:spPr>
          <a:xfrm>
            <a:off x="677713" y="2093883"/>
            <a:ext cx="2817959" cy="307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q"/>
            </a:pPr>
            <a:r>
              <a:rPr lang="en-GB">
                <a:ea typeface="+mn-lt"/>
                <a:cs typeface="+mn-lt"/>
              </a:rPr>
              <a:t>Increase the road accident response awareness level</a:t>
            </a:r>
            <a:endParaRPr lang="en-US"/>
          </a:p>
          <a:p>
            <a:pPr marL="285750" indent="-285750" algn="ctr">
              <a:buFont typeface="Wingdings"/>
              <a:buChar char="q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GB">
                <a:ea typeface="+mn-lt"/>
                <a:cs typeface="+mn-lt"/>
              </a:rPr>
              <a:t>Game based mobile application</a:t>
            </a:r>
          </a:p>
          <a:p>
            <a:pPr algn="ctr"/>
            <a:endParaRPr lang="en-US">
              <a:ea typeface="+mn-lt"/>
              <a:cs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3576058-CD34-4FF8-9DD7-6CC1B3878268}"/>
              </a:ext>
            </a:extLst>
          </p:cNvPr>
          <p:cNvCxnSpPr>
            <a:cxnSpLocks/>
          </p:cNvCxnSpPr>
          <p:nvPr/>
        </p:nvCxnSpPr>
        <p:spPr>
          <a:xfrm flipV="1">
            <a:off x="3492220" y="3508796"/>
            <a:ext cx="1360097" cy="201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236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 research area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sz="2800">
                <a:ea typeface="+mn-lt"/>
                <a:cs typeface="+mn-lt"/>
              </a:rPr>
              <a:t>ICT for Development</a:t>
            </a:r>
          </a:p>
        </p:txBody>
      </p:sp>
      <p:pic>
        <p:nvPicPr>
          <p:cNvPr id="5" name="Graphic 5" descr="Research">
            <a:extLst>
              <a:ext uri="{FF2B5EF4-FFF2-40B4-BE49-F238E27FC236}">
                <a16:creationId xmlns="" xmlns:a16="http://schemas.microsoft.com/office/drawing/2014/main" id="{21CE309F-F616-46B0-AA48-3EF81A7B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16347" y="38775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1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88580-A272-4F4F-8EE5-AEC5CDA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 BREAKDOWN STRUCTURE (WBS)</a:t>
            </a:r>
          </a:p>
        </p:txBody>
      </p:sp>
      <p:pic>
        <p:nvPicPr>
          <p:cNvPr id="4" name="Graphic 6" descr="Flowchart">
            <a:extLst>
              <a:ext uri="{FF2B5EF4-FFF2-40B4-BE49-F238E27FC236}">
                <a16:creationId xmlns="" xmlns:a16="http://schemas.microsoft.com/office/drawing/2014/main" id="{75ABE813-C215-4126-8957-7671C3C7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64724" y="973347"/>
            <a:ext cx="914400" cy="914400"/>
          </a:xfrm>
          <a:prstGeom prst="rect">
            <a:avLst/>
          </a:prstGeom>
        </p:spPr>
      </p:pic>
      <p:pic>
        <p:nvPicPr>
          <p:cNvPr id="6" name="Picture 11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77B8B7B-723C-4715-A705-4C85BE12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48" y="2012286"/>
            <a:ext cx="10308206" cy="4744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15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6" y="726529"/>
            <a:ext cx="10993549" cy="561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budget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A36C12AB-08C6-4200-BF8D-92FE174F8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5923391"/>
              </p:ext>
            </p:extLst>
          </p:nvPr>
        </p:nvGraphicFramePr>
        <p:xfrm>
          <a:off x="551792" y="1283056"/>
          <a:ext cx="11398072" cy="497823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586653">
                  <a:extLst>
                    <a:ext uri="{9D8B030D-6E8A-4147-A177-3AD203B41FA5}">
                      <a16:colId xmlns="" xmlns:a16="http://schemas.microsoft.com/office/drawing/2014/main" val="2817250803"/>
                    </a:ext>
                  </a:extLst>
                </a:gridCol>
                <a:gridCol w="1123292">
                  <a:extLst>
                    <a:ext uri="{9D8B030D-6E8A-4147-A177-3AD203B41FA5}">
                      <a16:colId xmlns="" xmlns:a16="http://schemas.microsoft.com/office/drawing/2014/main" val="2435317699"/>
                    </a:ext>
                  </a:extLst>
                </a:gridCol>
                <a:gridCol w="1261240">
                  <a:extLst>
                    <a:ext uri="{9D8B030D-6E8A-4147-A177-3AD203B41FA5}">
                      <a16:colId xmlns="" xmlns:a16="http://schemas.microsoft.com/office/drawing/2014/main" val="1156264894"/>
                    </a:ext>
                  </a:extLst>
                </a:gridCol>
                <a:gridCol w="1162706">
                  <a:extLst>
                    <a:ext uri="{9D8B030D-6E8A-4147-A177-3AD203B41FA5}">
                      <a16:colId xmlns="" xmlns:a16="http://schemas.microsoft.com/office/drawing/2014/main" val="3749607443"/>
                    </a:ext>
                  </a:extLst>
                </a:gridCol>
                <a:gridCol w="4264181">
                  <a:extLst>
                    <a:ext uri="{9D8B030D-6E8A-4147-A177-3AD203B41FA5}">
                      <a16:colId xmlns="" xmlns:a16="http://schemas.microsoft.com/office/drawing/2014/main" val="2746723111"/>
                    </a:ext>
                  </a:extLst>
                </a:gridCol>
              </a:tblGrid>
              <a:tr h="874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Budget items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items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Cost per item(Rs)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 cash cost (Rs)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42897119"/>
                  </a:ext>
                </a:extLst>
              </a:tr>
              <a:tr h="458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Field Visits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Public transport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8286970"/>
                  </a:ext>
                </a:extLst>
              </a:tr>
              <a:tr h="1541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Printing materials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Topic registration form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Project Charter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 individual proposal reports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 group proposal report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Final report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Product marketing materials(banners)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5694353"/>
                  </a:ext>
                </a:extLst>
              </a:tr>
              <a:tr h="3749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Access database through cloud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6651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6651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Basic trial version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16124876"/>
                  </a:ext>
                </a:extLst>
              </a:tr>
              <a:tr h="604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Hosting mobile apps on Google play store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Host </a:t>
                      </a:r>
                      <a:r>
                        <a:rPr lang="en-GB" sz="1600" err="1">
                          <a:effectLst/>
                        </a:rPr>
                        <a:t>SmartCop</a:t>
                      </a:r>
                      <a:r>
                        <a:rPr lang="en-GB" sz="1600">
                          <a:effectLst/>
                        </a:rPr>
                        <a:t> First Aid quiz game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Host </a:t>
                      </a:r>
                      <a:r>
                        <a:rPr lang="en-GB" sz="1600" err="1">
                          <a:effectLst/>
                        </a:rPr>
                        <a:t>SmartCop</a:t>
                      </a:r>
                      <a:r>
                        <a:rPr lang="en-GB" sz="1600">
                          <a:effectLst/>
                        </a:rPr>
                        <a:t> accident prevention puzzle game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98723625"/>
                  </a:ext>
                </a:extLst>
              </a:tr>
              <a:tr h="3332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Hosting website on Google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Host </a:t>
                      </a:r>
                      <a:r>
                        <a:rPr lang="en-GB" sz="1600" err="1">
                          <a:effectLst/>
                        </a:rPr>
                        <a:t>SmartCop</a:t>
                      </a:r>
                      <a:r>
                        <a:rPr lang="en-GB" sz="1600">
                          <a:effectLst/>
                        </a:rPr>
                        <a:t> website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034190"/>
                  </a:ext>
                </a:extLst>
              </a:tr>
              <a:tr h="499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Twilio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err="1">
                          <a:effectLst/>
                        </a:rPr>
                        <a:t>SmartCop</a:t>
                      </a:r>
                      <a:r>
                        <a:rPr lang="en-GB" sz="1600">
                          <a:effectLst/>
                        </a:rPr>
                        <a:t> has a communication system to inform traffic police officers about enforcement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74611715"/>
                  </a:ext>
                </a:extLst>
              </a:tr>
              <a:tr h="2916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           Total Budget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29929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224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670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=""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356013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Users and business Model</a:t>
            </a:r>
          </a:p>
        </p:txBody>
      </p:sp>
      <p:pic>
        <p:nvPicPr>
          <p:cNvPr id="6" name="Graphic 6" descr="Connections">
            <a:extLst>
              <a:ext uri="{FF2B5EF4-FFF2-40B4-BE49-F238E27FC236}">
                <a16:creationId xmlns="" xmlns:a16="http://schemas.microsoft.com/office/drawing/2014/main" id="{AAE75CE4-BBBD-4C59-9D41-C1A7648A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2667" y="4092753"/>
            <a:ext cx="914400" cy="914400"/>
          </a:xfrm>
        </p:spPr>
      </p:pic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4BC5B3A-0E99-44ED-86BA-5E2DB23E0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3161258"/>
              </p:ext>
            </p:extLst>
          </p:nvPr>
        </p:nvGraphicFramePr>
        <p:xfrm>
          <a:off x="4848225" y="495300"/>
          <a:ext cx="7306081" cy="55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14">
                  <a:extLst>
                    <a:ext uri="{9D8B030D-6E8A-4147-A177-3AD203B41FA5}">
                      <a16:colId xmlns="" xmlns:a16="http://schemas.microsoft.com/office/drawing/2014/main" val="1240127422"/>
                    </a:ext>
                  </a:extLst>
                </a:gridCol>
                <a:gridCol w="3479320">
                  <a:extLst>
                    <a:ext uri="{9D8B030D-6E8A-4147-A177-3AD203B41FA5}">
                      <a16:colId xmlns="" xmlns:a16="http://schemas.microsoft.com/office/drawing/2014/main" val="2898130146"/>
                    </a:ext>
                  </a:extLst>
                </a:gridCol>
                <a:gridCol w="2058347">
                  <a:extLst>
                    <a:ext uri="{9D8B030D-6E8A-4147-A177-3AD203B41FA5}">
                      <a16:colId xmlns="" xmlns:a16="http://schemas.microsoft.com/office/drawing/2014/main" val="2796445961"/>
                    </a:ext>
                  </a:extLst>
                </a:gridCol>
              </a:tblGrid>
              <a:tr h="950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Business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6057689"/>
                  </a:ext>
                </a:extLst>
              </a:tr>
              <a:tr h="10845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Sri Lankan Police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SmartCop</a:t>
                      </a:r>
                      <a:r>
                        <a:rPr lang="en-US"/>
                        <a:t> website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Provided free of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5037032"/>
                  </a:ext>
                </a:extLst>
              </a:tr>
              <a:tr h="9250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Gill Sans MT"/>
                        </a:rPr>
                        <a:t>SmartCop</a:t>
                      </a:r>
                      <a:r>
                        <a:rPr lang="en-US" sz="1800" b="0" i="0" u="none" strike="noStrike" noProof="0" dirty="0">
                          <a:latin typeface="Gill Sans MT"/>
                        </a:rPr>
                        <a:t> Road Safety Awareness </a:t>
                      </a:r>
                      <a:r>
                        <a:rPr lang="en-US" sz="1800" b="0" i="0" u="none" strike="noStrike" noProof="0" dirty="0" smtClean="0">
                          <a:latin typeface="Gill Sans MT"/>
                        </a:rPr>
                        <a:t>Game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Accessible free through google play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6783533"/>
                  </a:ext>
                </a:extLst>
              </a:tr>
              <a:tr h="86123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Pedestrians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Gill Sans MT"/>
                        </a:rPr>
                        <a:t>SmartCop</a:t>
                      </a:r>
                      <a:r>
                        <a:rPr lang="en-US" sz="1800" b="0" i="0" u="none" strike="noStrike" noProof="0" dirty="0">
                          <a:latin typeface="Gill Sans MT"/>
                        </a:rPr>
                        <a:t> Road Safety Awareness </a:t>
                      </a:r>
                      <a:r>
                        <a:rPr lang="en-US" sz="1800" b="0" i="0" u="none" strike="noStrike" noProof="0" dirty="0" smtClean="0">
                          <a:latin typeface="Gill Sans MT"/>
                        </a:rPr>
                        <a:t>Game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2829899"/>
                  </a:ext>
                </a:extLst>
              </a:tr>
              <a:tr h="79744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Gill Sans MT"/>
                        </a:rPr>
                        <a:t>SmartCop</a:t>
                      </a:r>
                      <a:r>
                        <a:rPr lang="en-US" sz="1800" b="0" i="0" u="none" strike="noStrike" noProof="0" dirty="0">
                          <a:latin typeface="Gill Sans MT"/>
                        </a:rPr>
                        <a:t> First Aid </a:t>
                      </a:r>
                      <a:r>
                        <a:rPr lang="en-US" sz="1800" b="0" i="0" u="none" strike="noStrike" noProof="0" dirty="0" smtClean="0">
                          <a:latin typeface="Gill Sans MT"/>
                        </a:rPr>
                        <a:t>Game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4705247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Non-medical professionals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Gill Sans MT"/>
                        </a:rPr>
                        <a:t>SmartCop</a:t>
                      </a:r>
                      <a:r>
                        <a:rPr lang="en-US" sz="1800" b="0" i="0" u="none" strike="noStrike" noProof="0" dirty="0">
                          <a:latin typeface="Gill Sans MT"/>
                        </a:rPr>
                        <a:t> First Aid </a:t>
                      </a:r>
                      <a:r>
                        <a:rPr lang="en-US" sz="1800" b="0" i="0" u="none" strike="noStrike" noProof="0" dirty="0" smtClean="0">
                          <a:latin typeface="Gill Sans MT"/>
                        </a:rPr>
                        <a:t>Game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474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16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hlinkClick r:id="rId2" action="ppaction://hlinksldjump"/>
            <a:extLst>
              <a:ext uri="{FF2B5EF4-FFF2-40B4-BE49-F238E27FC236}">
                <a16:creationId xmlns=""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6" y="726529"/>
            <a:ext cx="10993549" cy="381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>
                <a:solidFill>
                  <a:schemeClr val="accent1"/>
                </a:solidFill>
              </a:rPr>
              <a:t>Function 1 Overview diagram</a:t>
            </a:r>
          </a:p>
        </p:txBody>
      </p:sp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="" xmlns:a16="http://schemas.microsoft.com/office/drawing/2014/main" id="{2D24984E-D412-4414-9814-981328AD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59" y="1165235"/>
            <a:ext cx="7906401" cy="543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2711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Introduction</a:t>
            </a:r>
            <a:r>
              <a:rPr lang="en-US"/>
              <a:t/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20360" cy="3678303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Reason for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3,554 of total deaths per year (2.80%) is road accidents (WHO data)</a:t>
            </a:r>
            <a:endParaRPr lang="en-US">
              <a:solidFill>
                <a:srgbClr val="FF0000"/>
              </a:solidFill>
            </a:endParaRPr>
          </a:p>
          <a:p>
            <a:pPr marL="305435" indent="-305435" algn="just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Traffic rule violations , lack of awareness, seat belt misuse, weather conditions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road infrastructure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issues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identified as main causes for road accidents </a:t>
            </a:r>
            <a:endParaRPr lang="en-US">
              <a:solidFill>
                <a:schemeClr val="tx1"/>
              </a:solidFill>
            </a:endParaRPr>
          </a:p>
          <a:p>
            <a:pPr marL="305435" indent="-305435" algn="just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Passengers,  drivers and police officers struggle a lot to due to road accidents </a:t>
            </a:r>
            <a:endParaRPr lang="en-US">
              <a:solidFill>
                <a:schemeClr val="tx1"/>
              </a:solidFill>
            </a:endParaRPr>
          </a:p>
          <a:p>
            <a:pPr marL="305435" indent="-305435" algn="just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Automated road accident prediction and awareness platform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may support to overcome the situation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6" descr="A group of people in a car&#10;&#10;Description generated with very high confidence">
            <a:extLst>
              <a:ext uri="{FF2B5EF4-FFF2-40B4-BE49-F238E27FC236}">
                <a16:creationId xmlns="" xmlns:a16="http://schemas.microsoft.com/office/drawing/2014/main" id="{C541CF81-1A87-4F66-93C4-1A1A97744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1" r="13874" b="-6"/>
          <a:stretch/>
        </p:blipFill>
        <p:spPr>
          <a:xfrm>
            <a:off x="8051800" y="1892627"/>
            <a:ext cx="1806576" cy="2202738"/>
          </a:xfrm>
          <a:prstGeom prst="rect">
            <a:avLst/>
          </a:prstGeom>
        </p:spPr>
      </p:pic>
      <p:pic>
        <p:nvPicPr>
          <p:cNvPr id="30" name="Picture 30" descr="A group of people standing in front of a truck&#10;&#10;Description generated with very high confidence">
            <a:extLst>
              <a:ext uri="{FF2B5EF4-FFF2-40B4-BE49-F238E27FC236}">
                <a16:creationId xmlns="" xmlns:a16="http://schemas.microsoft.com/office/drawing/2014/main" id="{C5A6F83E-A43F-445A-8E5A-7620BE113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5" r="875" b="3"/>
          <a:stretch/>
        </p:blipFill>
        <p:spPr>
          <a:xfrm>
            <a:off x="9963151" y="1892627"/>
            <a:ext cx="1788584" cy="2202738"/>
          </a:xfrm>
          <a:prstGeom prst="rect">
            <a:avLst/>
          </a:prstGeom>
        </p:spPr>
      </p:pic>
      <p:pic>
        <p:nvPicPr>
          <p:cNvPr id="24" name="Picture 24" descr="A group of people riding on the back of a truck&#10;&#10;Description generated with very high confidence">
            <a:extLst>
              <a:ext uri="{FF2B5EF4-FFF2-40B4-BE49-F238E27FC236}">
                <a16:creationId xmlns="" xmlns:a16="http://schemas.microsoft.com/office/drawing/2014/main" id="{1B52FB72-288A-4930-A1D9-188FDE033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16" r="18969" b="-6"/>
          <a:stretch/>
        </p:blipFill>
        <p:spPr>
          <a:xfrm>
            <a:off x="8051799" y="4187827"/>
            <a:ext cx="1806576" cy="2202738"/>
          </a:xfrm>
          <a:prstGeom prst="rect">
            <a:avLst/>
          </a:prstGeom>
        </p:spPr>
      </p:pic>
      <p:pic>
        <p:nvPicPr>
          <p:cNvPr id="28" name="Picture 28" descr="A group of people riding on the back of a motorcycle&#10;&#10;Description generated with high confidence">
            <a:extLst>
              <a:ext uri="{FF2B5EF4-FFF2-40B4-BE49-F238E27FC236}">
                <a16:creationId xmlns="" xmlns:a16="http://schemas.microsoft.com/office/drawing/2014/main" id="{7BC2887A-59AA-49C9-A496-8B86577B27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32" r="16494" b="1"/>
          <a:stretch/>
        </p:blipFill>
        <p:spPr>
          <a:xfrm>
            <a:off x="9963151" y="4187827"/>
            <a:ext cx="1788584" cy="2202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hlinkClick r:id="rId2" action="ppaction://hlinksldjump"/>
            <a:extLst>
              <a:ext uri="{FF2B5EF4-FFF2-40B4-BE49-F238E27FC236}">
                <a16:creationId xmlns=""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6" y="726529"/>
            <a:ext cx="10993549" cy="561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Function 2 Overview diagram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1678A988-3DD9-4E49-8BF8-AF29583A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66" y="5939556"/>
            <a:ext cx="864080" cy="873605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A089132A-4C75-4AFE-B981-A8278DD97DFD}"/>
              </a:ext>
            </a:extLst>
          </p:cNvPr>
          <p:cNvSpPr/>
          <p:nvPr/>
        </p:nvSpPr>
        <p:spPr>
          <a:xfrm>
            <a:off x="1065003" y="4242484"/>
            <a:ext cx="1341830" cy="109267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Police officers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CAD6B25-9642-428F-B3B3-47B17FDEC403}"/>
              </a:ext>
            </a:extLst>
          </p:cNvPr>
          <p:cNvCxnSpPr/>
          <p:nvPr/>
        </p:nvCxnSpPr>
        <p:spPr>
          <a:xfrm flipV="1">
            <a:off x="1670649" y="5323935"/>
            <a:ext cx="8628" cy="76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3AA175C-CF06-4827-93D0-CF8B0486C463}"/>
              </a:ext>
            </a:extLst>
          </p:cNvPr>
          <p:cNvSpPr/>
          <p:nvPr/>
        </p:nvSpPr>
        <p:spPr>
          <a:xfrm>
            <a:off x="81952" y="2935856"/>
            <a:ext cx="3838752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C33119D-3A86-4912-81B6-F55E50C595B5}"/>
              </a:ext>
            </a:extLst>
          </p:cNvPr>
          <p:cNvSpPr/>
          <p:nvPr/>
        </p:nvSpPr>
        <p:spPr>
          <a:xfrm>
            <a:off x="172708" y="3026611"/>
            <a:ext cx="1825923" cy="66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7D93A8E-240B-42CF-8A93-C39AD3CC0A2C}"/>
              </a:ext>
            </a:extLst>
          </p:cNvPr>
          <p:cNvSpPr/>
          <p:nvPr/>
        </p:nvSpPr>
        <p:spPr>
          <a:xfrm>
            <a:off x="2056143" y="3026612"/>
            <a:ext cx="1725282" cy="66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E3A715B-8451-4BB3-9AC8-BF27DE250AC1}"/>
              </a:ext>
            </a:extLst>
          </p:cNvPr>
          <p:cNvCxnSpPr>
            <a:cxnSpLocks/>
          </p:cNvCxnSpPr>
          <p:nvPr/>
        </p:nvCxnSpPr>
        <p:spPr>
          <a:xfrm flipV="1">
            <a:off x="1713781" y="3699293"/>
            <a:ext cx="8628" cy="76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0983B49-DDE9-4E54-8C20-0E5F485F41CB}"/>
              </a:ext>
            </a:extLst>
          </p:cNvPr>
          <p:cNvSpPr/>
          <p:nvPr/>
        </p:nvSpPr>
        <p:spPr>
          <a:xfrm>
            <a:off x="4237009" y="1498120"/>
            <a:ext cx="5218977" cy="93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4E6994C-45AF-4A9D-8C59-F6ECE14FE9C9}"/>
              </a:ext>
            </a:extLst>
          </p:cNvPr>
          <p:cNvSpPr/>
          <p:nvPr/>
        </p:nvSpPr>
        <p:spPr>
          <a:xfrm>
            <a:off x="4399651" y="1617630"/>
            <a:ext cx="2458526" cy="66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Mining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24577FB-7CF4-4DF0-B994-0C74244FBCD1}"/>
              </a:ext>
            </a:extLst>
          </p:cNvPr>
          <p:cNvSpPr/>
          <p:nvPr/>
        </p:nvSpPr>
        <p:spPr>
          <a:xfrm>
            <a:off x="6944444" y="1617631"/>
            <a:ext cx="2329131" cy="66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Visualization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7E70067-648E-48B4-8256-14C1BB47EE7B}"/>
              </a:ext>
            </a:extLst>
          </p:cNvPr>
          <p:cNvCxnSpPr/>
          <p:nvPr/>
        </p:nvCxnSpPr>
        <p:spPr>
          <a:xfrm flipV="1">
            <a:off x="1989131" y="1845356"/>
            <a:ext cx="2309003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162D43E-F843-4704-AB0A-0E019782E385}"/>
              </a:ext>
            </a:extLst>
          </p:cNvPr>
          <p:cNvCxnSpPr>
            <a:cxnSpLocks/>
          </p:cNvCxnSpPr>
          <p:nvPr/>
        </p:nvCxnSpPr>
        <p:spPr>
          <a:xfrm>
            <a:off x="5051869" y="2368153"/>
            <a:ext cx="8627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848F079-3E50-4A8D-894A-E3A1BCC7D228}"/>
              </a:ext>
            </a:extLst>
          </p:cNvPr>
          <p:cNvCxnSpPr>
            <a:cxnSpLocks/>
          </p:cNvCxnSpPr>
          <p:nvPr/>
        </p:nvCxnSpPr>
        <p:spPr>
          <a:xfrm>
            <a:off x="6920925" y="2353775"/>
            <a:ext cx="8627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1331BB9-C891-4990-A404-36977CDCFEFD}"/>
              </a:ext>
            </a:extLst>
          </p:cNvPr>
          <p:cNvCxnSpPr>
            <a:cxnSpLocks/>
          </p:cNvCxnSpPr>
          <p:nvPr/>
        </p:nvCxnSpPr>
        <p:spPr>
          <a:xfrm>
            <a:off x="8761227" y="2353775"/>
            <a:ext cx="8627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4A3ABCF-F552-4FA3-802C-5BF04AA8213D}"/>
              </a:ext>
            </a:extLst>
          </p:cNvPr>
          <p:cNvSpPr/>
          <p:nvPr/>
        </p:nvSpPr>
        <p:spPr>
          <a:xfrm>
            <a:off x="4241501" y="3285404"/>
            <a:ext cx="1754036" cy="790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Road accident predicted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8D4A44E-BF89-422C-82E2-F0DFB7CD53FA}"/>
              </a:ext>
            </a:extLst>
          </p:cNvPr>
          <p:cNvSpPr/>
          <p:nvPr/>
        </p:nvSpPr>
        <p:spPr>
          <a:xfrm>
            <a:off x="6067426" y="3271028"/>
            <a:ext cx="1883433" cy="81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Police officers, availability predicted 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75E2376E-3D68-4441-B3D4-CE274D444445}"/>
              </a:ext>
            </a:extLst>
          </p:cNvPr>
          <p:cNvSpPr/>
          <p:nvPr/>
        </p:nvSpPr>
        <p:spPr>
          <a:xfrm>
            <a:off x="8037124" y="3271027"/>
            <a:ext cx="1883433" cy="81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Police officers' qualification predicted results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B18718D-4DE5-4B9B-8E0C-0FEEB6D4E6BE}"/>
              </a:ext>
            </a:extLst>
          </p:cNvPr>
          <p:cNvCxnSpPr/>
          <p:nvPr/>
        </p:nvCxnSpPr>
        <p:spPr>
          <a:xfrm flipH="1">
            <a:off x="5088867" y="3931490"/>
            <a:ext cx="14378" cy="7332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BA4533FC-07DA-46A7-9A95-958C9BF9503F}"/>
              </a:ext>
            </a:extLst>
          </p:cNvPr>
          <p:cNvCxnSpPr>
            <a:cxnSpLocks/>
          </p:cNvCxnSpPr>
          <p:nvPr/>
        </p:nvCxnSpPr>
        <p:spPr>
          <a:xfrm flipH="1">
            <a:off x="9013885" y="3931489"/>
            <a:ext cx="14378" cy="7332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DB02089-A876-4156-9C57-2C1B77DD77EF}"/>
              </a:ext>
            </a:extLst>
          </p:cNvPr>
          <p:cNvCxnSpPr/>
          <p:nvPr/>
        </p:nvCxnSpPr>
        <p:spPr>
          <a:xfrm flipV="1">
            <a:off x="5087970" y="4620702"/>
            <a:ext cx="3982526" cy="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1AAFA075-B612-4826-9557-8A1A8E9B1D15}"/>
              </a:ext>
            </a:extLst>
          </p:cNvPr>
          <p:cNvCxnSpPr>
            <a:cxnSpLocks/>
          </p:cNvCxnSpPr>
          <p:nvPr/>
        </p:nvCxnSpPr>
        <p:spPr>
          <a:xfrm>
            <a:off x="7007189" y="4050303"/>
            <a:ext cx="8627" cy="9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EFF4F4-3D8F-49A2-8971-6F218B8682AC}"/>
              </a:ext>
            </a:extLst>
          </p:cNvPr>
          <p:cNvSpPr/>
          <p:nvPr/>
        </p:nvSpPr>
        <p:spPr>
          <a:xfrm>
            <a:off x="5631612" y="4948685"/>
            <a:ext cx="2904223" cy="30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Scheduling 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BB7FA56C-1AFE-4498-BFAE-03FAE4EACF0D}"/>
              </a:ext>
            </a:extLst>
          </p:cNvPr>
          <p:cNvSpPr/>
          <p:nvPr/>
        </p:nvSpPr>
        <p:spPr>
          <a:xfrm>
            <a:off x="5142783" y="5566910"/>
            <a:ext cx="4183807" cy="30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Scheduled Police Officer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8D2552DB-3E62-41AB-9159-6EEF4F611B4B}"/>
              </a:ext>
            </a:extLst>
          </p:cNvPr>
          <p:cNvCxnSpPr>
            <a:cxnSpLocks/>
          </p:cNvCxnSpPr>
          <p:nvPr/>
        </p:nvCxnSpPr>
        <p:spPr>
          <a:xfrm flipH="1">
            <a:off x="7030193" y="5214868"/>
            <a:ext cx="5750" cy="33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="" xmlns:a16="http://schemas.microsoft.com/office/drawing/2014/main" id="{0FD6BDF3-A5D6-4395-9064-D70A212CA96C}"/>
              </a:ext>
            </a:extLst>
          </p:cNvPr>
          <p:cNvSpPr/>
          <p:nvPr/>
        </p:nvSpPr>
        <p:spPr>
          <a:xfrm>
            <a:off x="6499643" y="6068408"/>
            <a:ext cx="1107055" cy="6182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Database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A8D6BA80-7055-4B55-8B8B-191578804954}"/>
              </a:ext>
            </a:extLst>
          </p:cNvPr>
          <p:cNvCxnSpPr>
            <a:cxnSpLocks/>
          </p:cNvCxnSpPr>
          <p:nvPr/>
        </p:nvCxnSpPr>
        <p:spPr>
          <a:xfrm>
            <a:off x="7064697" y="5789962"/>
            <a:ext cx="8627" cy="39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00A0A2D5-9A8B-44DD-A001-673D184A0D69}"/>
              </a:ext>
            </a:extLst>
          </p:cNvPr>
          <p:cNvCxnSpPr>
            <a:cxnSpLocks/>
          </p:cNvCxnSpPr>
          <p:nvPr/>
        </p:nvCxnSpPr>
        <p:spPr>
          <a:xfrm flipV="1">
            <a:off x="7536659" y="6301597"/>
            <a:ext cx="2280248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8110FF8E-FB67-4082-9DC5-20E0DF151750}"/>
              </a:ext>
            </a:extLst>
          </p:cNvPr>
          <p:cNvSpPr/>
          <p:nvPr/>
        </p:nvSpPr>
        <p:spPr>
          <a:xfrm>
            <a:off x="9762407" y="5715177"/>
            <a:ext cx="1926565" cy="963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[Web Application]</a:t>
            </a:r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="" xmlns:a16="http://schemas.microsoft.com/office/drawing/2014/main" id="{A485C399-97FE-48D3-A594-225AD43E191F}"/>
              </a:ext>
            </a:extLst>
          </p:cNvPr>
          <p:cNvSpPr/>
          <p:nvPr/>
        </p:nvSpPr>
        <p:spPr>
          <a:xfrm>
            <a:off x="10092188" y="4147151"/>
            <a:ext cx="1797167" cy="13946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Technologies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ReactJS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</a:rPr>
              <a:t>Bootsrap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="" xmlns:a16="http://schemas.microsoft.com/office/drawing/2014/main" id="{55EBBB22-178E-429B-A58C-9182E8188019}"/>
              </a:ext>
            </a:extLst>
          </p:cNvPr>
          <p:cNvSpPr/>
          <p:nvPr/>
        </p:nvSpPr>
        <p:spPr>
          <a:xfrm>
            <a:off x="7705546" y="92733"/>
            <a:ext cx="1754036" cy="1523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Technologies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Django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</a:rPr>
              <a:t>Postgress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="" xmlns:a16="http://schemas.microsoft.com/office/drawing/2014/main" id="{1F6A65F8-1E5D-4027-8E99-5C4CF4BFF60B}"/>
              </a:ext>
            </a:extLst>
          </p:cNvPr>
          <p:cNvSpPr/>
          <p:nvPr/>
        </p:nvSpPr>
        <p:spPr>
          <a:xfrm>
            <a:off x="9531470" y="49601"/>
            <a:ext cx="2587920" cy="333554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Algorithms</a:t>
            </a: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</a:rPr>
              <a:t>Unsupervised learning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K-means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</a:rPr>
              <a:t>Supervised Learning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Naïve Based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K-Nearest neighbors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Decision Tree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Random Forest</a:t>
            </a:r>
          </a:p>
          <a:p>
            <a:pPr marL="742950" lvl="1" indent="-285750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ylinder 4">
            <a:extLst>
              <a:ext uri="{FF2B5EF4-FFF2-40B4-BE49-F238E27FC236}">
                <a16:creationId xmlns="" xmlns:a16="http://schemas.microsoft.com/office/drawing/2014/main" id="{A089132A-4C75-4AFE-B981-A8278DD97DFD}"/>
              </a:ext>
            </a:extLst>
          </p:cNvPr>
          <p:cNvSpPr/>
          <p:nvPr/>
        </p:nvSpPr>
        <p:spPr>
          <a:xfrm>
            <a:off x="1390292" y="1576355"/>
            <a:ext cx="1200482" cy="8458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Data warehouse</a:t>
            </a:r>
          </a:p>
        </p:txBody>
      </p:sp>
      <p:cxnSp>
        <p:nvCxnSpPr>
          <p:cNvPr id="15" name="Straight Arrow Connector 14"/>
          <p:cNvCxnSpPr>
            <a:stCxn id="7" idx="0"/>
            <a:endCxn id="46" idx="3"/>
          </p:cNvCxnSpPr>
          <p:nvPr/>
        </p:nvCxnSpPr>
        <p:spPr>
          <a:xfrm flipH="1" flipV="1">
            <a:off x="1990533" y="2422218"/>
            <a:ext cx="10795" cy="5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36829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hlinkClick r:id="rId2" action="ppaction://hlinksldjump"/>
            <a:extLst>
              <a:ext uri="{FF2B5EF4-FFF2-40B4-BE49-F238E27FC236}">
                <a16:creationId xmlns=""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6" y="726529"/>
            <a:ext cx="10993549" cy="561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Function 3 Overview diagram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63B65F1-10A5-4B50-9913-8C7BC8BEC7DC}"/>
              </a:ext>
            </a:extLst>
          </p:cNvPr>
          <p:cNvCxnSpPr>
            <a:cxnSpLocks/>
          </p:cNvCxnSpPr>
          <p:nvPr/>
        </p:nvCxnSpPr>
        <p:spPr>
          <a:xfrm flipH="1" flipV="1">
            <a:off x="2760631" y="2494650"/>
            <a:ext cx="14379" cy="70449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0FE96E-41B7-4677-94F0-B24986C1C692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IT16170094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E4990B22-8271-4E54-8CF3-F35EBFB61CB3}"/>
              </a:ext>
            </a:extLst>
          </p:cNvPr>
          <p:cNvGrpSpPr/>
          <p:nvPr/>
        </p:nvGrpSpPr>
        <p:grpSpPr>
          <a:xfrm>
            <a:off x="-4312" y="1555631"/>
            <a:ext cx="3206147" cy="5032073"/>
            <a:chOff x="369499" y="1656273"/>
            <a:chExt cx="3206147" cy="5032073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B7E284E-B02B-42E5-9C91-8D30B3707EF2}"/>
                </a:ext>
              </a:extLst>
            </p:cNvPr>
            <p:cNvSpPr/>
            <p:nvPr/>
          </p:nvSpPr>
          <p:spPr>
            <a:xfrm>
              <a:off x="513269" y="1656273"/>
              <a:ext cx="2861095" cy="5032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544CC8B5-5887-4550-A38D-89E616AEAED1}"/>
                </a:ext>
              </a:extLst>
            </p:cNvPr>
            <p:cNvSpPr/>
            <p:nvPr/>
          </p:nvSpPr>
          <p:spPr>
            <a:xfrm>
              <a:off x="836763" y="3963837"/>
              <a:ext cx="2127848" cy="1063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Gather requirements to choose an appropriate game</a:t>
              </a:r>
            </a:p>
          </p:txBody>
        </p:sp>
        <p:sp>
          <p:nvSpPr>
            <p:cNvPr id="15" name="Rectangle: Single Corner Snipped 14">
              <a:extLst>
                <a:ext uri="{FF2B5EF4-FFF2-40B4-BE49-F238E27FC236}">
                  <a16:creationId xmlns="" xmlns:a16="http://schemas.microsoft.com/office/drawing/2014/main" id="{E0B3D81C-6A2D-450C-B7CE-53EF5A57AC9C}"/>
                </a:ext>
              </a:extLst>
            </p:cNvPr>
            <p:cNvSpPr/>
            <p:nvPr/>
          </p:nvSpPr>
          <p:spPr>
            <a:xfrm>
              <a:off x="893375" y="2467694"/>
              <a:ext cx="1969697" cy="1049545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ea typeface="+mn-lt"/>
                  <a:cs typeface="+mn-lt"/>
                </a:rPr>
                <a:t>Research papers</a:t>
              </a:r>
              <a:endParaRPr lang="en-US"/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Surveys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Play store Apps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EFEC234-7E94-4050-94E7-1034191D56B4}"/>
                </a:ext>
              </a:extLst>
            </p:cNvPr>
            <p:cNvSpPr/>
            <p:nvPr/>
          </p:nvSpPr>
          <p:spPr>
            <a:xfrm>
              <a:off x="980536" y="5559725"/>
              <a:ext cx="1825923" cy="805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Define an appropriate game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8BCC744-238C-45E2-9AFF-4DF7066F7C59}"/>
                </a:ext>
              </a:extLst>
            </p:cNvPr>
            <p:cNvSpPr/>
            <p:nvPr/>
          </p:nvSpPr>
          <p:spPr>
            <a:xfrm>
              <a:off x="369499" y="1713780"/>
              <a:ext cx="3206147" cy="488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Requirements Gathering </a:t>
              </a:r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and Analysis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829B06C-AE5B-476A-8A92-36E7707C467E}"/>
                </a:ext>
              </a:extLst>
            </p:cNvPr>
            <p:cNvCxnSpPr>
              <a:cxnSpLocks/>
            </p:cNvCxnSpPr>
            <p:nvPr/>
          </p:nvCxnSpPr>
          <p:spPr>
            <a:xfrm>
              <a:off x="1810230" y="5059757"/>
              <a:ext cx="8626" cy="49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1148857F-8019-4014-A3A9-39B8B17DF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0015" y="3526224"/>
              <a:ext cx="14380" cy="41694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3F2F991-8731-46D8-9ECC-E6C3356AC437}"/>
              </a:ext>
            </a:extLst>
          </p:cNvPr>
          <p:cNvGrpSpPr/>
          <p:nvPr/>
        </p:nvGrpSpPr>
        <p:grpSpPr>
          <a:xfrm>
            <a:off x="3043328" y="5253668"/>
            <a:ext cx="1186671" cy="778712"/>
            <a:chOff x="3043328" y="5253668"/>
            <a:chExt cx="1186671" cy="77871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="" xmlns:a16="http://schemas.microsoft.com/office/drawing/2014/main" id="{5A4FC277-554A-4280-B572-293C57B9A070}"/>
                </a:ext>
              </a:extLst>
            </p:cNvPr>
            <p:cNvCxnSpPr/>
            <p:nvPr/>
          </p:nvCxnSpPr>
          <p:spPr>
            <a:xfrm flipH="1" flipV="1">
              <a:off x="3043328" y="6026629"/>
              <a:ext cx="1055298" cy="5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3055541-703E-4271-B0C3-B79FAAF12C04}"/>
                </a:ext>
              </a:extLst>
            </p:cNvPr>
            <p:cNvSpPr txBox="1"/>
            <p:nvPr/>
          </p:nvSpPr>
          <p:spPr>
            <a:xfrm>
              <a:off x="3111440" y="5253668"/>
              <a:ext cx="11185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Not </a:t>
              </a:r>
            </a:p>
            <a:p>
              <a:r>
                <a:rPr lang="en-US"/>
                <a:t>approved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1D1B0BEB-0F3D-4E4F-846E-22EA715920F7}"/>
              </a:ext>
            </a:extLst>
          </p:cNvPr>
          <p:cNvGrpSpPr/>
          <p:nvPr/>
        </p:nvGrpSpPr>
        <p:grpSpPr>
          <a:xfrm>
            <a:off x="4165118" y="5480648"/>
            <a:ext cx="1912187" cy="1135810"/>
            <a:chOff x="4697080" y="5566913"/>
            <a:chExt cx="1912187" cy="1135810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9AD373DB-5E31-4D73-BF95-6F90C7E50997}"/>
                </a:ext>
              </a:extLst>
            </p:cNvPr>
            <p:cNvSpPr/>
            <p:nvPr/>
          </p:nvSpPr>
          <p:spPr>
            <a:xfrm>
              <a:off x="4697080" y="5566914"/>
              <a:ext cx="1912187" cy="1135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125CB56F-012C-45CB-B04B-E395E53BB669}"/>
                </a:ext>
              </a:extLst>
            </p:cNvPr>
            <p:cNvSpPr/>
            <p:nvPr/>
          </p:nvSpPr>
          <p:spPr>
            <a:xfrm>
              <a:off x="4783348" y="5566913"/>
              <a:ext cx="1667770" cy="35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Testing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B7A1A344-8922-47C9-979F-B050E4521833}"/>
                </a:ext>
              </a:extLst>
            </p:cNvPr>
            <p:cNvSpPr txBox="1"/>
            <p:nvPr/>
          </p:nvSpPr>
          <p:spPr>
            <a:xfrm>
              <a:off x="5270741" y="6277155"/>
              <a:ext cx="62972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UAT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34F15EBB-D867-4C06-AA2A-94E2DDB96D91}"/>
                </a:ext>
              </a:extLst>
            </p:cNvPr>
            <p:cNvSpPr txBox="1"/>
            <p:nvPr/>
          </p:nvSpPr>
          <p:spPr>
            <a:xfrm>
              <a:off x="4853797" y="5888966"/>
              <a:ext cx="1621765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System Testing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FABE73CE-FDEC-4BA5-A27F-24354EC87CF5}"/>
              </a:ext>
            </a:extLst>
          </p:cNvPr>
          <p:cNvGrpSpPr/>
          <p:nvPr/>
        </p:nvGrpSpPr>
        <p:grpSpPr>
          <a:xfrm>
            <a:off x="6073175" y="5512458"/>
            <a:ext cx="1267184" cy="1016314"/>
            <a:chOff x="6073175" y="5512458"/>
            <a:chExt cx="1267184" cy="101631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="" xmlns:a16="http://schemas.microsoft.com/office/drawing/2014/main" id="{61E89A7D-90C7-4556-84BB-6B1D1486955C}"/>
                </a:ext>
              </a:extLst>
            </p:cNvPr>
            <p:cNvCxnSpPr/>
            <p:nvPr/>
          </p:nvCxnSpPr>
          <p:spPr>
            <a:xfrm flipV="1">
              <a:off x="6080904" y="6125473"/>
              <a:ext cx="1259455" cy="20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DAFA4E77-0AE4-4CE5-922A-398B44FADC59}"/>
                </a:ext>
              </a:extLst>
            </p:cNvPr>
            <p:cNvSpPr txBox="1"/>
            <p:nvPr/>
          </p:nvSpPr>
          <p:spPr>
            <a:xfrm>
              <a:off x="6130685" y="6159440"/>
              <a:ext cx="11185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Approved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FA8C28ED-B79C-4E6C-863B-C1D9A3EC389C}"/>
                </a:ext>
              </a:extLst>
            </p:cNvPr>
            <p:cNvSpPr txBox="1"/>
            <p:nvPr/>
          </p:nvSpPr>
          <p:spPr>
            <a:xfrm>
              <a:off x="6073175" y="5512458"/>
              <a:ext cx="11904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Release </a:t>
              </a:r>
              <a:endParaRPr lang="en-US"/>
            </a:p>
            <a:p>
              <a:r>
                <a:rPr lang="en-US" b="1"/>
                <a:t>Product</a:t>
              </a:r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818C005D-7A9E-42D7-B9F6-EA58E36EE53C}"/>
              </a:ext>
            </a:extLst>
          </p:cNvPr>
          <p:cNvGrpSpPr/>
          <p:nvPr/>
        </p:nvGrpSpPr>
        <p:grpSpPr>
          <a:xfrm>
            <a:off x="2993367" y="1282462"/>
            <a:ext cx="9064920" cy="4155594"/>
            <a:chOff x="2993367" y="1282462"/>
            <a:chExt cx="9064920" cy="41555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="" xmlns:a16="http://schemas.microsoft.com/office/drawing/2014/main" id="{F8F5F319-0478-4B80-BF71-78F9F802B302}"/>
                </a:ext>
              </a:extLst>
            </p:cNvPr>
            <p:cNvCxnSpPr/>
            <p:nvPr/>
          </p:nvCxnSpPr>
          <p:spPr>
            <a:xfrm>
              <a:off x="5034054" y="4926222"/>
              <a:ext cx="8625" cy="51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6DF8D09B-08E1-41F9-B6FE-AE0A0F6A2284}"/>
                </a:ext>
              </a:extLst>
            </p:cNvPr>
            <p:cNvGrpSpPr/>
            <p:nvPr/>
          </p:nvGrpSpPr>
          <p:grpSpPr>
            <a:xfrm>
              <a:off x="2993367" y="1282462"/>
              <a:ext cx="9064920" cy="3637469"/>
              <a:chOff x="2993367" y="1282462"/>
              <a:chExt cx="9064920" cy="3637469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4F565141-AB87-4065-8371-0F4EDA8E157A}"/>
                  </a:ext>
                </a:extLst>
              </p:cNvPr>
              <p:cNvCxnSpPr/>
              <p:nvPr/>
            </p:nvCxnSpPr>
            <p:spPr>
              <a:xfrm flipV="1">
                <a:off x="2993367" y="3799937"/>
                <a:ext cx="511834" cy="5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="" xmlns:a16="http://schemas.microsoft.com/office/drawing/2014/main" id="{93EE13EB-0B20-4BF3-9453-3D30DEDFB3A1}"/>
                  </a:ext>
                </a:extLst>
              </p:cNvPr>
              <p:cNvGrpSpPr/>
              <p:nvPr/>
            </p:nvGrpSpPr>
            <p:grpSpPr>
              <a:xfrm>
                <a:off x="3518140" y="1282462"/>
                <a:ext cx="8540147" cy="3637469"/>
                <a:chOff x="3518140" y="1282462"/>
                <a:chExt cx="8540147" cy="363746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DCD7B724-D672-4372-B196-C33719A8FC2E}"/>
                    </a:ext>
                  </a:extLst>
                </p:cNvPr>
                <p:cNvSpPr/>
                <p:nvPr/>
              </p:nvSpPr>
              <p:spPr>
                <a:xfrm>
                  <a:off x="3518140" y="1282462"/>
                  <a:ext cx="8540147" cy="363746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="" xmlns:a16="http://schemas.microsoft.com/office/drawing/2014/main" id="{6B42BC34-3DDC-47C0-B3DF-5DCE1B5F8527}"/>
                    </a:ext>
                  </a:extLst>
                </p:cNvPr>
                <p:cNvSpPr/>
                <p:nvPr/>
              </p:nvSpPr>
              <p:spPr>
                <a:xfrm>
                  <a:off x="4100422" y="1476552"/>
                  <a:ext cx="1365849" cy="86264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GUI</a:t>
                  </a: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(Mobile Application)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43D3154B-EBC2-4312-9734-6E82A4A91569}"/>
                    </a:ext>
                  </a:extLst>
                </p:cNvPr>
                <p:cNvSpPr/>
                <p:nvPr/>
              </p:nvSpPr>
              <p:spPr>
                <a:xfrm>
                  <a:off x="3912620" y="2899015"/>
                  <a:ext cx="1135809" cy="13658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Real time user data</a:t>
                  </a:r>
                </a:p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(score, elapsed time)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="" xmlns:a16="http://schemas.microsoft.com/office/drawing/2014/main" id="{650D2021-B58D-4AAE-AEE7-707EE67DA40E}"/>
                    </a:ext>
                  </a:extLst>
                </p:cNvPr>
                <p:cNvSpPr/>
                <p:nvPr/>
              </p:nvSpPr>
              <p:spPr>
                <a:xfrm>
                  <a:off x="5464475" y="2948521"/>
                  <a:ext cx="1279583" cy="1222075"/>
                </a:xfrm>
                <a:prstGeom prst="ca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Data warehouse</a:t>
                  </a:r>
                </a:p>
              </p:txBody>
            </p:sp>
            <p:sp>
              <p:nvSpPr>
                <p:cNvPr id="7" name="Rectangle: Single Corner Snipped 6">
                  <a:extLst>
                    <a:ext uri="{FF2B5EF4-FFF2-40B4-BE49-F238E27FC236}">
                      <a16:creationId xmlns="" xmlns:a16="http://schemas.microsoft.com/office/drawing/2014/main" id="{17F14993-6BA2-4818-849E-C588C36DCAEC}"/>
                    </a:ext>
                  </a:extLst>
                </p:cNvPr>
                <p:cNvSpPr/>
                <p:nvPr/>
              </p:nvSpPr>
              <p:spPr>
                <a:xfrm>
                  <a:off x="5577697" y="1832394"/>
                  <a:ext cx="4500108" cy="992037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Reinforcement algorithms</a:t>
                  </a: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  <a:ea typeface="+mn-lt"/>
                      <a:cs typeface="+mn-lt"/>
                    </a:rPr>
                    <a:t>Model free,</a:t>
                  </a:r>
                  <a:r>
                    <a:rPr lang="en-US">
                      <a:solidFill>
                        <a:schemeClr val="tx1"/>
                      </a:solidFill>
                    </a:rPr>
                    <a:t> Value-based, Policy-based</a:t>
                  </a: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Ex : Asynchronous Actor-Critic Agents (A3C)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="" xmlns:a16="http://schemas.microsoft.com/office/drawing/2014/main" id="{CDF5AB4C-6F2A-4ED1-8970-2B035CFB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5136" y="3558760"/>
                  <a:ext cx="411192" cy="57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="" xmlns:a16="http://schemas.microsoft.com/office/drawing/2014/main" id="{2597AAA7-6DA9-4C6D-BC00-EA25E0849BC6}"/>
                    </a:ext>
                  </a:extLst>
                </p:cNvPr>
                <p:cNvCxnSpPr/>
                <p:nvPr/>
              </p:nvCxnSpPr>
              <p:spPr>
                <a:xfrm>
                  <a:off x="8824282" y="2836113"/>
                  <a:ext cx="14378" cy="27317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="" xmlns:a16="http://schemas.microsoft.com/office/drawing/2014/main" id="{3CD659DB-96A8-4BBA-B46F-39C0524B6051}"/>
                    </a:ext>
                  </a:extLst>
                </p:cNvPr>
                <p:cNvSpPr/>
                <p:nvPr/>
              </p:nvSpPr>
              <p:spPr>
                <a:xfrm>
                  <a:off x="7126857" y="3108385"/>
                  <a:ext cx="3450564" cy="90577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5F215D79-6827-4C37-A7C8-CEF057EFECFA}"/>
                    </a:ext>
                  </a:extLst>
                </p:cNvPr>
                <p:cNvSpPr/>
                <p:nvPr/>
              </p:nvSpPr>
              <p:spPr>
                <a:xfrm>
                  <a:off x="7332632" y="3199140"/>
                  <a:ext cx="1423358" cy="6613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Data Mining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="" xmlns:a16="http://schemas.microsoft.com/office/drawing/2014/main" id="{7F0006F1-794C-4E5C-8F31-2E788237A775}"/>
                    </a:ext>
                  </a:extLst>
                </p:cNvPr>
                <p:cNvSpPr/>
                <p:nvPr/>
              </p:nvSpPr>
              <p:spPr>
                <a:xfrm>
                  <a:off x="8957274" y="3184764"/>
                  <a:ext cx="1337094" cy="675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Data visualization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="" xmlns:a16="http://schemas.microsoft.com/office/drawing/2014/main" id="{15538F8D-E2EE-4DED-91FF-B9BF52AE8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1664" y="3550133"/>
                  <a:ext cx="382437" cy="8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="" xmlns:a16="http://schemas.microsoft.com/office/drawing/2014/main" id="{2F9EF091-165A-4D30-A31C-3B00B057E513}"/>
                    </a:ext>
                  </a:extLst>
                </p:cNvPr>
                <p:cNvSpPr/>
                <p:nvPr/>
              </p:nvSpPr>
              <p:spPr>
                <a:xfrm>
                  <a:off x="6206706" y="1368721"/>
                  <a:ext cx="3464938" cy="3594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Design and Implementation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="" xmlns:a16="http://schemas.microsoft.com/office/drawing/2014/main" id="{2433816E-FBAF-4CF3-B0E7-DD1D4299B59C}"/>
                    </a:ext>
                  </a:extLst>
                </p:cNvPr>
                <p:cNvSpPr/>
                <p:nvPr/>
              </p:nvSpPr>
              <p:spPr>
                <a:xfrm>
                  <a:off x="7490783" y="4263064"/>
                  <a:ext cx="3033622" cy="4888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Next level (dynamic difficulty)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="" xmlns:a16="http://schemas.microsoft.com/office/drawing/2014/main" id="{7528020C-CDB8-4482-9723-E35C78E92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6138" y="3981453"/>
                  <a:ext cx="5752" cy="267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="" xmlns:a16="http://schemas.microsoft.com/office/drawing/2014/main" id="{DDC1A517-9A72-4422-8D98-AF0DD692F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0310" y="1734437"/>
                  <a:ext cx="28757" cy="2846715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="" xmlns:a16="http://schemas.microsoft.com/office/drawing/2014/main" id="{29FEE4B6-9AF7-4CAB-83FF-A404E17B1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0436" y="1727798"/>
                  <a:ext cx="382438" cy="5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="" xmlns:a16="http://schemas.microsoft.com/office/drawing/2014/main" id="{E14E5A50-F188-49AE-B704-89450F72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94687" y="4566775"/>
                  <a:ext cx="3795623" cy="2875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: Single Corner Snipped 105">
                  <a:extLst>
                    <a:ext uri="{FF2B5EF4-FFF2-40B4-BE49-F238E27FC236}">
                      <a16:creationId xmlns="" xmlns:a16="http://schemas.microsoft.com/office/drawing/2014/main" id="{E8C74CB0-163B-494C-924F-054B908841ED}"/>
                    </a:ext>
                  </a:extLst>
                </p:cNvPr>
                <p:cNvSpPr/>
                <p:nvPr/>
              </p:nvSpPr>
              <p:spPr>
                <a:xfrm>
                  <a:off x="10365359" y="1487338"/>
                  <a:ext cx="1552751" cy="1337091"/>
                </a:xfrm>
                <a:prstGeom prst="snip1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Technologies</a:t>
                  </a: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Keras</a:t>
                  </a: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  <a:ea typeface="+mn-lt"/>
                      <a:cs typeface="+mn-lt"/>
                    </a:rPr>
                    <a:t>Tensorflow</a:t>
                  </a:r>
                  <a:endParaRPr lang="en-US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Postgress</a:t>
                  </a:r>
                </a:p>
                <a:p>
                  <a:pPr marL="285750" indent="-285750" algn="ctr">
                    <a:buFont typeface="Arial"/>
                    <a:buChar char="•"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="" xmlns:a16="http://schemas.microsoft.com/office/drawing/2014/main" id="{7C6FAD76-5582-4D36-95B8-0B218DE0F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69979" y="2807358"/>
                  <a:ext cx="1222076" cy="316302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27876AF7-4A85-48F0-A44B-AC7BE33437CD}"/>
              </a:ext>
            </a:extLst>
          </p:cNvPr>
          <p:cNvGrpSpPr/>
          <p:nvPr/>
        </p:nvGrpSpPr>
        <p:grpSpPr>
          <a:xfrm>
            <a:off x="7428778" y="5106837"/>
            <a:ext cx="4764477" cy="1624637"/>
            <a:chOff x="7428778" y="5106837"/>
            <a:chExt cx="4764477" cy="1624637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3B5B7BA6-E769-4A9C-9C3E-15DDA352C919}"/>
                </a:ext>
              </a:extLst>
            </p:cNvPr>
            <p:cNvSpPr/>
            <p:nvPr/>
          </p:nvSpPr>
          <p:spPr>
            <a:xfrm>
              <a:off x="7428778" y="5106837"/>
              <a:ext cx="4555109" cy="1624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47353CB2-9A6A-4021-91FC-B772EF3EBCFA}"/>
                </a:ext>
              </a:extLst>
            </p:cNvPr>
            <p:cNvSpPr txBox="1"/>
            <p:nvPr/>
          </p:nvSpPr>
          <p:spPr>
            <a:xfrm>
              <a:off x="8468547" y="5108096"/>
              <a:ext cx="37247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Expected Outcomes</a:t>
              </a:r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43ABCA22-6573-4AF3-8CD6-BCEA5C2EE305}"/>
                </a:ext>
              </a:extLst>
            </p:cNvPr>
            <p:cNvGrpSpPr/>
            <p:nvPr/>
          </p:nvGrpSpPr>
          <p:grpSpPr>
            <a:xfrm>
              <a:off x="7546728" y="5511200"/>
              <a:ext cx="1296260" cy="1078302"/>
              <a:chOff x="7546728" y="5511200"/>
              <a:chExt cx="1296260" cy="1078302"/>
            </a:xfrm>
          </p:grpSpPr>
          <p:sp>
            <p:nvSpPr>
              <p:cNvPr id="94" name="Rectangle: Single Corner Snipped 93">
                <a:extLst>
                  <a:ext uri="{FF2B5EF4-FFF2-40B4-BE49-F238E27FC236}">
                    <a16:creationId xmlns="" xmlns:a16="http://schemas.microsoft.com/office/drawing/2014/main" id="{DA04AC8F-480A-473D-9A42-54875D62AE88}"/>
                  </a:ext>
                </a:extLst>
              </p:cNvPr>
              <p:cNvSpPr/>
              <p:nvPr/>
            </p:nvSpPr>
            <p:spPr>
              <a:xfrm>
                <a:off x="7546728" y="5511200"/>
                <a:ext cx="1296260" cy="1078302"/>
              </a:xfrm>
              <a:prstGeom prst="snip1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259B2E62-8C12-43EF-BDB8-0C4215084F00}"/>
                  </a:ext>
                </a:extLst>
              </p:cNvPr>
              <p:cNvSpPr txBox="1"/>
              <p:nvPr/>
            </p:nvSpPr>
            <p:spPr>
              <a:xfrm>
                <a:off x="7654307" y="5595129"/>
                <a:ext cx="1133945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Individual </a:t>
                </a:r>
              </a:p>
              <a:p>
                <a:r>
                  <a:rPr lang="en-US"/>
                  <a:t>user </a:t>
                </a:r>
              </a:p>
              <a:p>
                <a:r>
                  <a:rPr lang="en-US"/>
                  <a:t>awareness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="" xmlns:a16="http://schemas.microsoft.com/office/drawing/2014/main" id="{6DE870FF-27C4-44A3-B5D0-BEC5DEF54ABF}"/>
                </a:ext>
              </a:extLst>
            </p:cNvPr>
            <p:cNvGrpSpPr/>
            <p:nvPr/>
          </p:nvGrpSpPr>
          <p:grpSpPr>
            <a:xfrm>
              <a:off x="9022863" y="5509404"/>
              <a:ext cx="1177076" cy="1078301"/>
              <a:chOff x="9022863" y="5509404"/>
              <a:chExt cx="1177076" cy="1078301"/>
            </a:xfrm>
          </p:grpSpPr>
          <p:sp>
            <p:nvSpPr>
              <p:cNvPr id="97" name="Rectangle: Single Corner Snipped 96">
                <a:extLst>
                  <a:ext uri="{FF2B5EF4-FFF2-40B4-BE49-F238E27FC236}">
                    <a16:creationId xmlns="" xmlns:a16="http://schemas.microsoft.com/office/drawing/2014/main" id="{524477D8-6ECE-4C44-9470-92285934D8B3}"/>
                  </a:ext>
                </a:extLst>
              </p:cNvPr>
              <p:cNvSpPr/>
              <p:nvPr/>
            </p:nvSpPr>
            <p:spPr>
              <a:xfrm>
                <a:off x="9027917" y="5509404"/>
                <a:ext cx="1149530" cy="1078301"/>
              </a:xfrm>
              <a:prstGeom prst="snip1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56CE827C-11E9-4A8E-8E10-2D776CFDC28B}"/>
                  </a:ext>
                </a:extLst>
              </p:cNvPr>
              <p:cNvSpPr txBox="1"/>
              <p:nvPr/>
            </p:nvSpPr>
            <p:spPr>
              <a:xfrm>
                <a:off x="9022863" y="5595129"/>
                <a:ext cx="1177076" cy="93770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Overall</a:t>
                </a:r>
              </a:p>
              <a:p>
                <a:r>
                  <a:rPr lang="en-US"/>
                  <a:t>public awareness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="" xmlns:a16="http://schemas.microsoft.com/office/drawing/2014/main" id="{DBD924DA-1083-43B9-8BA9-5B0187B7AB90}"/>
                </a:ext>
              </a:extLst>
            </p:cNvPr>
            <p:cNvGrpSpPr/>
            <p:nvPr/>
          </p:nvGrpSpPr>
          <p:grpSpPr>
            <a:xfrm>
              <a:off x="10302448" y="5480650"/>
              <a:ext cx="1614659" cy="1135809"/>
              <a:chOff x="10302448" y="5480650"/>
              <a:chExt cx="1614659" cy="1135809"/>
            </a:xfrm>
          </p:grpSpPr>
          <p:sp>
            <p:nvSpPr>
              <p:cNvPr id="113" name="Rectangle: Single Corner Snipped 112">
                <a:extLst>
                  <a:ext uri="{FF2B5EF4-FFF2-40B4-BE49-F238E27FC236}">
                    <a16:creationId xmlns="" xmlns:a16="http://schemas.microsoft.com/office/drawing/2014/main" id="{38FE3C8F-75E0-41D4-9A7C-2A22E38BF899}"/>
                  </a:ext>
                </a:extLst>
              </p:cNvPr>
              <p:cNvSpPr/>
              <p:nvPr/>
            </p:nvSpPr>
            <p:spPr>
              <a:xfrm>
                <a:off x="10307502" y="5480650"/>
                <a:ext cx="1609605" cy="1135809"/>
              </a:xfrm>
              <a:prstGeom prst="snip1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TextBox 2">
                <a:extLst>
                  <a:ext uri="{FF2B5EF4-FFF2-40B4-BE49-F238E27FC236}">
                    <a16:creationId xmlns="" xmlns:a16="http://schemas.microsoft.com/office/drawing/2014/main" id="{260E6BE9-8E14-47FF-8EC4-823CECBF719C}"/>
                  </a:ext>
                </a:extLst>
              </p:cNvPr>
              <p:cNvSpPr txBox="1"/>
              <p:nvPr/>
            </p:nvSpPr>
            <p:spPr>
              <a:xfrm>
                <a:off x="10302448" y="5595129"/>
                <a:ext cx="1536509" cy="92333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Road safety skills retention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6197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hlinkClick r:id="rId2" action="ppaction://hlinksldjump"/>
            <a:extLst>
              <a:ext uri="{FF2B5EF4-FFF2-40B4-BE49-F238E27FC236}">
                <a16:creationId xmlns=""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76" y="726529"/>
            <a:ext cx="10993549" cy="561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>
                <a:solidFill>
                  <a:schemeClr val="accent1"/>
                </a:solidFill>
              </a:rPr>
              <a:t>Function 4 Overview diagram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63B65F1-10A5-4B50-9913-8C7BC8BEC7DC}"/>
              </a:ext>
            </a:extLst>
          </p:cNvPr>
          <p:cNvCxnSpPr>
            <a:cxnSpLocks/>
          </p:cNvCxnSpPr>
          <p:nvPr/>
        </p:nvCxnSpPr>
        <p:spPr>
          <a:xfrm flipH="1" flipV="1">
            <a:off x="2760631" y="2494650"/>
            <a:ext cx="14379" cy="70449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B7E284E-B02B-42E5-9C91-8D30B3707EF2}"/>
              </a:ext>
            </a:extLst>
          </p:cNvPr>
          <p:cNvSpPr/>
          <p:nvPr/>
        </p:nvSpPr>
        <p:spPr>
          <a:xfrm>
            <a:off x="2022893" y="5006199"/>
            <a:ext cx="7145544" cy="1768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4CC8B5-5887-4550-A38D-89E616AEAED1}"/>
              </a:ext>
            </a:extLst>
          </p:cNvPr>
          <p:cNvSpPr/>
          <p:nvPr/>
        </p:nvSpPr>
        <p:spPr>
          <a:xfrm>
            <a:off x="4689895" y="5559725"/>
            <a:ext cx="2127848" cy="1063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Gather requirements to select a suitable game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="" xmlns:a16="http://schemas.microsoft.com/office/drawing/2014/main" id="{E0B3D81C-6A2D-450C-B7CE-53EF5A57AC9C}"/>
              </a:ext>
            </a:extLst>
          </p:cNvPr>
          <p:cNvSpPr/>
          <p:nvPr/>
        </p:nvSpPr>
        <p:spPr>
          <a:xfrm>
            <a:off x="2302355" y="5630714"/>
            <a:ext cx="1926565" cy="9201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Questionnaire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Play store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Research papers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EFEC234-7E94-4050-94E7-1034191D56B4}"/>
              </a:ext>
            </a:extLst>
          </p:cNvPr>
          <p:cNvSpPr/>
          <p:nvPr/>
        </p:nvSpPr>
        <p:spPr>
          <a:xfrm>
            <a:off x="7177177" y="5689123"/>
            <a:ext cx="1825923" cy="80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select a suitable game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38BCC744-238C-45E2-9AFF-4DF7066F7C59}"/>
              </a:ext>
            </a:extLst>
          </p:cNvPr>
          <p:cNvSpPr/>
          <p:nvPr/>
        </p:nvSpPr>
        <p:spPr>
          <a:xfrm>
            <a:off x="2109158" y="5063706"/>
            <a:ext cx="4500109" cy="431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Requirements gathering and analyzing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38461B17-4BC1-41BB-BE9B-6C158BC67B44}"/>
              </a:ext>
            </a:extLst>
          </p:cNvPr>
          <p:cNvCxnSpPr>
            <a:cxnSpLocks/>
          </p:cNvCxnSpPr>
          <p:nvPr/>
        </p:nvCxnSpPr>
        <p:spPr>
          <a:xfrm flipV="1">
            <a:off x="4222914" y="6170472"/>
            <a:ext cx="445699" cy="1437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1829B06C-AE5B-476A-8A92-36E7707C467E}"/>
              </a:ext>
            </a:extLst>
          </p:cNvPr>
          <p:cNvCxnSpPr>
            <a:cxnSpLocks/>
          </p:cNvCxnSpPr>
          <p:nvPr/>
        </p:nvCxnSpPr>
        <p:spPr>
          <a:xfrm flipV="1">
            <a:off x="6827927" y="6103554"/>
            <a:ext cx="339306" cy="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CD7B724-D672-4372-B196-C33719A8FC2E}"/>
              </a:ext>
            </a:extLst>
          </p:cNvPr>
          <p:cNvSpPr/>
          <p:nvPr/>
        </p:nvSpPr>
        <p:spPr>
          <a:xfrm>
            <a:off x="412629" y="1383105"/>
            <a:ext cx="8051320" cy="342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B42BC34-3DDC-47C0-B3DF-5DCE1B5F8527}"/>
              </a:ext>
            </a:extLst>
          </p:cNvPr>
          <p:cNvSpPr/>
          <p:nvPr/>
        </p:nvSpPr>
        <p:spPr>
          <a:xfrm>
            <a:off x="894271" y="1850365"/>
            <a:ext cx="2084716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(Mobile Application)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D3154B-EBC2-4312-9734-6E82A4A91569}"/>
              </a:ext>
            </a:extLst>
          </p:cNvPr>
          <p:cNvSpPr/>
          <p:nvPr/>
        </p:nvSpPr>
        <p:spPr>
          <a:xfrm>
            <a:off x="778355" y="3071543"/>
            <a:ext cx="1107055" cy="81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Real time user 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650D2021-B58D-4AAE-AEE7-707EE67DA40E}"/>
              </a:ext>
            </a:extLst>
          </p:cNvPr>
          <p:cNvSpPr/>
          <p:nvPr/>
        </p:nvSpPr>
        <p:spPr>
          <a:xfrm>
            <a:off x="2301456" y="2934145"/>
            <a:ext cx="1279583" cy="122207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Data warehouse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="" xmlns:a16="http://schemas.microsoft.com/office/drawing/2014/main" id="{17F14993-6BA2-4818-849E-C588C36DCAEC}"/>
              </a:ext>
            </a:extLst>
          </p:cNvPr>
          <p:cNvSpPr/>
          <p:nvPr/>
        </p:nvSpPr>
        <p:spPr>
          <a:xfrm>
            <a:off x="3047282" y="1516094"/>
            <a:ext cx="3249278" cy="80513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Reinforcement algorithms</a:t>
            </a:r>
          </a:p>
          <a:p>
            <a:r>
              <a:rPr lang="en-US">
                <a:solidFill>
                  <a:schemeClr val="tx1"/>
                </a:solidFill>
              </a:rPr>
              <a:t>Value-based, Policy-based, Model free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2905ABE-BEE4-45F0-8E12-2E40FE3A633D}"/>
              </a:ext>
            </a:extLst>
          </p:cNvPr>
          <p:cNvCxnSpPr/>
          <p:nvPr/>
        </p:nvCxnSpPr>
        <p:spPr>
          <a:xfrm flipH="1">
            <a:off x="1271319" y="2592595"/>
            <a:ext cx="5750" cy="454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DF5AB4C-6F2A-4ED1-8970-2B035CFB6307}"/>
              </a:ext>
            </a:extLst>
          </p:cNvPr>
          <p:cNvCxnSpPr>
            <a:cxnSpLocks/>
          </p:cNvCxnSpPr>
          <p:nvPr/>
        </p:nvCxnSpPr>
        <p:spPr>
          <a:xfrm flipV="1">
            <a:off x="1882117" y="3530007"/>
            <a:ext cx="411192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597AAA7-6DA9-4C6D-BC00-EA25E0849BC6}"/>
              </a:ext>
            </a:extLst>
          </p:cNvPr>
          <p:cNvCxnSpPr/>
          <p:nvPr/>
        </p:nvCxnSpPr>
        <p:spPr>
          <a:xfrm flipV="1">
            <a:off x="4568584" y="2318529"/>
            <a:ext cx="1" cy="83388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CD659DB-96A8-4BBA-B46F-39C0524B6051}"/>
              </a:ext>
            </a:extLst>
          </p:cNvPr>
          <p:cNvSpPr/>
          <p:nvPr/>
        </p:nvSpPr>
        <p:spPr>
          <a:xfrm>
            <a:off x="3963838" y="3094009"/>
            <a:ext cx="3450564" cy="905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215D79-6827-4C37-A7C8-CEF057EFECFA}"/>
              </a:ext>
            </a:extLst>
          </p:cNvPr>
          <p:cNvSpPr/>
          <p:nvPr/>
        </p:nvSpPr>
        <p:spPr>
          <a:xfrm>
            <a:off x="4169613" y="3184764"/>
            <a:ext cx="1423358" cy="66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Mining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F0006F1-794C-4E5C-8F31-2E788237A775}"/>
              </a:ext>
            </a:extLst>
          </p:cNvPr>
          <p:cNvSpPr/>
          <p:nvPr/>
        </p:nvSpPr>
        <p:spPr>
          <a:xfrm>
            <a:off x="5794255" y="3170388"/>
            <a:ext cx="1337094" cy="67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visualization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15538F8D-E2EE-4DED-91FF-B9BF52AE852F}"/>
              </a:ext>
            </a:extLst>
          </p:cNvPr>
          <p:cNvCxnSpPr>
            <a:cxnSpLocks/>
          </p:cNvCxnSpPr>
          <p:nvPr/>
        </p:nvCxnSpPr>
        <p:spPr>
          <a:xfrm>
            <a:off x="3578645" y="3535757"/>
            <a:ext cx="382437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F9EF091-165A-4D30-A31C-3B00B057E513}"/>
              </a:ext>
            </a:extLst>
          </p:cNvPr>
          <p:cNvSpPr/>
          <p:nvPr/>
        </p:nvSpPr>
        <p:spPr>
          <a:xfrm>
            <a:off x="6177951" y="4157931"/>
            <a:ext cx="2156600" cy="531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Design and Implementation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CE4DEAF-5270-4F72-BD1D-CCF598F2D3DC}"/>
              </a:ext>
            </a:extLst>
          </p:cNvPr>
          <p:cNvSpPr/>
          <p:nvPr/>
        </p:nvSpPr>
        <p:spPr>
          <a:xfrm>
            <a:off x="8698481" y="1560123"/>
            <a:ext cx="1337094" cy="503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DB42A6C-147B-47E7-B2E1-6C20D0555BDD}"/>
              </a:ext>
            </a:extLst>
          </p:cNvPr>
          <p:cNvSpPr/>
          <p:nvPr/>
        </p:nvSpPr>
        <p:spPr>
          <a:xfrm>
            <a:off x="10308744" y="3084122"/>
            <a:ext cx="1725282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Get feedbacks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FDC9DB4-CEAF-4811-89B5-B7BBC17BB78F}"/>
              </a:ext>
            </a:extLst>
          </p:cNvPr>
          <p:cNvSpPr/>
          <p:nvPr/>
        </p:nvSpPr>
        <p:spPr>
          <a:xfrm>
            <a:off x="10524406" y="1574501"/>
            <a:ext cx="1380226" cy="6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Release product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6B7AE582-AB8F-4636-88D9-3A4D42186053}"/>
              </a:ext>
            </a:extLst>
          </p:cNvPr>
          <p:cNvCxnSpPr/>
          <p:nvPr/>
        </p:nvCxnSpPr>
        <p:spPr>
          <a:xfrm flipH="1" flipV="1">
            <a:off x="557842" y="4806351"/>
            <a:ext cx="5751" cy="124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EC2D25E8-F434-4F7C-A36A-10A8986516FA}"/>
              </a:ext>
            </a:extLst>
          </p:cNvPr>
          <p:cNvCxnSpPr/>
          <p:nvPr/>
        </p:nvCxnSpPr>
        <p:spPr>
          <a:xfrm flipV="1">
            <a:off x="502915" y="5990136"/>
            <a:ext cx="1523998" cy="2875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6A5D3348-41E7-4E2F-A071-6BEC8C063CBF}"/>
              </a:ext>
            </a:extLst>
          </p:cNvPr>
          <p:cNvCxnSpPr>
            <a:cxnSpLocks/>
          </p:cNvCxnSpPr>
          <p:nvPr/>
        </p:nvCxnSpPr>
        <p:spPr>
          <a:xfrm flipH="1">
            <a:off x="8470331" y="4079297"/>
            <a:ext cx="1500994" cy="8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E7F5133-E41F-458E-8786-0E0AA7C991D0}"/>
              </a:ext>
            </a:extLst>
          </p:cNvPr>
          <p:cNvCxnSpPr>
            <a:cxnSpLocks/>
          </p:cNvCxnSpPr>
          <p:nvPr/>
        </p:nvCxnSpPr>
        <p:spPr>
          <a:xfrm flipV="1">
            <a:off x="9920083" y="2021986"/>
            <a:ext cx="28754" cy="21278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DFFD8E2-BC39-4A32-A1F7-BA2235118123}"/>
              </a:ext>
            </a:extLst>
          </p:cNvPr>
          <p:cNvSpPr/>
          <p:nvPr/>
        </p:nvSpPr>
        <p:spPr>
          <a:xfrm>
            <a:off x="8578972" y="3065254"/>
            <a:ext cx="1279578" cy="445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Not Approved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30DB7D87-45FD-4F78-8EB0-2BF911734E6D}"/>
              </a:ext>
            </a:extLst>
          </p:cNvPr>
          <p:cNvCxnSpPr>
            <a:cxnSpLocks/>
          </p:cNvCxnSpPr>
          <p:nvPr/>
        </p:nvCxnSpPr>
        <p:spPr>
          <a:xfrm>
            <a:off x="10036473" y="1805437"/>
            <a:ext cx="526212" cy="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8C9F4CB8-C734-4BC2-B180-D7EAAB83C456}"/>
              </a:ext>
            </a:extLst>
          </p:cNvPr>
          <p:cNvCxnSpPr>
            <a:cxnSpLocks/>
          </p:cNvCxnSpPr>
          <p:nvPr/>
        </p:nvCxnSpPr>
        <p:spPr>
          <a:xfrm>
            <a:off x="11159706" y="2267308"/>
            <a:ext cx="8628" cy="713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656D6B46-D17E-4CEA-BF1A-7ADB5EC506FC}"/>
              </a:ext>
            </a:extLst>
          </p:cNvPr>
          <p:cNvCxnSpPr>
            <a:cxnSpLocks/>
          </p:cNvCxnSpPr>
          <p:nvPr/>
        </p:nvCxnSpPr>
        <p:spPr>
          <a:xfrm flipH="1">
            <a:off x="8384066" y="4553750"/>
            <a:ext cx="2435526" cy="23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E7087D3-DD8B-4525-B0A7-D762A4176B95}"/>
              </a:ext>
            </a:extLst>
          </p:cNvPr>
          <p:cNvCxnSpPr>
            <a:cxnSpLocks/>
          </p:cNvCxnSpPr>
          <p:nvPr/>
        </p:nvCxnSpPr>
        <p:spPr>
          <a:xfrm flipH="1" flipV="1">
            <a:off x="10782723" y="3502856"/>
            <a:ext cx="1" cy="10639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2433816E-FBAF-4CF3-B0E7-DD1D4299B59C}"/>
              </a:ext>
            </a:extLst>
          </p:cNvPr>
          <p:cNvSpPr/>
          <p:nvPr/>
        </p:nvSpPr>
        <p:spPr>
          <a:xfrm>
            <a:off x="4342141" y="4248688"/>
            <a:ext cx="1667773" cy="4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Next question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7528020C-CDB8-4482-9723-E35C78E9234C}"/>
              </a:ext>
            </a:extLst>
          </p:cNvPr>
          <p:cNvCxnSpPr>
            <a:cxnSpLocks/>
          </p:cNvCxnSpPr>
          <p:nvPr/>
        </p:nvCxnSpPr>
        <p:spPr>
          <a:xfrm flipH="1">
            <a:off x="4953119" y="3967077"/>
            <a:ext cx="5752" cy="267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0BEE144-4B3D-4171-9374-0A0F41ACEDB2}"/>
              </a:ext>
            </a:extLst>
          </p:cNvPr>
          <p:cNvCxnSpPr>
            <a:cxnSpLocks/>
          </p:cNvCxnSpPr>
          <p:nvPr/>
        </p:nvCxnSpPr>
        <p:spPr>
          <a:xfrm flipV="1">
            <a:off x="632311" y="4466136"/>
            <a:ext cx="3594336" cy="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DDC1A517-9A72-4422-8D98-AF0DD692FD78}"/>
              </a:ext>
            </a:extLst>
          </p:cNvPr>
          <p:cNvCxnSpPr>
            <a:cxnSpLocks/>
          </p:cNvCxnSpPr>
          <p:nvPr/>
        </p:nvCxnSpPr>
        <p:spPr>
          <a:xfrm flipH="1" flipV="1">
            <a:off x="546046" y="2266401"/>
            <a:ext cx="43133" cy="215660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29FEE4B6-9AF7-4CAB-83FF-A404E17B17A7}"/>
              </a:ext>
            </a:extLst>
          </p:cNvPr>
          <p:cNvCxnSpPr>
            <a:cxnSpLocks/>
          </p:cNvCxnSpPr>
          <p:nvPr/>
        </p:nvCxnSpPr>
        <p:spPr>
          <a:xfrm flipV="1">
            <a:off x="576171" y="2259762"/>
            <a:ext cx="382438" cy="5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AE3F29-95AE-4B7F-A304-831A0C398392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IT16167124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8DC9ECD-3EBC-4BC9-8ACD-66CD2A882CBB}"/>
              </a:ext>
            </a:extLst>
          </p:cNvPr>
          <p:cNvSpPr/>
          <p:nvPr/>
        </p:nvSpPr>
        <p:spPr>
          <a:xfrm>
            <a:off x="9887311" y="1052423"/>
            <a:ext cx="1279579" cy="460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="" xmlns:a16="http://schemas.microsoft.com/office/drawing/2014/main" id="{FF7E0B0B-888F-4B41-A216-9A55F197FB6F}"/>
              </a:ext>
            </a:extLst>
          </p:cNvPr>
          <p:cNvSpPr/>
          <p:nvPr/>
        </p:nvSpPr>
        <p:spPr>
          <a:xfrm>
            <a:off x="6469093" y="1559226"/>
            <a:ext cx="1725278" cy="1293959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Tecnologies</a:t>
            </a:r>
          </a:p>
          <a:p>
            <a:r>
              <a:rPr lang="en-US">
                <a:solidFill>
                  <a:schemeClr val="tx1"/>
                </a:solidFill>
              </a:rPr>
              <a:t>Android studio</a:t>
            </a:r>
          </a:p>
          <a:p>
            <a:r>
              <a:rPr lang="en-US" err="1">
                <a:solidFill>
                  <a:schemeClr val="tx1"/>
                </a:solidFill>
              </a:rPr>
              <a:t>ClassTools</a:t>
            </a:r>
          </a:p>
          <a:p>
            <a:r>
              <a:rPr lang="en-US">
                <a:solidFill>
                  <a:schemeClr val="tx1"/>
                </a:solidFill>
              </a:rPr>
              <a:t>What2Learn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228B79BB-6B46-4DB6-940A-6D5A05BE5AFD}"/>
              </a:ext>
            </a:extLst>
          </p:cNvPr>
          <p:cNvCxnSpPr>
            <a:cxnSpLocks/>
          </p:cNvCxnSpPr>
          <p:nvPr/>
        </p:nvCxnSpPr>
        <p:spPr>
          <a:xfrm flipV="1">
            <a:off x="7648461" y="1188099"/>
            <a:ext cx="1509621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4A97661E-8184-4899-BE87-DF0107A474E9}"/>
              </a:ext>
            </a:extLst>
          </p:cNvPr>
          <p:cNvCxnSpPr>
            <a:cxnSpLocks/>
          </p:cNvCxnSpPr>
          <p:nvPr/>
        </p:nvCxnSpPr>
        <p:spPr>
          <a:xfrm>
            <a:off x="9103741" y="1203383"/>
            <a:ext cx="8627" cy="36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6550CFF1-B64F-4DCB-AAEF-3195255207A9}"/>
              </a:ext>
            </a:extLst>
          </p:cNvPr>
          <p:cNvCxnSpPr>
            <a:cxnSpLocks/>
          </p:cNvCxnSpPr>
          <p:nvPr/>
        </p:nvCxnSpPr>
        <p:spPr>
          <a:xfrm flipV="1">
            <a:off x="7662838" y="1159344"/>
            <a:ext cx="14376" cy="2587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97A764BA-6006-4F9B-8C0C-EE261CE8E3BA}"/>
              </a:ext>
            </a:extLst>
          </p:cNvPr>
          <p:cNvCxnSpPr>
            <a:cxnSpLocks/>
          </p:cNvCxnSpPr>
          <p:nvPr/>
        </p:nvCxnSpPr>
        <p:spPr>
          <a:xfrm flipV="1">
            <a:off x="7245894" y="2812740"/>
            <a:ext cx="14376" cy="2587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4853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38E5AA-693E-45D0-827F-49A4D3F6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References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9892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en-US" sz="1600">
                <a:ea typeface="+mn-lt"/>
                <a:cs typeface="+mn-lt"/>
              </a:rPr>
              <a:t>[1] R. E. AlMamlook, K. M. Kwayu, M. R. Alkasisbeh and A. A. Frefer, "Comparison of Machine Learning Algorithms for Predicting Traffic Accident Severity," </a:t>
            </a:r>
            <a:r>
              <a:rPr lang="en-US" sz="1600" i="1">
                <a:ea typeface="+mn-lt"/>
                <a:cs typeface="+mn-lt"/>
              </a:rPr>
              <a:t>2019 IEEE Jordan International Joint Conference on Electrical Engineering and Information Technology (JEEIT)</a:t>
            </a:r>
            <a:r>
              <a:rPr lang="en-US" sz="1600">
                <a:ea typeface="+mn-lt"/>
                <a:cs typeface="+mn-lt"/>
              </a:rPr>
              <a:t>, Amman, Jordan, 2019, pp. 272-276.</a:t>
            </a:r>
          </a:p>
          <a:p>
            <a:pPr marL="305435" indent="-305435" algn="just"/>
            <a:r>
              <a:rPr lang="en-US" sz="1600">
                <a:ea typeface="+mn-lt"/>
                <a:cs typeface="+mn-lt"/>
              </a:rPr>
              <a:t>[2] TY - AU - Graettinger, Andrew J. AU - Lindly, Jay K. AU - Mistry, Gautam J. A2 - University Transportation Center for Alabama AB </a:t>
            </a:r>
          </a:p>
          <a:p>
            <a:pPr marL="305435" indent="-305435" algn="just"/>
            <a:r>
              <a:rPr lang="en-US" sz="1600">
                <a:ea typeface="+mn-lt"/>
                <a:cs typeface="+mn-lt"/>
              </a:rPr>
              <a:t>[3] M. F. Labib, A. S. Rifat, M. M. Hossain, A. K. Das and F. Nawrine, "Road Accident Analysis and Prediction of Accident Severity by Using Machine Learning in Bangladesh," </a:t>
            </a:r>
            <a:r>
              <a:rPr lang="en-US" sz="1600" i="1">
                <a:ea typeface="+mn-lt"/>
                <a:cs typeface="+mn-lt"/>
              </a:rPr>
              <a:t>2019 7th International Conference on Smart Computing &amp; Communications (ICSCC)</a:t>
            </a:r>
            <a:r>
              <a:rPr lang="en-US" sz="1600">
                <a:ea typeface="+mn-lt"/>
                <a:cs typeface="+mn-lt"/>
              </a:rPr>
              <a:t>, Sarawak, Malaysia, Malaysia, 2019, pp. 1-5.</a:t>
            </a:r>
          </a:p>
          <a:p>
            <a:pPr marL="305435" indent="-305435" algn="just"/>
            <a:r>
              <a:rPr lang="en-US" sz="1600">
                <a:ea typeface="+mn-lt"/>
                <a:cs typeface="+mn-lt"/>
              </a:rPr>
              <a:t>[4] Q. Liyan and S. Chunfu, "Macro Prediction Model of Road Traffic Accident Based on Neural Network and Genetic Algorithm," </a:t>
            </a:r>
            <a:r>
              <a:rPr lang="en-US" sz="1600" i="1">
                <a:ea typeface="+mn-lt"/>
                <a:cs typeface="+mn-lt"/>
              </a:rPr>
              <a:t>2009 Second International Conference on Intelligent Computation Technology and Automation</a:t>
            </a:r>
            <a:r>
              <a:rPr lang="en-US" sz="1600">
                <a:ea typeface="+mn-lt"/>
                <a:cs typeface="+mn-lt"/>
              </a:rPr>
              <a:t>, Changsha, Hunan, 2009, pp. 354-357.</a:t>
            </a:r>
          </a:p>
          <a:p>
            <a:pPr marL="305435" indent="-305435" algn="just"/>
            <a:r>
              <a:rPr lang="en-US" sz="1600">
                <a:ea typeface="+mn-lt"/>
                <a:cs typeface="+mn-lt"/>
              </a:rPr>
              <a:t>[5] T Sivakumar, D Amarathung - EASTS 2015 Conference, 2015 (</a:t>
            </a:r>
            <a:r>
              <a:rPr lang="en-US" sz="1600">
                <a:ea typeface="+mn-lt"/>
                <a:cs typeface="+mn-lt"/>
                <a:hlinkClick r:id="rId3"/>
              </a:rPr>
              <a:t>https://pdfs.semanticscholar.org/e616/5783f6c4c85ba5613dd4c926b78d10f48476.pdf</a:t>
            </a:r>
            <a:r>
              <a:rPr lang="en-US" sz="1600">
                <a:ea typeface="+mn-lt"/>
                <a:cs typeface="+mn-lt"/>
              </a:rPr>
              <a:t>)</a:t>
            </a:r>
          </a:p>
          <a:p>
            <a:pPr marL="305435" indent="-305435" algn="just"/>
            <a:r>
              <a:rPr lang="en-US" sz="1600">
                <a:ea typeface="+mn-lt"/>
                <a:cs typeface="+mn-lt"/>
              </a:rPr>
              <a:t>[6] R. G. Ramani and S. Shanthi, "Classifier prediction evaluation in modeling road traffic accident data," </a:t>
            </a:r>
            <a:r>
              <a:rPr lang="en-US" sz="1600" i="1">
                <a:ea typeface="+mn-lt"/>
                <a:cs typeface="+mn-lt"/>
              </a:rPr>
              <a:t>2012 IEEE International Conference on Computational Intelligence and Computing Research</a:t>
            </a:r>
            <a:r>
              <a:rPr lang="en-US" sz="1600">
                <a:ea typeface="+mn-lt"/>
                <a:cs typeface="+mn-lt"/>
              </a:rPr>
              <a:t>, Coimbatore, 2012, pp. 1-4.</a:t>
            </a:r>
          </a:p>
        </p:txBody>
      </p:sp>
      <p:pic>
        <p:nvPicPr>
          <p:cNvPr id="4" name="Graphic 4" descr="Books">
            <a:extLst>
              <a:ext uri="{FF2B5EF4-FFF2-40B4-BE49-F238E27FC236}">
                <a16:creationId xmlns="" xmlns:a16="http://schemas.microsoft.com/office/drawing/2014/main" id="{71A282DD-0448-4572-BB1F-27E7D6CB1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35215" y="843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97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38E5AA-693E-45D0-827F-49A4D3F6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References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9288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en-US" sz="1500">
                <a:ea typeface="+mn-lt"/>
                <a:cs typeface="+mn-lt"/>
              </a:rPr>
              <a:t>[7] TD Liyanage, </a:t>
            </a:r>
            <a:r>
              <a:rPr lang="en-US" sz="1500">
                <a:ea typeface="+mn-lt"/>
                <a:cs typeface="+mn-lt"/>
                <a:hlinkClick r:id="rId3"/>
              </a:rPr>
              <a:t>TM Rengarasu</a:t>
            </a:r>
            <a:r>
              <a:rPr lang="en-US" sz="1500">
                <a:ea typeface="+mn-lt"/>
                <a:cs typeface="+mn-lt"/>
              </a:rPr>
              <a:t> - 2012 - pdfs.semanticscholar.org (</a:t>
            </a:r>
            <a:r>
              <a:rPr lang="en-US" sz="1500">
                <a:ea typeface="+mn-lt"/>
                <a:cs typeface="+mn-lt"/>
                <a:hlinkClick r:id="rId4"/>
              </a:rPr>
              <a:t>https://pdfs.semanticscholar.org/5485/0efc35028fb91630e5853a4d6e556faab9ab.pdf</a:t>
            </a:r>
            <a:r>
              <a:rPr lang="en-US" sz="1500">
                <a:ea typeface="+mn-lt"/>
                <a:cs typeface="+mn-lt"/>
              </a:rPr>
              <a:t>)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[8] G. Kaur and E. H. Kaur, "Prediction of the cause of accident and accident prone location on roads using data mining techniques," </a:t>
            </a:r>
            <a:r>
              <a:rPr lang="en-US" sz="1500" i="1">
                <a:ea typeface="+mn-lt"/>
                <a:cs typeface="+mn-lt"/>
              </a:rPr>
              <a:t>2017 8th International Conference on Computing, Communication and Networking Technologies (ICCCNT)</a:t>
            </a:r>
            <a:r>
              <a:rPr lang="en-US" sz="1500">
                <a:ea typeface="+mn-lt"/>
                <a:cs typeface="+mn-lt"/>
              </a:rPr>
              <a:t>, Delhi, 2017, pp. 1-7.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[9] Yannis, G., Papadimitriou, E., &amp; Antoniou, C. (2008). </a:t>
            </a:r>
            <a:r>
              <a:rPr lang="en-US" sz="1500" i="1">
                <a:ea typeface="+mn-lt"/>
                <a:cs typeface="+mn-lt"/>
              </a:rPr>
              <a:t>Impact of enforcement on traffic accidents and fatalities: A multivariate multilevel analysis. Safety Science, 46(5), 738–750.</a:t>
            </a:r>
            <a:r>
              <a:rPr lang="en-US" sz="1500">
                <a:ea typeface="+mn-lt"/>
                <a:cs typeface="+mn-lt"/>
              </a:rPr>
              <a:t> doi:10.1016/j.ssci.2007.01.014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[10] </a:t>
            </a:r>
            <a:r>
              <a:rPr lang="en-US" sz="1500">
                <a:ea typeface="+mn-lt"/>
                <a:cs typeface="+mn-lt"/>
                <a:hlinkClick r:id="rId5"/>
              </a:rPr>
              <a:t>Todovic, D.</a:t>
            </a:r>
            <a:r>
              <a:rPr lang="en-US" sz="1500">
                <a:ea typeface="+mn-lt"/>
                <a:cs typeface="+mn-lt"/>
              </a:rPr>
              <a:t>, </a:t>
            </a:r>
            <a:r>
              <a:rPr lang="en-US" sz="1500">
                <a:ea typeface="+mn-lt"/>
                <a:cs typeface="+mn-lt"/>
                <a:hlinkClick r:id="rId6"/>
              </a:rPr>
              <a:t>Makajic-Nikolic, D.</a:t>
            </a:r>
            <a:r>
              <a:rPr lang="en-US" sz="1500">
                <a:ea typeface="+mn-lt"/>
                <a:cs typeface="+mn-lt"/>
              </a:rPr>
              <a:t>, </a:t>
            </a:r>
            <a:r>
              <a:rPr lang="en-US" sz="1500">
                <a:ea typeface="+mn-lt"/>
                <a:cs typeface="+mn-lt"/>
                <a:hlinkClick r:id="rId7"/>
              </a:rPr>
              <a:t>Kostic-Stankovic, M.</a:t>
            </a:r>
            <a:r>
              <a:rPr lang="en-US" sz="1500">
                <a:ea typeface="+mn-lt"/>
                <a:cs typeface="+mn-lt"/>
              </a:rPr>
              <a:t> and </a:t>
            </a:r>
            <a:r>
              <a:rPr lang="en-US" sz="1500">
                <a:ea typeface="+mn-lt"/>
                <a:cs typeface="+mn-lt"/>
                <a:hlinkClick r:id="rId8"/>
              </a:rPr>
              <a:t>Martic, M.</a:t>
            </a:r>
            <a:r>
              <a:rPr lang="en-US" sz="1500">
                <a:ea typeface="+mn-lt"/>
                <a:cs typeface="+mn-lt"/>
              </a:rPr>
              <a:t> (2015), "Police officer scheduling using goal programming", </a:t>
            </a:r>
            <a:r>
              <a:rPr lang="en-US" sz="1500" i="1">
                <a:ea typeface="+mn-lt"/>
                <a:cs typeface="+mn-lt"/>
                <a:hlinkClick r:id="rId9"/>
              </a:rPr>
              <a:t>Policing: An International Journal</a:t>
            </a:r>
            <a:r>
              <a:rPr lang="en-US" sz="1500">
                <a:ea typeface="+mn-lt"/>
                <a:cs typeface="+mn-lt"/>
              </a:rPr>
              <a:t>, Vol. 38 No. 2, pp. 295-313. </a:t>
            </a:r>
            <a:r>
              <a:rPr lang="en-US" sz="1500">
                <a:ea typeface="+mn-lt"/>
                <a:cs typeface="+mn-lt"/>
                <a:hlinkClick r:id="rId10"/>
              </a:rPr>
              <a:t>https://doi.org/10.1108/PIJPSM-11-2014-0124</a:t>
            </a:r>
            <a:endParaRPr lang="en-US" sz="1500">
              <a:ea typeface="+mn-lt"/>
              <a:cs typeface="+mn-lt"/>
            </a:endParaRP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[11] Adler, N., Hakkert, A. S., Raviv, T., &amp; Sher, M. (2014). </a:t>
            </a:r>
            <a:r>
              <a:rPr lang="en-US" sz="1500" i="1">
                <a:ea typeface="+mn-lt"/>
                <a:cs typeface="+mn-lt"/>
              </a:rPr>
              <a:t>The Traffic Police Location and Schedule Assignment Problem. Journal of Multi-Criteria Decision Analysis, 21(5-6), 315–333.</a:t>
            </a:r>
            <a:r>
              <a:rPr lang="en-US" sz="1500">
                <a:ea typeface="+mn-lt"/>
                <a:cs typeface="+mn-lt"/>
              </a:rPr>
              <a:t> doi:10.1002/mcda.1522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[12] Lukumay, G. G., Outwater, A. H., Mkoka, D. A., Ndile, M. L., &amp; Saveman, B.-I. (2019). </a:t>
            </a:r>
            <a:r>
              <a:rPr lang="en-US" sz="1500" i="1">
                <a:ea typeface="+mn-lt"/>
                <a:cs typeface="+mn-lt"/>
              </a:rPr>
              <a:t>Traffic police officers’ experience of post-crash care to road traffic injury victims: a qualitative study in Tanzania”. BMC Emergency Medicine, 19(1).</a:t>
            </a:r>
            <a:r>
              <a:rPr lang="en-US" sz="1500">
                <a:ea typeface="+mn-lt"/>
                <a:cs typeface="+mn-lt"/>
              </a:rPr>
              <a:t> doi:10.1186/s12873-019-0274-x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[13] Folkard, S. and Tucker, P. (2003), “Shift work, safety and productivity”, Occupational Medicine, Vol. 53 No. 2, pp. 95-101.</a:t>
            </a:r>
          </a:p>
          <a:p>
            <a:pPr marL="305435" indent="-305435" algn="just"/>
            <a:r>
              <a:rPr lang="en-US" sz="1500">
                <a:ea typeface="+mn-lt"/>
                <a:cs typeface="+mn-lt"/>
              </a:rPr>
              <a:t>[14] Azaiez, M.N. and Al Sharif, S.S. (2005), “A 0-1 goal programming model for nurse scheduling”, Computers &amp; Operations Research, Vol. 32 No. 3, pp. 491-507.</a:t>
            </a:r>
          </a:p>
        </p:txBody>
      </p:sp>
      <p:pic>
        <p:nvPicPr>
          <p:cNvPr id="4" name="Graphic 4" descr="Books">
            <a:extLst>
              <a:ext uri="{FF2B5EF4-FFF2-40B4-BE49-F238E27FC236}">
                <a16:creationId xmlns="" xmlns:a16="http://schemas.microsoft.com/office/drawing/2014/main" id="{71A282DD-0448-4572-BB1F-27E7D6CB1F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835215" y="843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872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38E5AA-693E-45D0-827F-49A4D3F6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References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endParaRPr lang="en-US" sz="1600"/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[15] M. </a:t>
            </a:r>
            <a:r>
              <a:rPr lang="en-US" sz="1600" err="1">
                <a:ea typeface="+mn-lt"/>
                <a:cs typeface="+mn-lt"/>
              </a:rPr>
              <a:t>Hussin</a:t>
            </a:r>
            <a:r>
              <a:rPr lang="en-US" sz="1600">
                <a:ea typeface="+mn-lt"/>
                <a:cs typeface="+mn-lt"/>
              </a:rPr>
              <a:t> and N. Hanis </a:t>
            </a:r>
            <a:r>
              <a:rPr lang="en-US" sz="1600" err="1">
                <a:ea typeface="+mn-lt"/>
                <a:cs typeface="+mn-lt"/>
              </a:rPr>
              <a:t>Mohd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Fouzi</a:t>
            </a:r>
            <a:r>
              <a:rPr lang="en-US" sz="1600">
                <a:ea typeface="+mn-lt"/>
                <a:cs typeface="+mn-lt"/>
              </a:rPr>
              <a:t>, "Computer Games as Learning Tool towards Children Road Safety Education", International Journal of Engineering &amp; Technology, vol. 7, no. 415, p. 230, 2018. 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[16] Q. Li, R. Tay, "Improving drivers’ knowledge of road rules using digital games", Accident. Anal. Prev., vol. 65, pp. 8-10, 2014. 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[17] H. Arbogast, R. Burke, V. Muller, P. Ruiz, M. Knudson and J. </a:t>
            </a:r>
            <a:r>
              <a:rPr lang="en-US" sz="1600" err="1">
                <a:ea typeface="+mn-lt"/>
                <a:cs typeface="+mn-lt"/>
              </a:rPr>
              <a:t>Upperman</a:t>
            </a:r>
            <a:r>
              <a:rPr lang="en-US" sz="1600">
                <a:ea typeface="+mn-lt"/>
                <a:cs typeface="+mn-lt"/>
              </a:rPr>
              <a:t>, "Randomized controlled trial to evaluate the effectiveness of a video game as a child pedestrian educational tool", Journal of Trauma and Acute Care Surgery, vol. 76, no. 5, pp. 1317-1321, 2014. 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[18] A. </a:t>
            </a:r>
            <a:r>
              <a:rPr lang="en-US" sz="1600" err="1">
                <a:ea typeface="+mn-lt"/>
                <a:cs typeface="+mn-lt"/>
              </a:rPr>
              <a:t>Azadeh</a:t>
            </a:r>
            <a:r>
              <a:rPr lang="en-US" sz="1600">
                <a:ea typeface="+mn-lt"/>
                <a:cs typeface="+mn-lt"/>
              </a:rPr>
              <a:t>, M. </a:t>
            </a:r>
            <a:r>
              <a:rPr lang="en-US" sz="1600" err="1">
                <a:ea typeface="+mn-lt"/>
                <a:cs typeface="+mn-lt"/>
              </a:rPr>
              <a:t>Zarrin</a:t>
            </a:r>
            <a:r>
              <a:rPr lang="en-US" sz="1600">
                <a:ea typeface="+mn-lt"/>
                <a:cs typeface="+mn-lt"/>
              </a:rPr>
              <a:t>, M. Hamid, "A novel framework for improvement of road accidents considering decision-making styles of drivers in a large metropolitan area,'' Accident Analysis and Prevention, vol. 87, pp. 17-33, 2016.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[19] E. Lehtonen, H. Sahlberg, E. Rovamo, H. Summala, “Learning game for training child bicyclists’ situation awareness”. Accid. Anal. Prev. 105, 72–83,2017.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[20] G. R. Dange, P. K. Parathaman, F. Belllotti, R. Berta, A. De Gloria, M. Raffero, S. Neumeier, "Deployment of Serious Gaming Approach for Safe and Sustainable Mobility", 2017 IEEE Intelligent Vehicles Symposium (IV), 11-14 June 2017.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[21] Q. Li, R. Tay, R. Louis, "Designing Digital Games to Teach Road Safety: A Study of Graduate Students' Experiences", 2012. </a:t>
            </a:r>
          </a:p>
          <a:p>
            <a:pPr marL="305435" indent="-305435" algn="just"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305435" indent="-305435" algn="just"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</p:txBody>
      </p:sp>
      <p:pic>
        <p:nvPicPr>
          <p:cNvPr id="4" name="Graphic 4" descr="Books">
            <a:extLst>
              <a:ext uri="{FF2B5EF4-FFF2-40B4-BE49-F238E27FC236}">
                <a16:creationId xmlns="" xmlns:a16="http://schemas.microsoft.com/office/drawing/2014/main" id="{71A282DD-0448-4572-BB1F-27E7D6CB1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5215" y="843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868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38E5AA-693E-45D0-827F-49A4D3F6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 r="-2" b="-2"/>
          <a:stretch/>
        </p:blipFill>
        <p:spPr>
          <a:xfrm>
            <a:off x="20" y="14387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References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71251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[22]  K. </a:t>
            </a:r>
            <a:r>
              <a:rPr lang="en-US" sz="1600" err="1">
                <a:ea typeface="+mn-lt"/>
                <a:cs typeface="+mn-lt"/>
              </a:rPr>
              <a:t>Szczurowski</a:t>
            </a:r>
            <a:r>
              <a:rPr lang="en-US" sz="1600">
                <a:ea typeface="+mn-lt"/>
                <a:cs typeface="+mn-lt"/>
              </a:rPr>
              <a:t>, M. Smith, "“Woodlands”-a Virtual Reality Serious Game Supporting Learning of Practical Road Safety Skills", IEEE Games Entertainment Media Conference (GEM), 2018. </a:t>
            </a:r>
            <a:endParaRPr lang="en-US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[23] X. Chen, “The relationship between video games, problem-solving skills, and academic performance from IT students’ perspective.” (2019).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[24] S. Heintz, E. L. C. Law, “Digital Educational Games: Methodologies for Evaluating the Impact of Game Type”. ACM Transactions on Computer-Human Interaction (TOCHI), vol. 25, no. 2, 2018.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[25] N. Ikram and S. Mahajan, "Road accidents: Overview of its causes, avoidance scheme and a new proposed technique for avoidance," 2016 3rd International Conference on Computing for Sustainable Global Development (</a:t>
            </a:r>
            <a:r>
              <a:rPr lang="en-US" sz="1600" err="1">
                <a:ea typeface="+mn-lt"/>
                <a:cs typeface="+mn-lt"/>
              </a:rPr>
              <a:t>INDIACom</a:t>
            </a:r>
            <a:r>
              <a:rPr lang="en-US" sz="1600">
                <a:ea typeface="+mn-lt"/>
                <a:cs typeface="+mn-lt"/>
              </a:rPr>
              <a:t>), New Delhi, 2016, pp. 497-499.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[26]</a:t>
            </a:r>
            <a:r>
              <a:rPr lang="en-US" sz="1600" i="1">
                <a:ea typeface="+mn-lt"/>
                <a:cs typeface="+mn-lt"/>
              </a:rPr>
              <a:t>Play.google.com</a:t>
            </a:r>
            <a:r>
              <a:rPr lang="en-US" sz="1600">
                <a:ea typeface="+mn-lt"/>
                <a:cs typeface="+mn-lt"/>
              </a:rPr>
              <a:t>,2020.[Online].Available:</a:t>
            </a:r>
            <a:r>
              <a:rPr lang="en-US" sz="1600">
                <a:ea typeface="+mn-lt"/>
                <a:cs typeface="+mn-lt"/>
                <a:hlinkClick r:id="rId3"/>
              </a:rPr>
              <a:t>https://play.google.com/store/apps/details?id=com.wmm.androidgame&amp;hl=en</a:t>
            </a:r>
            <a:r>
              <a:rPr lang="en-US" sz="1600">
                <a:ea typeface="+mn-lt"/>
                <a:cs typeface="+mn-lt"/>
              </a:rPr>
              <a:t>. [Accessed: 25- Jan- 2020].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[27]</a:t>
            </a:r>
            <a:r>
              <a:rPr lang="en-US" sz="1600" i="1">
                <a:ea typeface="+mn-lt"/>
                <a:cs typeface="+mn-lt"/>
              </a:rPr>
              <a:t>Play.google.com</a:t>
            </a:r>
            <a:r>
              <a:rPr lang="en-US" sz="1600">
                <a:ea typeface="+mn-lt"/>
                <a:cs typeface="+mn-lt"/>
              </a:rPr>
              <a:t>,2020.[Online].Available: </a:t>
            </a:r>
            <a:r>
              <a:rPr lang="en-US" sz="1600">
                <a:ea typeface="+mn-lt"/>
                <a:cs typeface="+mn-lt"/>
                <a:hlinkClick r:id="rId4"/>
              </a:rPr>
              <a:t>https://play.google.com/store/apps/details?id=air.RoadSignQuiz&amp;hl=en</a:t>
            </a:r>
            <a:r>
              <a:rPr lang="en-US" sz="1600">
                <a:ea typeface="+mn-lt"/>
                <a:cs typeface="+mn-lt"/>
              </a:rPr>
              <a:t>. [Accessed: 25- Jan- 2020].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[28]</a:t>
            </a:r>
            <a:r>
              <a:rPr lang="en-US" sz="1600" i="1">
                <a:ea typeface="+mn-lt"/>
                <a:cs typeface="+mn-lt"/>
              </a:rPr>
              <a:t>Play.google.com</a:t>
            </a:r>
            <a:r>
              <a:rPr lang="en-US" sz="1600">
                <a:ea typeface="+mn-lt"/>
                <a:cs typeface="+mn-lt"/>
              </a:rPr>
              <a:t>,2020.[Online].Available:</a:t>
            </a:r>
            <a:r>
              <a:rPr lang="en-US" sz="1600">
                <a:ea typeface="+mn-lt"/>
                <a:cs typeface="+mn-lt"/>
                <a:hlinkClick r:id="rId5"/>
              </a:rPr>
              <a:t>https://play.google.com/store/apps/details?id=com.allanjeffreynaval.pinoyroadsignquiz</a:t>
            </a:r>
            <a:r>
              <a:rPr lang="en-US" sz="1600">
                <a:ea typeface="+mn-lt"/>
                <a:cs typeface="+mn-lt"/>
              </a:rPr>
              <a:t>. [Accessed: 25- Jan- 2020].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[29]</a:t>
            </a:r>
            <a:r>
              <a:rPr lang="en-US" sz="1600" i="1">
                <a:ea typeface="+mn-lt"/>
                <a:cs typeface="+mn-lt"/>
              </a:rPr>
              <a:t>Play.google.com</a:t>
            </a:r>
            <a:r>
              <a:rPr lang="en-US" sz="1600">
                <a:ea typeface="+mn-lt"/>
                <a:cs typeface="+mn-lt"/>
              </a:rPr>
              <a:t>,2020.[Online].Available:</a:t>
            </a:r>
            <a:r>
              <a:rPr lang="en-US" sz="1600">
                <a:ea typeface="+mn-lt"/>
                <a:cs typeface="+mn-lt"/>
                <a:hlinkClick r:id="rId6"/>
              </a:rPr>
              <a:t>https://play.google.com/store/apps/detailsid=com.wMemorygameroadsigns_9976519.</a:t>
            </a:r>
            <a:r>
              <a:rPr lang="en-US" sz="1600">
                <a:ea typeface="+mn-lt"/>
                <a:cs typeface="+mn-lt"/>
              </a:rPr>
              <a:t>[Accessed: 25- Jan- 2020].</a:t>
            </a:r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US" sz="1600">
              <a:ea typeface="+mn-lt"/>
              <a:cs typeface="+mn-lt"/>
            </a:endParaRP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endParaRPr lang="en-US" sz="1600"/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endParaRPr lang="en-US"/>
          </a:p>
        </p:txBody>
      </p:sp>
      <p:pic>
        <p:nvPicPr>
          <p:cNvPr id="4" name="Graphic 4" descr="Books">
            <a:extLst>
              <a:ext uri="{FF2B5EF4-FFF2-40B4-BE49-F238E27FC236}">
                <a16:creationId xmlns="" xmlns:a16="http://schemas.microsoft.com/office/drawing/2014/main" id="{8C698FBC-CA2F-49EA-9178-9E7117107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835215" y="843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6604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38E5AA-693E-45D0-827F-49A4D3F6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References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121"/>
            <a:ext cx="11029615" cy="47832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endParaRPr lang="en-US" sz="1600"/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[30]  </a:t>
            </a:r>
            <a:r>
              <a:rPr lang="en-US" sz="1600">
                <a:ea typeface="+mn-lt"/>
                <a:cs typeface="+mn-lt"/>
                <a:hlinkClick r:id="rId3"/>
              </a:rPr>
              <a:t>http://www.quiz-builder.com/</a:t>
            </a:r>
            <a:r>
              <a:rPr lang="en-US" sz="1600">
                <a:ea typeface="+mn-lt"/>
                <a:cs typeface="+mn-lt"/>
              </a:rPr>
              <a:t> (accessed at January 2020).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[31]  </a:t>
            </a:r>
            <a:r>
              <a:rPr lang="en-US" sz="1600">
                <a:ea typeface="+mn-lt"/>
                <a:cs typeface="+mn-lt"/>
                <a:hlinkClick r:id="rId4"/>
              </a:rPr>
              <a:t>http://school.discoveryeducation.com/quizcenter/</a:t>
            </a:r>
            <a:r>
              <a:rPr lang="en-US" sz="1600">
                <a:ea typeface="+mn-lt"/>
                <a:cs typeface="+mn-lt"/>
              </a:rPr>
              <a:t> (accessed at January 2020)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[32]   </a:t>
            </a:r>
            <a:r>
              <a:rPr lang="en-US" sz="1600">
                <a:ea typeface="+mn-lt"/>
                <a:cs typeface="+mn-lt"/>
                <a:hlinkClick r:id="rId5"/>
              </a:rPr>
              <a:t>https://play.google.com/store/apps/details?id=com.jdapp.firstaidmcq</a:t>
            </a:r>
            <a:r>
              <a:rPr lang="en-US" sz="1600">
                <a:ea typeface="+mn-lt"/>
                <a:cs typeface="+mn-lt"/>
              </a:rPr>
              <a:t> (accessed at January 2020)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[33]</a:t>
            </a:r>
            <a:r>
              <a:rPr lang="en-US" sz="1600">
                <a:ea typeface="+mn-lt"/>
                <a:cs typeface="+mn-lt"/>
                <a:hlinkClick r:id="rId6"/>
              </a:rPr>
              <a:t>https://play.google.com/store/apps/details?id=com.avistechbd.quiz</a:t>
            </a:r>
            <a:r>
              <a:rPr lang="en-US" sz="1600">
                <a:ea typeface="+mn-lt"/>
                <a:cs typeface="+mn-lt"/>
              </a:rPr>
              <a:t> (accessed at January 2020)</a:t>
            </a:r>
            <a:endParaRPr lang="en-US"/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[34]</a:t>
            </a:r>
            <a:r>
              <a:rPr lang="en-US" sz="1600">
                <a:ea typeface="+mn-lt"/>
                <a:cs typeface="+mn-lt"/>
                <a:hlinkClick r:id="rId7"/>
              </a:rPr>
              <a:t>https://play.google.com/store/apps/details?id=com.eoinzy.firstaid</a:t>
            </a:r>
            <a:r>
              <a:rPr lang="en-US" sz="1600">
                <a:ea typeface="+mn-lt"/>
                <a:cs typeface="+mn-lt"/>
              </a:rPr>
              <a:t> (accessed at January 2020)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[35]</a:t>
            </a:r>
            <a:r>
              <a:rPr lang="en-US" sz="1600">
                <a:ea typeface="+mn-lt"/>
                <a:cs typeface="+mn-lt"/>
                <a:hlinkClick r:id="rId8"/>
              </a:rPr>
              <a:t>https://play.google.com/store/apps/details?id=uk.co.nightsnow.first_aid_self_test</a:t>
            </a:r>
            <a:r>
              <a:rPr lang="en-US" sz="1600">
                <a:ea typeface="+mn-lt"/>
                <a:cs typeface="+mn-lt"/>
              </a:rPr>
              <a:t> (accessed at January 2020)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r>
              <a:rPr lang="en-US" sz="1600">
                <a:ea typeface="+mn-lt"/>
                <a:cs typeface="+mn-lt"/>
              </a:rPr>
              <a:t>[36]</a:t>
            </a:r>
            <a:r>
              <a:rPr lang="en-US" sz="1600" err="1">
                <a:ea typeface="+mn-lt"/>
                <a:cs typeface="+mn-lt"/>
              </a:rPr>
              <a:t>J.Brandao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V.Carvalho</a:t>
            </a:r>
            <a:r>
              <a:rPr lang="en-US" sz="1600">
                <a:ea typeface="+mn-lt"/>
                <a:cs typeface="+mn-lt"/>
              </a:rPr>
              <a:t> "GAME QUIZ - Implementing a serious game platform based in quiz games for the teaching of Information and Technology"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a typeface="+mn-lt"/>
                <a:cs typeface="+mn-lt"/>
              </a:rPr>
              <a:t>[37]</a:t>
            </a:r>
            <a:r>
              <a:rPr lang="en-US" err="1"/>
              <a:t>S.D.Dharmaratne</a:t>
            </a:r>
            <a:r>
              <a:rPr lang="en-US"/>
              <a:t>, </a:t>
            </a:r>
            <a:r>
              <a:rPr lang="en-US" err="1"/>
              <a:t>A.U.Jayatilleke</a:t>
            </a:r>
            <a:r>
              <a:rPr lang="en-US"/>
              <a:t> and A.C. </a:t>
            </a:r>
            <a:r>
              <a:rPr lang="en-US" err="1"/>
              <a:t>Jayatilleke</a:t>
            </a:r>
            <a:r>
              <a:rPr lang="en-US"/>
              <a:t> "Road traffic crashes, injury and fatality trends in Sri Lanka: 1938–2013".</a:t>
            </a:r>
            <a:endParaRPr lang="en-US" sz="1600" err="1"/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>
                <a:ea typeface="+mn-lt"/>
                <a:cs typeface="+mn-lt"/>
              </a:rPr>
              <a:t>[38]</a:t>
            </a:r>
            <a:r>
              <a:rPr lang="en-US" err="1">
                <a:ea typeface="+mn-lt"/>
                <a:cs typeface="+mn-lt"/>
              </a:rPr>
              <a:t>N.A.M.Sharif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M.K.C.Husan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F.I.C.Jamaludin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M.K.Z.H.Firdaus</a:t>
            </a:r>
            <a:r>
              <a:rPr lang="en-US">
                <a:ea typeface="+mn-lt"/>
                <a:cs typeface="+mn-lt"/>
              </a:rPr>
              <a:t> "The need for </a:t>
            </a:r>
            <a:r>
              <a:rPr lang="en-US" err="1">
                <a:ea typeface="+mn-lt"/>
                <a:cs typeface="+mn-lt"/>
              </a:rPr>
              <a:t>firstaid</a:t>
            </a:r>
            <a:r>
              <a:rPr lang="en-US">
                <a:ea typeface="+mn-lt"/>
                <a:cs typeface="+mn-lt"/>
              </a:rPr>
              <a:t> education for adolescents"                                                              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/>
              <a:t>[39]</a:t>
            </a:r>
            <a:r>
              <a:rPr lang="en-US" err="1"/>
              <a:t>B.Reveruzzi</a:t>
            </a:r>
            <a:r>
              <a:rPr lang="en-US"/>
              <a:t>, </a:t>
            </a:r>
            <a:r>
              <a:rPr lang="en-US" err="1"/>
              <a:t>L.Buckley</a:t>
            </a:r>
            <a:r>
              <a:rPr lang="en-US"/>
              <a:t> and </a:t>
            </a:r>
            <a:r>
              <a:rPr lang="en-US" err="1"/>
              <a:t>M.Sheehan</a:t>
            </a:r>
            <a:r>
              <a:rPr lang="en-US"/>
              <a:t> "School-Based First Aid Training Programs"</a:t>
            </a: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</a:pPr>
            <a:endParaRPr lang="en-US">
              <a:ea typeface="+mn-lt"/>
              <a:cs typeface="+mn-lt"/>
            </a:endParaRPr>
          </a:p>
          <a:p>
            <a:pPr marL="305435" indent="-305435" algn="just"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§"/>
            </a:pPr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  <a:p>
            <a:pPr marL="305435" indent="-305435" algn="just"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305435" indent="-305435" algn="just">
              <a:buFont typeface="Arial,Sans-Serif" panose="05020102010507070707" pitchFamily="18" charset="2"/>
              <a:buChar char="•"/>
            </a:pPr>
            <a:endParaRPr lang="en-US" sz="1600">
              <a:ea typeface="+mn-lt"/>
              <a:cs typeface="+mn-lt"/>
            </a:endParaRPr>
          </a:p>
          <a:p>
            <a:pPr marL="305435" indent="-305435" algn="just"/>
            <a:endParaRPr lang="en-US" sz="1600">
              <a:ea typeface="+mn-lt"/>
              <a:cs typeface="+mn-lt"/>
            </a:endParaRPr>
          </a:p>
        </p:txBody>
      </p:sp>
      <p:pic>
        <p:nvPicPr>
          <p:cNvPr id="4" name="Graphic 4" descr="Books">
            <a:extLst>
              <a:ext uri="{FF2B5EF4-FFF2-40B4-BE49-F238E27FC236}">
                <a16:creationId xmlns="" xmlns:a16="http://schemas.microsoft.com/office/drawing/2014/main" id="{00E0A417-9B71-4FB9-91AD-B4D1AD1D6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835215" y="843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473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FBDB0E-E5D0-47EA-BD72-7F5D64F9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44673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FBDB0E-E5D0-47EA-BD72-7F5D64F9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 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0694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Research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4E220-777C-4A55-88D6-584F8F41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5" y="1799547"/>
            <a:ext cx="3639818" cy="4252243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 number of road accidents has been increased</a:t>
            </a:r>
            <a:endParaRPr lang="en-US" sz="1600">
              <a:solidFill>
                <a:schemeClr val="bg1"/>
              </a:solidFill>
            </a:endParaRPr>
          </a:p>
          <a:p>
            <a:pPr marL="305435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Terrible Impacts:</a:t>
            </a:r>
            <a:endParaRPr lang="en-US" sz="1600" b="1">
              <a:solidFill>
                <a:schemeClr val="bg1"/>
              </a:solidFill>
            </a:endParaRPr>
          </a:p>
          <a:p>
            <a:pPr marL="629920" lvl="1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Increase the total number of fatalities</a:t>
            </a:r>
          </a:p>
          <a:p>
            <a:pPr marL="629920" lvl="1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Public and private property damages</a:t>
            </a:r>
          </a:p>
          <a:p>
            <a:pPr marL="305435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Drawbacks of available statistical analysis</a:t>
            </a:r>
          </a:p>
          <a:p>
            <a:pPr marL="629920" lvl="1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No significant reduction in the trend of road accidents.</a:t>
            </a:r>
          </a:p>
          <a:p>
            <a:pPr marL="629920" lvl="1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Inconvenience police officer scheduling system</a:t>
            </a:r>
          </a:p>
          <a:p>
            <a:pPr marL="305435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Lack of public awareness.</a:t>
            </a:r>
          </a:p>
          <a:p>
            <a:pPr marL="629920" lvl="1" indent="-305435" algn="just">
              <a:lnSpc>
                <a:spcPct val="90000"/>
              </a:lnSpc>
              <a:buFont typeface="Wingdings" panose="05020102010507070707" pitchFamily="18" charset="2"/>
              <a:buChar char="Ø"/>
            </a:pP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6" name="Graphic 6" descr="Help">
            <a:extLst>
              <a:ext uri="{FF2B5EF4-FFF2-40B4-BE49-F238E27FC236}">
                <a16:creationId xmlns="" xmlns:a16="http://schemas.microsoft.com/office/drawing/2014/main" id="{DC6DA13B-0802-402F-A8C9-E0890507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EB5A1C-E0F1-49CC-9577-E3AAC9285674}"/>
              </a:ext>
            </a:extLst>
          </p:cNvPr>
          <p:cNvSpPr/>
          <p:nvPr/>
        </p:nvSpPr>
        <p:spPr>
          <a:xfrm>
            <a:off x="4732128" y="799923"/>
            <a:ext cx="6599205" cy="1322715"/>
          </a:xfrm>
          <a:prstGeom prst="roundRect">
            <a:avLst/>
          </a:prstGeom>
          <a:solidFill>
            <a:srgbClr val="FFCF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How road accident prediction exactly reduce the impact of road accidents?</a:t>
            </a: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9ECF92A1-6627-43E0-BA90-5D6964F20137}"/>
              </a:ext>
            </a:extLst>
          </p:cNvPr>
          <p:cNvSpPr/>
          <p:nvPr/>
        </p:nvSpPr>
        <p:spPr>
          <a:xfrm>
            <a:off x="4688996" y="2438940"/>
            <a:ext cx="6685470" cy="12076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How proper police officer scheduling system reduce the impact of road accidents?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="" xmlns:a16="http://schemas.microsoft.com/office/drawing/2014/main" id="{2F72E3A8-FF72-4300-95B1-4BDF69081DE1}"/>
              </a:ext>
            </a:extLst>
          </p:cNvPr>
          <p:cNvSpPr/>
          <p:nvPr/>
        </p:nvSpPr>
        <p:spPr>
          <a:xfrm>
            <a:off x="4688995" y="3919808"/>
            <a:ext cx="6944262" cy="1107056"/>
          </a:xfrm>
          <a:prstGeom prst="roundRect">
            <a:avLst/>
          </a:prstGeom>
          <a:solidFill>
            <a:srgbClr val="F7A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Do critical thinking skills gained through game-based learning more beneficial to learn road safety best practices?</a:t>
            </a:r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="" xmlns:a16="http://schemas.microsoft.com/office/drawing/2014/main" id="{0C9764A3-B7E2-4AC0-AFA8-66D79EE051B5}"/>
              </a:ext>
            </a:extLst>
          </p:cNvPr>
          <p:cNvSpPr/>
          <p:nvPr/>
        </p:nvSpPr>
        <p:spPr>
          <a:xfrm>
            <a:off x="4732125" y="5328788"/>
            <a:ext cx="6901131" cy="10926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How road accident response awareness will be improved through game-based learning?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7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Solution proposed</a:t>
            </a:r>
            <a:endParaRPr lang="en-US"/>
          </a:p>
        </p:txBody>
      </p:sp>
      <p:pic>
        <p:nvPicPr>
          <p:cNvPr id="4" name="Graphic 3" descr="Group brainstorm">
            <a:extLst>
              <a:ext uri="{FF2B5EF4-FFF2-40B4-BE49-F238E27FC236}">
                <a16:creationId xmlns="" xmlns:a16="http://schemas.microsoft.com/office/drawing/2014/main" id="{21D11DBE-0325-4186-ABA9-A0EFF878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30724" y="4121989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8BDD56-0B2D-4C99-BC8D-9DCCBB9A3533}"/>
              </a:ext>
            </a:extLst>
          </p:cNvPr>
          <p:cNvSpPr/>
          <p:nvPr/>
        </p:nvSpPr>
        <p:spPr>
          <a:xfrm>
            <a:off x="2324100" y="3219450"/>
            <a:ext cx="7153275" cy="419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Automated Platform to mitigate the impact of Road Accidents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E0EDA83-C1D1-4469-AF09-3BEFD4B5B5B9}"/>
              </a:ext>
            </a:extLst>
          </p:cNvPr>
          <p:cNvSpPr/>
          <p:nvPr/>
        </p:nvSpPr>
        <p:spPr>
          <a:xfrm>
            <a:off x="4733925" y="2000250"/>
            <a:ext cx="1914525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SmartCop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77A7BADF-E23F-4992-8466-6C1BE298594A}"/>
              </a:ext>
            </a:extLst>
          </p:cNvPr>
          <p:cNvSpPr/>
          <p:nvPr/>
        </p:nvSpPr>
        <p:spPr>
          <a:xfrm>
            <a:off x="1276350" y="4257675"/>
            <a:ext cx="1704975" cy="144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Web-based 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9DE24A2-8EF9-495B-B022-3F8820AC0389}"/>
              </a:ext>
            </a:extLst>
          </p:cNvPr>
          <p:cNvSpPr/>
          <p:nvPr/>
        </p:nvSpPr>
        <p:spPr>
          <a:xfrm>
            <a:off x="8686800" y="4257675"/>
            <a:ext cx="1752600" cy="144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Mobile Application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1766021D-A977-40BC-B725-9383971B13AB}"/>
              </a:ext>
            </a:extLst>
          </p:cNvPr>
          <p:cNvSpPr/>
          <p:nvPr/>
        </p:nvSpPr>
        <p:spPr>
          <a:xfrm>
            <a:off x="5520308" y="2673095"/>
            <a:ext cx="333375" cy="485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F1616FD9-DAED-4AB5-8696-77EDECFD406C}"/>
              </a:ext>
            </a:extLst>
          </p:cNvPr>
          <p:cNvSpPr/>
          <p:nvPr/>
        </p:nvSpPr>
        <p:spPr>
          <a:xfrm rot="1560000">
            <a:off x="2321848" y="3722022"/>
            <a:ext cx="276225" cy="504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C47D8D93-95B9-483A-BE54-1ECDC476C9F0}"/>
              </a:ext>
            </a:extLst>
          </p:cNvPr>
          <p:cNvSpPr/>
          <p:nvPr/>
        </p:nvSpPr>
        <p:spPr>
          <a:xfrm rot="20280000">
            <a:off x="9105742" y="3719793"/>
            <a:ext cx="285750" cy="504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Up Arrow 19">
            <a:extLst>
              <a:ext uri="{FF2B5EF4-FFF2-40B4-BE49-F238E27FC236}">
                <a16:creationId xmlns="" xmlns:a16="http://schemas.microsoft.com/office/drawing/2014/main" id="{A1EA3F7F-4843-44A6-A0B3-5062EA0072D8}"/>
              </a:ext>
            </a:extLst>
          </p:cNvPr>
          <p:cNvSpPr/>
          <p:nvPr/>
        </p:nvSpPr>
        <p:spPr>
          <a:xfrm>
            <a:off x="714375" y="5838825"/>
            <a:ext cx="2647950" cy="704850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Access by Sri Lanka Police</a:t>
            </a:r>
          </a:p>
        </p:txBody>
      </p:sp>
      <p:sp>
        <p:nvSpPr>
          <p:cNvPr id="19" name="Callout: Up Arrow 18">
            <a:extLst>
              <a:ext uri="{FF2B5EF4-FFF2-40B4-BE49-F238E27FC236}">
                <a16:creationId xmlns="" xmlns:a16="http://schemas.microsoft.com/office/drawing/2014/main" id="{37092CE4-760A-471B-A174-4950493C52B2}"/>
              </a:ext>
            </a:extLst>
          </p:cNvPr>
          <p:cNvSpPr/>
          <p:nvPr/>
        </p:nvSpPr>
        <p:spPr>
          <a:xfrm>
            <a:off x="8199227" y="5838824"/>
            <a:ext cx="2838450" cy="704850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Accessed by the Public</a:t>
            </a:r>
          </a:p>
        </p:txBody>
      </p:sp>
    </p:spTree>
    <p:extLst>
      <p:ext uri="{BB962C8B-B14F-4D97-AF65-F5344CB8AC3E}">
        <p14:creationId xmlns="" xmlns:p14="http://schemas.microsoft.com/office/powerpoint/2010/main" val="427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FDF92D-69C2-44B0-BC58-4C99DC279894}"/>
              </a:ext>
            </a:extLst>
          </p:cNvPr>
          <p:cNvSpPr txBox="1"/>
          <p:nvPr/>
        </p:nvSpPr>
        <p:spPr>
          <a:xfrm>
            <a:off x="540589" y="569344"/>
            <a:ext cx="413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rgbClr val="002060"/>
                </a:solidFill>
                <a:ea typeface="+mn-lt"/>
                <a:cs typeface="+mn-lt"/>
              </a:rPr>
              <a:t>HIGH-LEVEL SYSTEM ARCHITECTURE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D3E10A3-5E42-4965-A976-B7F4F798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50" y="926109"/>
            <a:ext cx="6912632" cy="5925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36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F3574-D075-41A2-AEB4-B117FA47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Objectives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B446CEA-0B3A-4030-AD2A-EAFB471EFD87}"/>
              </a:ext>
            </a:extLst>
          </p:cNvPr>
          <p:cNvSpPr/>
          <p:nvPr/>
        </p:nvSpPr>
        <p:spPr>
          <a:xfrm>
            <a:off x="8678557" y="2057238"/>
            <a:ext cx="2884214" cy="1541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To schedule traffic police officers according to predicted road accidents forecasts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E5975CC-4B67-40DD-BE95-BDD84C7C9882}"/>
              </a:ext>
            </a:extLst>
          </p:cNvPr>
          <p:cNvSpPr/>
          <p:nvPr/>
        </p:nvSpPr>
        <p:spPr>
          <a:xfrm>
            <a:off x="835706" y="2095338"/>
            <a:ext cx="2668553" cy="1541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To develop a model for predicting road accidents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FB32177-2E4B-49A5-B159-747B2E732FB7}"/>
              </a:ext>
            </a:extLst>
          </p:cNvPr>
          <p:cNvSpPr/>
          <p:nvPr/>
        </p:nvSpPr>
        <p:spPr>
          <a:xfrm>
            <a:off x="698943" y="4942055"/>
            <a:ext cx="2927346" cy="16281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To introduce a game-based learning approach to enhance road accident prevention awareness among drivers and pedestrians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1F680B-FA9B-4119-9F64-9BE97680F013}"/>
              </a:ext>
            </a:extLst>
          </p:cNvPr>
          <p:cNvSpPr/>
          <p:nvPr/>
        </p:nvSpPr>
        <p:spPr>
          <a:xfrm>
            <a:off x="8567490" y="4880592"/>
            <a:ext cx="3027987" cy="162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To develop a game-based learning application to improve the awareness on road accident response among students and non-medical professionals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C6E0DEC-DA59-49DD-953E-B639AF6929D3}"/>
              </a:ext>
            </a:extLst>
          </p:cNvPr>
          <p:cNvSpPr/>
          <p:nvPr/>
        </p:nvSpPr>
        <p:spPr>
          <a:xfrm>
            <a:off x="4185609" y="3042069"/>
            <a:ext cx="3767405" cy="17977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Gill Sans MT"/>
              </a:rPr>
              <a:t>To minimize the impact of road accidents using Machine Learning based prediction and Game Based Learning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02A65EC-74F0-4FDA-8085-56021133C924}"/>
              </a:ext>
            </a:extLst>
          </p:cNvPr>
          <p:cNvCxnSpPr/>
          <p:nvPr/>
        </p:nvCxnSpPr>
        <p:spPr>
          <a:xfrm flipH="1">
            <a:off x="3984145" y="4597700"/>
            <a:ext cx="411373" cy="304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FE447D86-305F-4DE0-A0A6-1A53F77B1CFC}"/>
              </a:ext>
            </a:extLst>
          </p:cNvPr>
          <p:cNvCxnSpPr>
            <a:cxnSpLocks/>
          </p:cNvCxnSpPr>
          <p:nvPr/>
        </p:nvCxnSpPr>
        <p:spPr>
          <a:xfrm flipV="1">
            <a:off x="7928334" y="2807104"/>
            <a:ext cx="366263" cy="38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0F7B5042-8441-47F7-90B5-5E5BF35A1864}"/>
              </a:ext>
            </a:extLst>
          </p:cNvPr>
          <p:cNvCxnSpPr>
            <a:cxnSpLocks/>
          </p:cNvCxnSpPr>
          <p:nvPr/>
        </p:nvCxnSpPr>
        <p:spPr>
          <a:xfrm flipH="1" flipV="1">
            <a:off x="3924119" y="2941967"/>
            <a:ext cx="343259" cy="378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961AF48-1042-49F5-9526-7E76DD948F96}"/>
              </a:ext>
            </a:extLst>
          </p:cNvPr>
          <p:cNvCxnSpPr>
            <a:cxnSpLocks/>
          </p:cNvCxnSpPr>
          <p:nvPr/>
        </p:nvCxnSpPr>
        <p:spPr>
          <a:xfrm>
            <a:off x="7989369" y="4442106"/>
            <a:ext cx="360693" cy="36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787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=""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=""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1FDCF-412C-4387-AA95-7E9487A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cap="none">
                <a:ea typeface="+mj-lt"/>
                <a:cs typeface="+mj-lt"/>
              </a:rPr>
              <a:t>Model for Predicting Road Accidents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3CF360-3510-4460-ADB9-39C63B70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Function 1</a:t>
            </a:r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=""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5F96F3-5EE2-41DD-8FE9-1FD96694A870}"/>
              </a:ext>
            </a:extLst>
          </p:cNvPr>
          <p:cNvSpPr txBox="1"/>
          <p:nvPr/>
        </p:nvSpPr>
        <p:spPr>
          <a:xfrm>
            <a:off x="10849154" y="51759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IT16138896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8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35D8ADF-46DE-41DD-859A-E5C4EB24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85" y="1941721"/>
            <a:ext cx="8674114" cy="28841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4A2C845-3674-4CAD-81A4-28A5C32AAD5C}"/>
              </a:ext>
            </a:extLst>
          </p:cNvPr>
          <p:cNvSpPr/>
          <p:nvPr/>
        </p:nvSpPr>
        <p:spPr>
          <a:xfrm>
            <a:off x="2524125" y="638175"/>
            <a:ext cx="888682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The statistics reported in Department of Census and Statistics in Sri Lanka in 2018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8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1325</Words>
  <Application>Microsoft Office PowerPoint</Application>
  <PresentationFormat>Custom</PresentationFormat>
  <Paragraphs>648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Dividend</vt:lpstr>
      <vt:lpstr>                      SmartCop  </vt:lpstr>
      <vt:lpstr>Group Details</vt:lpstr>
      <vt:lpstr>Introduction </vt:lpstr>
      <vt:lpstr>Research PROBLEM</vt:lpstr>
      <vt:lpstr>Solution proposed</vt:lpstr>
      <vt:lpstr>Slide 6</vt:lpstr>
      <vt:lpstr>Objectives</vt:lpstr>
      <vt:lpstr>Model for Predicting Road Accidents</vt:lpstr>
      <vt:lpstr>Slide 9</vt:lpstr>
      <vt:lpstr>Knowledge gap </vt:lpstr>
      <vt:lpstr>COMPARISON WITH  existing systems </vt:lpstr>
      <vt:lpstr> proposed solution</vt:lpstr>
      <vt:lpstr>Schedule Traffic Police Officers According to Predicted Road Accidents Forecasts</vt:lpstr>
      <vt:lpstr>Knowledge gap </vt:lpstr>
      <vt:lpstr>COMPARISON WITH  existing systems </vt:lpstr>
      <vt:lpstr> proposed solution</vt:lpstr>
      <vt:lpstr>Game-based Learning Approach to Enhance Road Accident Prevention Awareness</vt:lpstr>
      <vt:lpstr>Knowledge gap </vt:lpstr>
      <vt:lpstr>COMPARISON WITH  existing systems </vt:lpstr>
      <vt:lpstr> proposed solution </vt:lpstr>
      <vt:lpstr>Game-based Learning Application to Improve The Awareness on Road Accident Response</vt:lpstr>
      <vt:lpstr>Knowledge gap</vt:lpstr>
      <vt:lpstr>COMPARISON WITH  existing systems </vt:lpstr>
      <vt:lpstr> proposed solution</vt:lpstr>
      <vt:lpstr> research area</vt:lpstr>
      <vt:lpstr>WORK BREAKDOWN STRUCTURE (WBS)</vt:lpstr>
      <vt:lpstr>budget</vt:lpstr>
      <vt:lpstr>Users and business Model</vt:lpstr>
      <vt:lpstr>Function 1 Overview diagram</vt:lpstr>
      <vt:lpstr>Function 2 Overview diagram</vt:lpstr>
      <vt:lpstr>Function 3 Overview diagram</vt:lpstr>
      <vt:lpstr>Function 4 Overview diagram</vt:lpstr>
      <vt:lpstr>References</vt:lpstr>
      <vt:lpstr>References</vt:lpstr>
      <vt:lpstr>References</vt:lpstr>
      <vt:lpstr>References</vt:lpstr>
      <vt:lpstr>References</vt:lpstr>
      <vt:lpstr>Questions ?</vt:lpstr>
      <vt:lpstr>THANK YOU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revision>2</cp:revision>
  <dcterms:created xsi:type="dcterms:W3CDTF">2020-01-21T02:08:53Z</dcterms:created>
  <dcterms:modified xsi:type="dcterms:W3CDTF">2020-01-28T03:03:56Z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