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47"/>
  </p:notesMasterIdLst>
  <p:handoutMasterIdLst>
    <p:handoutMasterId r:id="rId48"/>
  </p:handoutMasterIdLst>
  <p:sldIdLst>
    <p:sldId id="256" r:id="rId5"/>
    <p:sldId id="278" r:id="rId6"/>
    <p:sldId id="288" r:id="rId7"/>
    <p:sldId id="289" r:id="rId8"/>
    <p:sldId id="369" r:id="rId9"/>
    <p:sldId id="290" r:id="rId10"/>
    <p:sldId id="291" r:id="rId11"/>
    <p:sldId id="292" r:id="rId12"/>
    <p:sldId id="343" r:id="rId13"/>
    <p:sldId id="294" r:id="rId14"/>
    <p:sldId id="295" r:id="rId15"/>
    <p:sldId id="347" r:id="rId16"/>
    <p:sldId id="296" r:id="rId17"/>
    <p:sldId id="298" r:id="rId18"/>
    <p:sldId id="299" r:id="rId19"/>
    <p:sldId id="300" r:id="rId20"/>
    <p:sldId id="339" r:id="rId21"/>
    <p:sldId id="366" r:id="rId22"/>
    <p:sldId id="372" r:id="rId23"/>
    <p:sldId id="371" r:id="rId24"/>
    <p:sldId id="340" r:id="rId25"/>
    <p:sldId id="355" r:id="rId26"/>
    <p:sldId id="346" r:id="rId27"/>
    <p:sldId id="344" r:id="rId28"/>
    <p:sldId id="297" r:id="rId29"/>
    <p:sldId id="345" r:id="rId30"/>
    <p:sldId id="348" r:id="rId31"/>
    <p:sldId id="349" r:id="rId32"/>
    <p:sldId id="364" r:id="rId33"/>
    <p:sldId id="370" r:id="rId34"/>
    <p:sldId id="301" r:id="rId35"/>
    <p:sldId id="281" r:id="rId36"/>
    <p:sldId id="361" r:id="rId37"/>
    <p:sldId id="359" r:id="rId38"/>
    <p:sldId id="362" r:id="rId39"/>
    <p:sldId id="363" r:id="rId40"/>
    <p:sldId id="351" r:id="rId41"/>
    <p:sldId id="365" r:id="rId42"/>
    <p:sldId id="367" r:id="rId43"/>
    <p:sldId id="373" r:id="rId44"/>
    <p:sldId id="374" r:id="rId45"/>
    <p:sldId id="26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3" autoAdjust="0"/>
    <p:restoredTop sz="93595" autoAdjust="0"/>
  </p:normalViewPr>
  <p:slideViewPr>
    <p:cSldViewPr snapToGrid="0">
      <p:cViewPr varScale="1">
        <p:scale>
          <a:sx n="82" d="100"/>
          <a:sy n="82" d="100"/>
        </p:scale>
        <p:origin x="706" y="67"/>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4/23/2023</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4/23/2023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A9B2C62-FE30-453D-946B-754E9E42C845}" type="slidenum">
              <a:rPr lang="en-US" smtClean="0"/>
              <a:t>6</a:t>
            </a:fld>
            <a:endParaRPr lang="en-US"/>
          </a:p>
        </p:txBody>
      </p:sp>
    </p:spTree>
    <p:extLst>
      <p:ext uri="{BB962C8B-B14F-4D97-AF65-F5344CB8AC3E}">
        <p14:creationId xmlns:p14="http://schemas.microsoft.com/office/powerpoint/2010/main" val="139619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A9B2C62-FE30-453D-946B-754E9E42C845}" type="slidenum">
              <a:rPr lang="en-US" smtClean="0"/>
              <a:t>21</a:t>
            </a:fld>
            <a:endParaRPr lang="en-US"/>
          </a:p>
        </p:txBody>
      </p:sp>
    </p:spTree>
    <p:extLst>
      <p:ext uri="{BB962C8B-B14F-4D97-AF65-F5344CB8AC3E}">
        <p14:creationId xmlns:p14="http://schemas.microsoft.com/office/powerpoint/2010/main" val="56693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dirty="0"/>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endParaRPr lang="en-US"/>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4/23/2023</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4/23/2023</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dirty="0"/>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4/23/2023</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dirty="0"/>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4/23/2023</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endParaRPr lang="en-US"/>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endParaRPr lang="en-US"/>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endParaRPr lang="en-US"/>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dirty="0"/>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4/23/2023</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dirty="0"/>
              <a:t>Click to edit Master</a:t>
            </a:r>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4/23/2023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4/23/2023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endParaRPr lang="en-US"/>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4/23/2023</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endParaRPr lang="en-US"/>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endParaRPr lang="en-US"/>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endParaRPr lang="en-US"/>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endParaRPr lang="en-US"/>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4/23/2023</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endParaRPr lang="en-US"/>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4/23/2023</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4/23/2023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jfif"/></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140072" y="764332"/>
            <a:ext cx="6176752" cy="3490426"/>
          </a:xfrm>
        </p:spPr>
        <p:txBody>
          <a:bodyPr>
            <a:noAutofit/>
          </a:bodyPr>
          <a:lstStyle/>
          <a:p>
            <a:pPr>
              <a:lnSpc>
                <a:spcPct val="150000"/>
              </a:lnSpc>
            </a:pPr>
            <a:r>
              <a:rPr lang="en-US" sz="4500" b="1" dirty="0" smtClean="0"/>
              <a:t>A Case </a:t>
            </a:r>
            <a:r>
              <a:rPr lang="en-US" sz="4500" b="1" dirty="0"/>
              <a:t>s</a:t>
            </a:r>
            <a:r>
              <a:rPr lang="en-US" sz="4500" b="1" dirty="0" smtClean="0"/>
              <a:t>tudy on</a:t>
            </a:r>
            <a:r>
              <a:rPr lang="en-US" sz="5000" dirty="0" smtClean="0"/>
              <a:t/>
            </a:r>
            <a:br>
              <a:rPr lang="en-US" sz="5000" dirty="0" smtClean="0"/>
            </a:br>
            <a:r>
              <a:rPr lang="en-US" sz="5000" b="1" dirty="0" smtClean="0"/>
              <a:t>Repaying the Credit</a:t>
            </a:r>
            <a:r>
              <a:rPr lang="en-US" sz="5000" dirty="0" smtClean="0"/>
              <a:t/>
            </a:r>
            <a:br>
              <a:rPr lang="en-US" sz="5000" dirty="0" smtClean="0"/>
            </a:br>
            <a:endParaRPr lang="en-US" sz="5000" dirty="0"/>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3790561" y="3105653"/>
            <a:ext cx="3384680" cy="1415919"/>
          </a:xfrm>
        </p:spPr>
        <p:txBody>
          <a:bodyPr/>
          <a:lstStyle/>
          <a:p>
            <a:pPr>
              <a:lnSpc>
                <a:spcPct val="100000"/>
              </a:lnSpc>
            </a:pPr>
            <a:r>
              <a:rPr lang="en-US" sz="2000" dirty="0" smtClean="0">
                <a:solidFill>
                  <a:schemeClr val="accent1">
                    <a:lumMod val="10000"/>
                  </a:schemeClr>
                </a:solidFill>
              </a:rPr>
              <a:t> Kavindra Raj</a:t>
            </a:r>
            <a:endParaRPr lang="en-US" sz="2000" dirty="0">
              <a:solidFill>
                <a:schemeClr val="accent1">
                  <a:lumMod val="10000"/>
                </a:schemeClr>
              </a:solidFill>
            </a:endParaRPr>
          </a:p>
          <a:p>
            <a:pPr>
              <a:lnSpc>
                <a:spcPct val="100000"/>
              </a:lnSpc>
            </a:pPr>
            <a:r>
              <a:rPr lang="en-IN" sz="2000" smtClean="0"/>
              <a:t> </a:t>
            </a:r>
            <a:endParaRPr lang="en-US" sz="2000" dirty="0" smtClean="0">
              <a:solidFill>
                <a:schemeClr val="tx2">
                  <a:lumMod val="10000"/>
                </a:schemeClr>
              </a:solidFill>
            </a:endParaRPr>
          </a:p>
        </p:txBody>
      </p:sp>
      <p:pic>
        <p:nvPicPr>
          <p:cNvPr id="6" name="Picture Placeholder 5"/>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6655" r="16655"/>
          <a:stretch>
            <a:fillRect/>
          </a:stretch>
        </p:blipFill>
        <p:spPr>
          <a:xfrm>
            <a:off x="6637952" y="0"/>
            <a:ext cx="4941887" cy="5726113"/>
          </a:xfrm>
        </p:spPr>
      </p:pic>
    </p:spTree>
    <p:extLst>
      <p:ext uri="{BB962C8B-B14F-4D97-AF65-F5344CB8AC3E}">
        <p14:creationId xmlns:p14="http://schemas.microsoft.com/office/powerpoint/2010/main"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3431531" y="235341"/>
            <a:ext cx="5189955" cy="557762"/>
          </a:xfrm>
        </p:spPr>
        <p:style>
          <a:lnRef idx="1">
            <a:schemeClr val="accent3"/>
          </a:lnRef>
          <a:fillRef idx="2">
            <a:schemeClr val="accent3"/>
          </a:fillRef>
          <a:effectRef idx="1">
            <a:schemeClr val="accent3"/>
          </a:effectRef>
          <a:fontRef idx="minor">
            <a:schemeClr val="dk1"/>
          </a:fontRef>
        </p:style>
        <p:txBody>
          <a:bodyPr/>
          <a:lstStyle/>
          <a:p>
            <a:r>
              <a:rPr lang="en-US" sz="2500" b="1" spc="300" dirty="0">
                <a:solidFill>
                  <a:schemeClr val="accent1">
                    <a:lumMod val="10000"/>
                  </a:schemeClr>
                </a:solidFill>
                <a:latin typeface="Arial" panose="020B0604020202020204" pitchFamily="34" charset="0"/>
                <a:cs typeface="Arial" panose="020B0604020202020204" pitchFamily="34" charset="0"/>
              </a:rPr>
              <a:t>Income Type of Customers</a:t>
            </a: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584" y="1409525"/>
            <a:ext cx="7978831" cy="4038950"/>
          </a:xfrm>
          <a:prstGeom prst="rect">
            <a:avLst/>
          </a:prstGeom>
        </p:spPr>
      </p:pic>
      <p:sp>
        <p:nvSpPr>
          <p:cNvPr id="6" name="Date Placeholder 35">
            <a:extLst>
              <a:ext uri="{FF2B5EF4-FFF2-40B4-BE49-F238E27FC236}">
                <a16:creationId xmlns:a16="http://schemas.microsoft.com/office/drawing/2014/main" id="{F6CE792E-745D-4408-9AB1-740D556972A1}"/>
              </a:ext>
            </a:extLst>
          </p:cNvPr>
          <p:cNvSpPr txBox="1">
            <a:spLocks/>
          </p:cNvSpPr>
          <p:nvPr/>
        </p:nvSpPr>
        <p:spPr>
          <a:xfrm>
            <a:off x="3856263" y="5785166"/>
            <a:ext cx="4970495"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solidFill>
                  <a:schemeClr val="accent1">
                    <a:lumMod val="10000"/>
                  </a:schemeClr>
                </a:solidFill>
                <a:latin typeface="Arial" panose="020B0604020202020204" pitchFamily="34" charset="0"/>
                <a:cs typeface="Arial" panose="020B0604020202020204" pitchFamily="34" charset="0"/>
              </a:rPr>
              <a:t>26.05% workers  defaulted the maximum cash loans.</a:t>
            </a:r>
          </a:p>
        </p:txBody>
      </p:sp>
    </p:spTree>
    <p:extLst>
      <p:ext uri="{BB962C8B-B14F-4D97-AF65-F5344CB8AC3E}">
        <p14:creationId xmlns:p14="http://schemas.microsoft.com/office/powerpoint/2010/main" val="2950200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2661946" y="164310"/>
            <a:ext cx="5959540" cy="638124"/>
          </a:xfrm>
        </p:spPr>
        <p:style>
          <a:lnRef idx="1">
            <a:schemeClr val="accent3"/>
          </a:lnRef>
          <a:fillRef idx="2">
            <a:schemeClr val="accent3"/>
          </a:fillRef>
          <a:effectRef idx="1">
            <a:schemeClr val="accent3"/>
          </a:effectRef>
          <a:fontRef idx="minor">
            <a:schemeClr val="dk1"/>
          </a:fontRef>
        </p:style>
        <p:txBody>
          <a:bodyPr/>
          <a:lstStyle/>
          <a:p>
            <a:r>
              <a:rPr lang="en-US" sz="2500" b="1" spc="300" dirty="0">
                <a:solidFill>
                  <a:schemeClr val="accent1">
                    <a:lumMod val="10000"/>
                  </a:schemeClr>
                </a:solidFill>
              </a:rPr>
              <a:t>Occupation Type of Customers</a:t>
            </a: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741" y="1340939"/>
            <a:ext cx="8748518" cy="4176122"/>
          </a:xfrm>
          <a:prstGeom prst="rect">
            <a:avLst/>
          </a:prstGeom>
        </p:spPr>
      </p:pic>
      <p:sp>
        <p:nvSpPr>
          <p:cNvPr id="7" name="Date Placeholder 35">
            <a:extLst>
              <a:ext uri="{FF2B5EF4-FFF2-40B4-BE49-F238E27FC236}">
                <a16:creationId xmlns:a16="http://schemas.microsoft.com/office/drawing/2014/main" id="{F6CE792E-745D-4408-9AB1-740D556972A1}"/>
              </a:ext>
            </a:extLst>
          </p:cNvPr>
          <p:cNvSpPr txBox="1">
            <a:spLocks/>
          </p:cNvSpPr>
          <p:nvPr/>
        </p:nvSpPr>
        <p:spPr>
          <a:xfrm>
            <a:off x="3818943" y="5820434"/>
            <a:ext cx="4802543"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solidFill>
                  <a:schemeClr val="accent1">
                    <a:lumMod val="10000"/>
                  </a:schemeClr>
                </a:solidFill>
              </a:rPr>
              <a:t> Around 850 Customers are Laborers</a:t>
            </a:r>
            <a:endParaRPr lang="en-US" sz="2000" dirty="0">
              <a:solidFill>
                <a:schemeClr val="accent1">
                  <a:lumMod val="10000"/>
                </a:schemeClr>
              </a:solidFill>
            </a:endParaRPr>
          </a:p>
        </p:txBody>
      </p:sp>
    </p:spTree>
    <p:extLst>
      <p:ext uri="{BB962C8B-B14F-4D97-AF65-F5344CB8AC3E}">
        <p14:creationId xmlns:p14="http://schemas.microsoft.com/office/powerpoint/2010/main" val="690042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1411644" y="182971"/>
            <a:ext cx="9031403" cy="610132"/>
          </a:xfrm>
        </p:spPr>
        <p:style>
          <a:lnRef idx="1">
            <a:schemeClr val="accent3"/>
          </a:lnRef>
          <a:fillRef idx="2">
            <a:schemeClr val="accent3"/>
          </a:fillRef>
          <a:effectRef idx="1">
            <a:schemeClr val="accent3"/>
          </a:effectRef>
          <a:fontRef idx="minor">
            <a:schemeClr val="dk1"/>
          </a:fontRef>
        </p:style>
        <p:txBody>
          <a:bodyPr/>
          <a:lstStyle/>
          <a:p>
            <a:r>
              <a:rPr lang="en-US" sz="3000" b="1" spc="300" dirty="0">
                <a:solidFill>
                  <a:schemeClr val="accent1">
                    <a:lumMod val="10000"/>
                  </a:schemeClr>
                </a:solidFill>
              </a:rPr>
              <a:t>Education Background of the Customers</a:t>
            </a: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322" y="1439434"/>
            <a:ext cx="8824725" cy="2956816"/>
          </a:xfrm>
          <a:prstGeom prst="rect">
            <a:avLst/>
          </a:prstGeom>
        </p:spPr>
      </p:pic>
      <p:sp>
        <p:nvSpPr>
          <p:cNvPr id="6" name="TextBox 5"/>
          <p:cNvSpPr txBox="1"/>
          <p:nvPr/>
        </p:nvSpPr>
        <p:spPr>
          <a:xfrm>
            <a:off x="1411644" y="5118450"/>
            <a:ext cx="941186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chemeClr val="accent1">
                    <a:lumMod val="10000"/>
                  </a:schemeClr>
                </a:solidFill>
              </a:rPr>
              <a:t>The majority of customers are laborers and they had Secondary/Secondary </a:t>
            </a:r>
            <a:r>
              <a:rPr lang="en-US" dirty="0" smtClean="0">
                <a:solidFill>
                  <a:schemeClr val="accent1">
                    <a:lumMod val="10000"/>
                  </a:schemeClr>
                </a:solidFill>
              </a:rPr>
              <a:t>special </a:t>
            </a:r>
            <a:r>
              <a:rPr lang="en-US" dirty="0">
                <a:solidFill>
                  <a:schemeClr val="accent1">
                    <a:lumMod val="10000"/>
                  </a:schemeClr>
                </a:solidFill>
              </a:rPr>
              <a:t>Education Background.</a:t>
            </a:r>
            <a:endParaRPr lang="en-IN" dirty="0">
              <a:solidFill>
                <a:schemeClr val="accent1">
                  <a:lumMod val="10000"/>
                </a:schemeClr>
              </a:solidFill>
            </a:endParaRPr>
          </a:p>
        </p:txBody>
      </p:sp>
    </p:spTree>
    <p:extLst>
      <p:ext uri="{BB962C8B-B14F-4D97-AF65-F5344CB8AC3E}">
        <p14:creationId xmlns:p14="http://schemas.microsoft.com/office/powerpoint/2010/main" val="2389505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1411644" y="182970"/>
            <a:ext cx="9057304" cy="526157"/>
          </a:xfrm>
        </p:spPr>
        <p:style>
          <a:lnRef idx="1">
            <a:schemeClr val="accent3"/>
          </a:lnRef>
          <a:fillRef idx="2">
            <a:schemeClr val="accent3"/>
          </a:fillRef>
          <a:effectRef idx="1">
            <a:schemeClr val="accent3"/>
          </a:effectRef>
          <a:fontRef idx="minor">
            <a:schemeClr val="dk1"/>
          </a:fontRef>
        </p:style>
        <p:txBody>
          <a:bodyPr/>
          <a:lstStyle/>
          <a:p>
            <a:r>
              <a:rPr lang="en-US" sz="2500" b="1" spc="300" dirty="0" smtClean="0">
                <a:solidFill>
                  <a:schemeClr val="accent1">
                    <a:lumMod val="10000"/>
                  </a:schemeClr>
                </a:solidFill>
              </a:rPr>
              <a:t>Customers Income compared to Credit Amount.</a:t>
            </a:r>
            <a:endParaRPr lang="en-US" sz="2500" b="1" spc="300" dirty="0">
              <a:solidFill>
                <a:schemeClr val="accent1">
                  <a:lumMod val="10000"/>
                </a:schemeClr>
              </a:solidFill>
            </a:endParaRP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131" y="1516941"/>
            <a:ext cx="8093141" cy="3208298"/>
          </a:xfrm>
          <a:prstGeom prst="rect">
            <a:avLst/>
          </a:prstGeom>
        </p:spPr>
      </p:pic>
      <p:sp>
        <p:nvSpPr>
          <p:cNvPr id="6" name="Date Placeholder 35">
            <a:extLst>
              <a:ext uri="{FF2B5EF4-FFF2-40B4-BE49-F238E27FC236}">
                <a16:creationId xmlns:a16="http://schemas.microsoft.com/office/drawing/2014/main" id="{F6CE792E-745D-4408-9AB1-740D556972A1}"/>
              </a:ext>
            </a:extLst>
          </p:cNvPr>
          <p:cNvSpPr txBox="1">
            <a:spLocks/>
          </p:cNvSpPr>
          <p:nvPr/>
        </p:nvSpPr>
        <p:spPr>
          <a:xfrm>
            <a:off x="2189388" y="5240985"/>
            <a:ext cx="7828383"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accent1">
                    <a:lumMod val="10000"/>
                  </a:schemeClr>
                </a:solidFill>
              </a:rPr>
              <a:t>The 96.25 % defaulters had income less than the Credit Amount.</a:t>
            </a:r>
          </a:p>
        </p:txBody>
      </p:sp>
    </p:spTree>
    <p:extLst>
      <p:ext uri="{BB962C8B-B14F-4D97-AF65-F5344CB8AC3E}">
        <p14:creationId xmlns:p14="http://schemas.microsoft.com/office/powerpoint/2010/main" val="764119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599881" y="194704"/>
            <a:ext cx="10960748" cy="579737"/>
          </a:xfrm>
        </p:spPr>
        <p:style>
          <a:lnRef idx="1">
            <a:schemeClr val="accent3"/>
          </a:lnRef>
          <a:fillRef idx="2">
            <a:schemeClr val="accent3"/>
          </a:fillRef>
          <a:effectRef idx="1">
            <a:schemeClr val="accent3"/>
          </a:effectRef>
          <a:fontRef idx="minor">
            <a:schemeClr val="dk1"/>
          </a:fontRef>
        </p:style>
        <p:txBody>
          <a:bodyPr/>
          <a:lstStyle/>
          <a:p>
            <a:r>
              <a:rPr lang="en-US" sz="2500" dirty="0" smtClean="0">
                <a:solidFill>
                  <a:schemeClr val="accent1">
                    <a:lumMod val="10000"/>
                  </a:schemeClr>
                </a:solidFill>
              </a:rPr>
              <a:t>Family Status and were Accompanied Status during application of the loan</a:t>
            </a:r>
            <a:endParaRPr lang="en-US" sz="2500" dirty="0">
              <a:solidFill>
                <a:schemeClr val="accent1">
                  <a:lumMod val="10000"/>
                </a:schemeClr>
              </a:solidFill>
            </a:endParaRP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105" y="1315609"/>
            <a:ext cx="7749613" cy="4304601"/>
          </a:xfrm>
          <a:prstGeom prst="rect">
            <a:avLst/>
          </a:prstGeom>
        </p:spPr>
      </p:pic>
      <p:sp>
        <p:nvSpPr>
          <p:cNvPr id="3" name="TextBox 2"/>
          <p:cNvSpPr txBox="1"/>
          <p:nvPr/>
        </p:nvSpPr>
        <p:spPr>
          <a:xfrm>
            <a:off x="1250302" y="5840651"/>
            <a:ext cx="9514115"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chemeClr val="accent1">
                    <a:lumMod val="10000"/>
                  </a:schemeClr>
                </a:solidFill>
              </a:rPr>
              <a:t>The majority of customers are </a:t>
            </a:r>
            <a:r>
              <a:rPr lang="en-US" dirty="0" smtClean="0">
                <a:solidFill>
                  <a:schemeClr val="accent1">
                    <a:lumMod val="10000"/>
                  </a:schemeClr>
                </a:solidFill>
              </a:rPr>
              <a:t>married and were not accompanied by anyone when they came to apply for the loan.</a:t>
            </a:r>
            <a:endParaRPr lang="en-IN" dirty="0">
              <a:solidFill>
                <a:schemeClr val="accent1">
                  <a:lumMod val="10000"/>
                </a:schemeClr>
              </a:solidFill>
            </a:endParaRPr>
          </a:p>
        </p:txBody>
      </p:sp>
    </p:spTree>
    <p:extLst>
      <p:ext uri="{BB962C8B-B14F-4D97-AF65-F5344CB8AC3E}">
        <p14:creationId xmlns:p14="http://schemas.microsoft.com/office/powerpoint/2010/main" val="1145890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3212451" y="248284"/>
            <a:ext cx="5390373" cy="628793"/>
          </a:xfrm>
        </p:spPr>
        <p:style>
          <a:lnRef idx="1">
            <a:schemeClr val="accent3"/>
          </a:lnRef>
          <a:fillRef idx="2">
            <a:schemeClr val="accent3"/>
          </a:fillRef>
          <a:effectRef idx="1">
            <a:schemeClr val="accent3"/>
          </a:effectRef>
          <a:fontRef idx="minor">
            <a:schemeClr val="dk1"/>
          </a:fontRef>
        </p:style>
        <p:txBody>
          <a:bodyPr/>
          <a:lstStyle/>
          <a:p>
            <a:r>
              <a:rPr lang="en-US" sz="3000" b="1" dirty="0">
                <a:solidFill>
                  <a:schemeClr val="accent1">
                    <a:lumMod val="10000"/>
                  </a:schemeClr>
                </a:solidFill>
              </a:rPr>
              <a:t>Number of Family Members</a:t>
            </a:r>
          </a:p>
        </p:txBody>
      </p:sp>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p:txBody>
          <a:bodyPr/>
          <a:lstStyle/>
          <a:p>
            <a:endParaRPr lang="en-US"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6" name="TextBox 5"/>
          <p:cNvSpPr txBox="1"/>
          <p:nvPr/>
        </p:nvSpPr>
        <p:spPr>
          <a:xfrm>
            <a:off x="3760236" y="5554577"/>
            <a:ext cx="538376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solidFill>
                  <a:schemeClr val="accent1">
                    <a:lumMod val="10000"/>
                  </a:schemeClr>
                </a:solidFill>
              </a:rPr>
              <a:t>45.34 %  Customers have 2 Family Members.</a:t>
            </a:r>
            <a:endParaRPr lang="en-IN" dirty="0">
              <a:solidFill>
                <a:schemeClr val="accent1">
                  <a:lumMod val="1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653" y="1401904"/>
            <a:ext cx="7780694" cy="4054191"/>
          </a:xfrm>
          <a:prstGeom prst="rect">
            <a:avLst/>
          </a:prstGeom>
        </p:spPr>
      </p:pic>
    </p:spTree>
    <p:extLst>
      <p:ext uri="{BB962C8B-B14F-4D97-AF65-F5344CB8AC3E}">
        <p14:creationId xmlns:p14="http://schemas.microsoft.com/office/powerpoint/2010/main" val="2793737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3312367" y="182970"/>
            <a:ext cx="4002833" cy="675757"/>
          </a:xfrm>
        </p:spPr>
        <p:style>
          <a:lnRef idx="1">
            <a:schemeClr val="accent3"/>
          </a:lnRef>
          <a:fillRef idx="2">
            <a:schemeClr val="accent3"/>
          </a:fillRef>
          <a:effectRef idx="1">
            <a:schemeClr val="accent3"/>
          </a:effectRef>
          <a:fontRef idx="minor">
            <a:schemeClr val="dk1"/>
          </a:fontRef>
        </p:style>
        <p:txBody>
          <a:bodyPr/>
          <a:lstStyle/>
          <a:p>
            <a:r>
              <a:rPr lang="en-US" sz="3000" b="1" dirty="0" smtClean="0">
                <a:solidFill>
                  <a:schemeClr val="accent1">
                    <a:lumMod val="10000"/>
                  </a:schemeClr>
                </a:solidFill>
              </a:rPr>
              <a:t>Number of Children</a:t>
            </a:r>
            <a:endParaRPr lang="en-US" sz="3000" b="1" dirty="0">
              <a:solidFill>
                <a:schemeClr val="accent1">
                  <a:lumMod val="10000"/>
                </a:schemeClr>
              </a:solidFill>
            </a:endParaRP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6" name="TextBox 5"/>
          <p:cNvSpPr txBox="1"/>
          <p:nvPr/>
        </p:nvSpPr>
        <p:spPr>
          <a:xfrm>
            <a:off x="3788229" y="5814606"/>
            <a:ext cx="473995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solidFill>
                  <a:schemeClr val="accent1">
                    <a:lumMod val="10000"/>
                  </a:schemeClr>
                </a:solidFill>
              </a:rPr>
              <a:t>62.42% of Customers have No children.</a:t>
            </a:r>
            <a:endParaRPr lang="en-IN" dirty="0">
              <a:solidFill>
                <a:schemeClr val="accent1">
                  <a:lumMod val="1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463" y="1382852"/>
            <a:ext cx="7773074" cy="4092295"/>
          </a:xfrm>
          <a:prstGeom prst="rect">
            <a:avLst/>
          </a:prstGeom>
        </p:spPr>
      </p:pic>
    </p:spTree>
    <p:extLst>
      <p:ext uri="{BB962C8B-B14F-4D97-AF65-F5344CB8AC3E}">
        <p14:creationId xmlns:p14="http://schemas.microsoft.com/office/powerpoint/2010/main" val="12215176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50086" y="328932"/>
            <a:ext cx="8985183" cy="550026"/>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000" b="1" spc="300" dirty="0" smtClean="0">
                <a:solidFill>
                  <a:schemeClr val="accent1">
                    <a:lumMod val="10000"/>
                  </a:schemeClr>
                </a:solidFill>
              </a:rPr>
              <a:t>Central Tendency of Income and Credit Data</a:t>
            </a:r>
            <a:endParaRPr lang="en-US" sz="3000" b="1" spc="300" dirty="0">
              <a:solidFill>
                <a:schemeClr val="accent1">
                  <a:lumMod val="10000"/>
                </a:schemeClr>
              </a:solidFill>
            </a:endParaRPr>
          </a:p>
        </p:txBody>
      </p:sp>
      <p:sp>
        <p:nvSpPr>
          <p:cNvPr id="15" name="Slide Number Placeholder 14">
            <a:extLst>
              <a:ext uri="{FF2B5EF4-FFF2-40B4-BE49-F238E27FC236}">
                <a16:creationId xmlns:a16="http://schemas.microsoft.com/office/drawing/2014/main" id="{5515DA6F-E486-4C5A-B98C-B1ACDA64D455}"/>
              </a:ext>
            </a:extLst>
          </p:cNvPr>
          <p:cNvSpPr>
            <a:spLocks noGrp="1"/>
          </p:cNvSpPr>
          <p:nvPr>
            <p:ph type="sldNum" sz="quarter" idx="4"/>
          </p:nvPr>
        </p:nvSpPr>
        <p:spPr/>
        <p:txBody>
          <a:bodyPr/>
          <a:lstStyle/>
          <a:p>
            <a:fld id="{294A09A9-5501-47C1-A89A-A340965A2BE2}" type="slidenum">
              <a:rPr lang="en-US" smtClean="0"/>
              <a:pPr/>
              <a:t>17</a:t>
            </a:fld>
            <a:endParaRPr lang="en-US" dirty="0"/>
          </a:p>
        </p:txBody>
      </p:sp>
      <p:graphicFrame>
        <p:nvGraphicFramePr>
          <p:cNvPr id="9" name="Content Placeholder 8"/>
          <p:cNvGraphicFramePr>
            <a:graphicFrameLocks noGrp="1"/>
          </p:cNvGraphicFramePr>
          <p:nvPr>
            <p:ph sz="quarter" idx="11"/>
            <p:extLst>
              <p:ext uri="{D42A27DB-BD31-4B8C-83A1-F6EECF244321}">
                <p14:modId xmlns:p14="http://schemas.microsoft.com/office/powerpoint/2010/main" val="1219883015"/>
              </p:ext>
            </p:extLst>
          </p:nvPr>
        </p:nvGraphicFramePr>
        <p:xfrm>
          <a:off x="1504950" y="2066379"/>
          <a:ext cx="9825135" cy="2182046"/>
        </p:xfrm>
        <a:graphic>
          <a:graphicData uri="http://schemas.openxmlformats.org/drawingml/2006/table">
            <a:tbl>
              <a:tblPr firstRow="1" bandRow="1">
                <a:tableStyleId>{912C8C85-51F0-491E-9774-3900AFEF0FD7}</a:tableStyleId>
              </a:tblPr>
              <a:tblGrid>
                <a:gridCol w="1045029">
                  <a:extLst>
                    <a:ext uri="{9D8B030D-6E8A-4147-A177-3AD203B41FA5}">
                      <a16:colId xmlns:a16="http://schemas.microsoft.com/office/drawing/2014/main" val="3997379787"/>
                    </a:ext>
                  </a:extLst>
                </a:gridCol>
                <a:gridCol w="1303946">
                  <a:extLst>
                    <a:ext uri="{9D8B030D-6E8A-4147-A177-3AD203B41FA5}">
                      <a16:colId xmlns:a16="http://schemas.microsoft.com/office/drawing/2014/main" val="3053361831"/>
                    </a:ext>
                  </a:extLst>
                </a:gridCol>
                <a:gridCol w="1336617">
                  <a:extLst>
                    <a:ext uri="{9D8B030D-6E8A-4147-A177-3AD203B41FA5}">
                      <a16:colId xmlns:a16="http://schemas.microsoft.com/office/drawing/2014/main" val="234642760"/>
                    </a:ext>
                  </a:extLst>
                </a:gridCol>
                <a:gridCol w="1679510">
                  <a:extLst>
                    <a:ext uri="{9D8B030D-6E8A-4147-A177-3AD203B41FA5}">
                      <a16:colId xmlns:a16="http://schemas.microsoft.com/office/drawing/2014/main" val="3624150169"/>
                    </a:ext>
                  </a:extLst>
                </a:gridCol>
                <a:gridCol w="1352939">
                  <a:extLst>
                    <a:ext uri="{9D8B030D-6E8A-4147-A177-3AD203B41FA5}">
                      <a16:colId xmlns:a16="http://schemas.microsoft.com/office/drawing/2014/main" val="1370806503"/>
                    </a:ext>
                  </a:extLst>
                </a:gridCol>
                <a:gridCol w="1259633">
                  <a:extLst>
                    <a:ext uri="{9D8B030D-6E8A-4147-A177-3AD203B41FA5}">
                      <a16:colId xmlns:a16="http://schemas.microsoft.com/office/drawing/2014/main" val="3779915855"/>
                    </a:ext>
                  </a:extLst>
                </a:gridCol>
                <a:gridCol w="1847461">
                  <a:extLst>
                    <a:ext uri="{9D8B030D-6E8A-4147-A177-3AD203B41FA5}">
                      <a16:colId xmlns:a16="http://schemas.microsoft.com/office/drawing/2014/main" val="3071063606"/>
                    </a:ext>
                  </a:extLst>
                </a:gridCol>
              </a:tblGrid>
              <a:tr h="708264">
                <a:tc>
                  <a:txBody>
                    <a:bodyPr/>
                    <a:lstStyle/>
                    <a:p>
                      <a:r>
                        <a:rPr lang="en-IN" dirty="0" smtClean="0"/>
                        <a:t>Gender</a:t>
                      </a:r>
                      <a:endParaRPr lang="en-IN" dirty="0"/>
                    </a:p>
                  </a:txBody>
                  <a:tcPr/>
                </a:tc>
                <a:tc>
                  <a:txBody>
                    <a:bodyPr/>
                    <a:lstStyle/>
                    <a:p>
                      <a:r>
                        <a:rPr lang="en-IN" dirty="0" smtClean="0"/>
                        <a:t>Mean</a:t>
                      </a:r>
                      <a:endParaRPr lang="en-IN" dirty="0"/>
                    </a:p>
                  </a:txBody>
                  <a:tcPr/>
                </a:tc>
                <a:tc>
                  <a:txBody>
                    <a:bodyPr/>
                    <a:lstStyle/>
                    <a:p>
                      <a:r>
                        <a:rPr lang="en-IN" dirty="0" smtClean="0"/>
                        <a:t>Median</a:t>
                      </a:r>
                      <a:endParaRPr lang="en-IN" dirty="0"/>
                    </a:p>
                  </a:txBody>
                  <a:tcPr/>
                </a:tc>
                <a:tc>
                  <a:txBody>
                    <a:bodyPr/>
                    <a:lstStyle/>
                    <a:p>
                      <a:r>
                        <a:rPr lang="en-IN" dirty="0" smtClean="0"/>
                        <a:t>Std.Deviation</a:t>
                      </a:r>
                      <a:endParaRPr lang="en-IN" dirty="0"/>
                    </a:p>
                  </a:txBody>
                  <a:tcPr/>
                </a:tc>
                <a:tc>
                  <a:txBody>
                    <a:bodyPr/>
                    <a:lstStyle/>
                    <a:p>
                      <a:r>
                        <a:rPr lang="en-IN" dirty="0" smtClean="0"/>
                        <a:t>Mean</a:t>
                      </a:r>
                      <a:endParaRPr lang="en-IN" dirty="0"/>
                    </a:p>
                  </a:txBody>
                  <a:tcPr/>
                </a:tc>
                <a:tc>
                  <a:txBody>
                    <a:bodyPr/>
                    <a:lstStyle/>
                    <a:p>
                      <a:r>
                        <a:rPr lang="en-IN" dirty="0" smtClean="0"/>
                        <a:t>Median</a:t>
                      </a:r>
                      <a:endParaRPr lang="en-IN" dirty="0"/>
                    </a:p>
                  </a:txBody>
                  <a:tcPr/>
                </a:tc>
                <a:tc>
                  <a:txBody>
                    <a:bodyPr/>
                    <a:lstStyle/>
                    <a:p>
                      <a:r>
                        <a:rPr lang="en-IN" dirty="0" smtClean="0"/>
                        <a:t>Std.Deviation</a:t>
                      </a:r>
                      <a:endParaRPr lang="en-IN" dirty="0"/>
                    </a:p>
                  </a:txBody>
                  <a:tcPr/>
                </a:tc>
                <a:extLst>
                  <a:ext uri="{0D108BD9-81ED-4DB2-BD59-A6C34878D82A}">
                    <a16:rowId xmlns:a16="http://schemas.microsoft.com/office/drawing/2014/main" val="1269491079"/>
                  </a:ext>
                </a:extLst>
              </a:tr>
              <a:tr h="736891">
                <a:tc>
                  <a:txBody>
                    <a:bodyPr/>
                    <a:lstStyle/>
                    <a:p>
                      <a:r>
                        <a:rPr lang="en-IN" dirty="0" smtClean="0"/>
                        <a:t>Female</a:t>
                      </a:r>
                      <a:endParaRPr lang="en-IN" dirty="0"/>
                    </a:p>
                  </a:txBody>
                  <a:tcPr/>
                </a:tc>
                <a:tc>
                  <a:txBody>
                    <a:bodyPr/>
                    <a:lstStyle/>
                    <a:p>
                      <a:pPr algn="r" fontAlgn="ctr"/>
                      <a:r>
                        <a:rPr lang="en-IN" sz="1800" dirty="0" smtClean="0">
                          <a:effectLst/>
                        </a:rPr>
                        <a:t>546972.48</a:t>
                      </a:r>
                      <a:endParaRPr lang="en-IN" sz="1800" dirty="0">
                        <a:effectLst/>
                      </a:endParaRPr>
                    </a:p>
                  </a:txBody>
                  <a:tcPr/>
                </a:tc>
                <a:tc>
                  <a:txBody>
                    <a:bodyPr/>
                    <a:lstStyle/>
                    <a:p>
                      <a:pPr algn="r" fontAlgn="ctr"/>
                      <a:r>
                        <a:rPr lang="en-IN" sz="1800" dirty="0" smtClean="0">
                          <a:effectLst/>
                        </a:rPr>
                        <a:t>472500.0</a:t>
                      </a:r>
                      <a:endParaRPr lang="en-IN" sz="1800" dirty="0">
                        <a:effectLst/>
                      </a:endParaRPr>
                    </a:p>
                  </a:txBody>
                  <a:tcPr/>
                </a:tc>
                <a:tc>
                  <a:txBody>
                    <a:bodyPr/>
                    <a:lstStyle/>
                    <a:p>
                      <a:pPr algn="r" fontAlgn="ctr"/>
                      <a:r>
                        <a:rPr lang="en-IN" sz="1800" dirty="0" smtClean="0">
                          <a:effectLst/>
                        </a:rPr>
                        <a:t>316283.06</a:t>
                      </a:r>
                      <a:endParaRPr lang="en-IN" sz="1800" dirty="0">
                        <a:effectLst/>
                      </a:endParaRPr>
                    </a:p>
                  </a:txBody>
                  <a:tcPr/>
                </a:tc>
                <a:tc>
                  <a:txBody>
                    <a:bodyPr/>
                    <a:lstStyle/>
                    <a:p>
                      <a:pPr algn="r" fontAlgn="ctr"/>
                      <a:r>
                        <a:rPr lang="en-IN" sz="1800" dirty="0" smtClean="0">
                          <a:effectLst/>
                        </a:rPr>
                        <a:t>135814.97</a:t>
                      </a:r>
                      <a:endParaRPr lang="en-IN" sz="1800" dirty="0">
                        <a:effectLst/>
                      </a:endParaRPr>
                    </a:p>
                  </a:txBody>
                  <a:tcPr/>
                </a:tc>
                <a:tc>
                  <a:txBody>
                    <a:bodyPr/>
                    <a:lstStyle/>
                    <a:p>
                      <a:pPr algn="r" fontAlgn="ctr"/>
                      <a:r>
                        <a:rPr lang="en-IN" sz="1800" dirty="0" smtClean="0">
                          <a:effectLst/>
                        </a:rPr>
                        <a:t>121500.0</a:t>
                      </a:r>
                      <a:endParaRPr lang="en-IN" sz="1800" dirty="0">
                        <a:effectLst/>
                      </a:endParaRPr>
                    </a:p>
                  </a:txBody>
                  <a:tcPr/>
                </a:tc>
                <a:tc>
                  <a:txBody>
                    <a:bodyPr/>
                    <a:lstStyle/>
                    <a:p>
                      <a:pPr algn="r" fontAlgn="ctr"/>
                      <a:r>
                        <a:rPr lang="en-IN" sz="1800" dirty="0" smtClean="0">
                          <a:effectLst/>
                        </a:rPr>
                        <a:t>53387.78</a:t>
                      </a:r>
                      <a:endParaRPr lang="en-IN" sz="1800" dirty="0">
                        <a:effectLst/>
                      </a:endParaRPr>
                    </a:p>
                  </a:txBody>
                  <a:tcPr/>
                </a:tc>
                <a:extLst>
                  <a:ext uri="{0D108BD9-81ED-4DB2-BD59-A6C34878D82A}">
                    <a16:rowId xmlns:a16="http://schemas.microsoft.com/office/drawing/2014/main" val="2951514898"/>
                  </a:ext>
                </a:extLst>
              </a:tr>
              <a:tr h="736891">
                <a:tc>
                  <a:txBody>
                    <a:bodyPr/>
                    <a:lstStyle/>
                    <a:p>
                      <a:r>
                        <a:rPr lang="en-IN" dirty="0" smtClean="0"/>
                        <a:t>Male</a:t>
                      </a:r>
                      <a:endParaRPr lang="en-IN" dirty="0"/>
                    </a:p>
                  </a:txBody>
                  <a:tcPr/>
                </a:tc>
                <a:tc>
                  <a:txBody>
                    <a:bodyPr/>
                    <a:lstStyle/>
                    <a:p>
                      <a:pPr algn="r" fontAlgn="ctr"/>
                      <a:r>
                        <a:rPr lang="en-IN" sz="1800" kern="1200" dirty="0" smtClean="0">
                          <a:effectLst/>
                        </a:rPr>
                        <a:t>541058</a:t>
                      </a:r>
                      <a:r>
                        <a:rPr lang="en-IN" sz="1800" dirty="0" smtClean="0">
                          <a:effectLst/>
                        </a:rPr>
                        <a:t>.98</a:t>
                      </a:r>
                      <a:endParaRPr lang="en-IN" sz="1800" dirty="0">
                        <a:effectLst/>
                      </a:endParaRPr>
                    </a:p>
                  </a:txBody>
                  <a:tcPr/>
                </a:tc>
                <a:tc>
                  <a:txBody>
                    <a:bodyPr/>
                    <a:lstStyle/>
                    <a:p>
                      <a:pPr algn="r" fontAlgn="ctr"/>
                      <a:r>
                        <a:rPr lang="en-IN" sz="1800" dirty="0" smtClean="0">
                          <a:effectLst/>
                        </a:rPr>
                        <a:t>491179.5</a:t>
                      </a:r>
                      <a:endParaRPr lang="en-IN" sz="1800" dirty="0">
                        <a:effectLst/>
                      </a:endParaRPr>
                    </a:p>
                  </a:txBody>
                  <a:tcPr/>
                </a:tc>
                <a:tc>
                  <a:txBody>
                    <a:bodyPr/>
                    <a:lstStyle/>
                    <a:p>
                      <a:pPr algn="r" fontAlgn="ctr"/>
                      <a:r>
                        <a:rPr lang="en-IN" sz="1800" dirty="0" smtClean="0">
                          <a:effectLst/>
                        </a:rPr>
                        <a:t>286555.12</a:t>
                      </a:r>
                      <a:endParaRPr lang="en-IN" sz="1800" dirty="0">
                        <a:effectLst/>
                      </a:endParaRPr>
                    </a:p>
                  </a:txBody>
                  <a:tcPr/>
                </a:tc>
                <a:tc>
                  <a:txBody>
                    <a:bodyPr/>
                    <a:lstStyle/>
                    <a:p>
                      <a:pPr algn="r" fontAlgn="ctr"/>
                      <a:r>
                        <a:rPr lang="en-IN" sz="1800" dirty="0" smtClean="0">
                          <a:effectLst/>
                        </a:rPr>
                        <a:t>159188.55</a:t>
                      </a:r>
                      <a:endParaRPr lang="en-IN" sz="1800" dirty="0">
                        <a:effectLst/>
                      </a:endParaRPr>
                    </a:p>
                  </a:txBody>
                  <a:tcPr/>
                </a:tc>
                <a:tc>
                  <a:txBody>
                    <a:bodyPr/>
                    <a:lstStyle/>
                    <a:p>
                      <a:pPr algn="r" fontAlgn="ctr"/>
                      <a:r>
                        <a:rPr lang="en-IN" sz="1800" dirty="0" smtClean="0">
                          <a:effectLst/>
                        </a:rPr>
                        <a:t>157500.0</a:t>
                      </a:r>
                      <a:endParaRPr lang="en-IN" sz="1800" dirty="0">
                        <a:effectLst/>
                      </a:endParaRPr>
                    </a:p>
                  </a:txBody>
                  <a:tcPr/>
                </a:tc>
                <a:tc>
                  <a:txBody>
                    <a:bodyPr/>
                    <a:lstStyle/>
                    <a:p>
                      <a:pPr algn="r" fontAlgn="ctr"/>
                      <a:r>
                        <a:rPr lang="en-IN" sz="1800" dirty="0" smtClean="0">
                          <a:effectLst/>
                        </a:rPr>
                        <a:t>56005.71</a:t>
                      </a:r>
                      <a:endParaRPr lang="en-IN" sz="1800" dirty="0">
                        <a:effectLst/>
                      </a:endParaRPr>
                    </a:p>
                  </a:txBody>
                  <a:tcPr/>
                </a:tc>
                <a:extLst>
                  <a:ext uri="{0D108BD9-81ED-4DB2-BD59-A6C34878D82A}">
                    <a16:rowId xmlns:a16="http://schemas.microsoft.com/office/drawing/2014/main" val="1259741962"/>
                  </a:ext>
                </a:extLst>
              </a:tr>
            </a:tbl>
          </a:graphicData>
        </a:graphic>
      </p:graphicFrame>
      <p:sp>
        <p:nvSpPr>
          <p:cNvPr id="17" name="TextBox 16"/>
          <p:cNvSpPr txBox="1"/>
          <p:nvPr/>
        </p:nvSpPr>
        <p:spPr>
          <a:xfrm>
            <a:off x="964678" y="4763620"/>
            <a:ext cx="10842171"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solidFill>
                  <a:schemeClr val="accent1">
                    <a:lumMod val="10000"/>
                  </a:schemeClr>
                </a:solidFill>
              </a:rPr>
              <a:t>The </a:t>
            </a:r>
            <a:r>
              <a:rPr lang="en-US" dirty="0">
                <a:solidFill>
                  <a:schemeClr val="accent1">
                    <a:lumMod val="10000"/>
                  </a:schemeClr>
                </a:solidFill>
              </a:rPr>
              <a:t>mean credit amount for females is slightly higher than that for males, but the standard deviation is also higher, indicating that there is more variability in the credit amounts for females. The median credit amount for females is lower than that for males, suggesting that there may be more females with lower credit amounts compared to males. </a:t>
            </a:r>
            <a:endParaRPr lang="en-IN" dirty="0">
              <a:solidFill>
                <a:schemeClr val="accent1">
                  <a:lumMod val="10000"/>
                </a:schemeClr>
              </a:solidFill>
            </a:endParaRPr>
          </a:p>
        </p:txBody>
      </p:sp>
      <p:sp>
        <p:nvSpPr>
          <p:cNvPr id="18" name="TextBox 17"/>
          <p:cNvSpPr txBox="1"/>
          <p:nvPr/>
        </p:nvSpPr>
        <p:spPr>
          <a:xfrm>
            <a:off x="3545633" y="1321013"/>
            <a:ext cx="1791478" cy="369332"/>
          </a:xfrm>
          <a:prstGeom prst="rect">
            <a:avLst/>
          </a:prstGeom>
          <a:noFill/>
        </p:spPr>
        <p:txBody>
          <a:bodyPr wrap="square" rtlCol="0">
            <a:spAutoFit/>
          </a:bodyPr>
          <a:lstStyle/>
          <a:p>
            <a:r>
              <a:rPr lang="en-IN" b="1" dirty="0" smtClean="0"/>
              <a:t>Credit Amount</a:t>
            </a:r>
            <a:endParaRPr lang="en-IN" b="1" dirty="0"/>
          </a:p>
        </p:txBody>
      </p:sp>
      <p:sp>
        <p:nvSpPr>
          <p:cNvPr id="19" name="TextBox 18"/>
          <p:cNvSpPr txBox="1"/>
          <p:nvPr/>
        </p:nvSpPr>
        <p:spPr>
          <a:xfrm>
            <a:off x="7523972" y="1382812"/>
            <a:ext cx="1791478" cy="369332"/>
          </a:xfrm>
          <a:prstGeom prst="rect">
            <a:avLst/>
          </a:prstGeom>
          <a:noFill/>
        </p:spPr>
        <p:txBody>
          <a:bodyPr wrap="square" rtlCol="0">
            <a:spAutoFit/>
          </a:bodyPr>
          <a:lstStyle/>
          <a:p>
            <a:r>
              <a:rPr lang="en-IN" b="1" dirty="0" smtClean="0"/>
              <a:t>Loan Amount</a:t>
            </a:r>
            <a:endParaRPr lang="en-IN" b="1" dirty="0"/>
          </a:p>
        </p:txBody>
      </p:sp>
    </p:spTree>
    <p:extLst>
      <p:ext uri="{BB962C8B-B14F-4D97-AF65-F5344CB8AC3E}">
        <p14:creationId xmlns:p14="http://schemas.microsoft.com/office/powerpoint/2010/main" val="727755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1411644" y="182970"/>
            <a:ext cx="9215924" cy="656785"/>
          </a:xfrm>
        </p:spPr>
        <p:style>
          <a:lnRef idx="1">
            <a:schemeClr val="accent3"/>
          </a:lnRef>
          <a:fillRef idx="2">
            <a:schemeClr val="accent3"/>
          </a:fillRef>
          <a:effectRef idx="1">
            <a:schemeClr val="accent3"/>
          </a:effectRef>
          <a:fontRef idx="minor">
            <a:schemeClr val="dk1"/>
          </a:fontRef>
        </p:style>
        <p:txBody>
          <a:bodyPr/>
          <a:lstStyle/>
          <a:p>
            <a:r>
              <a:rPr lang="en-US" sz="3000" dirty="0" smtClean="0">
                <a:solidFill>
                  <a:schemeClr val="accent1">
                    <a:lumMod val="10000"/>
                  </a:schemeClr>
                </a:solidFill>
              </a:rPr>
              <a:t>Credit Amount and Income Distribution Of Customers</a:t>
            </a:r>
            <a:endParaRPr lang="en-US" sz="3000"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500" y="1447628"/>
            <a:ext cx="9220999" cy="3962743"/>
          </a:xfrm>
          <a:prstGeom prst="rect">
            <a:avLst/>
          </a:prstGeom>
        </p:spPr>
      </p:pic>
      <p:sp>
        <p:nvSpPr>
          <p:cNvPr id="3" name="TextBox 2"/>
          <p:cNvSpPr txBox="1"/>
          <p:nvPr/>
        </p:nvSpPr>
        <p:spPr>
          <a:xfrm>
            <a:off x="1660849" y="5784980"/>
            <a:ext cx="904565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solidFill>
                  <a:schemeClr val="tx2">
                    <a:lumMod val="10000"/>
                  </a:schemeClr>
                </a:solidFill>
              </a:rPr>
              <a:t>Income is between 120000 and 180000 for maximum number of employees.</a:t>
            </a:r>
          </a:p>
          <a:p>
            <a:r>
              <a:rPr lang="en-US" dirty="0" smtClean="0">
                <a:solidFill>
                  <a:schemeClr val="tx2">
                    <a:lumMod val="10000"/>
                  </a:schemeClr>
                </a:solidFill>
              </a:rPr>
              <a:t>Credit amount is between 300000 and 700000 for maximum number of employees</a:t>
            </a:r>
            <a:endParaRPr lang="en-IN" dirty="0">
              <a:solidFill>
                <a:schemeClr val="tx2">
                  <a:lumMod val="10000"/>
                </a:schemeClr>
              </a:solidFill>
            </a:endParaRPr>
          </a:p>
        </p:txBody>
      </p:sp>
    </p:spTree>
    <p:extLst>
      <p:ext uri="{BB962C8B-B14F-4D97-AF65-F5344CB8AC3E}">
        <p14:creationId xmlns:p14="http://schemas.microsoft.com/office/powerpoint/2010/main" val="3542660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a:xfrm>
            <a:off x="2577102" y="187263"/>
            <a:ext cx="6669534" cy="1111250"/>
          </a:xfrm>
        </p:spPr>
        <p:txBody>
          <a:bodyPr/>
          <a:lstStyle/>
          <a:p>
            <a:r>
              <a:rPr lang="en-US" sz="5400" dirty="0" smtClean="0">
                <a:solidFill>
                  <a:srgbClr val="00B050"/>
                </a:solidFill>
              </a:rPr>
              <a:t>Takeaways</a:t>
            </a:r>
            <a:endParaRPr lang="en-US" sz="5400" dirty="0">
              <a:solidFill>
                <a:srgbClr val="00B050"/>
              </a:solidFill>
            </a:endParaRP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200648" y="1175657"/>
            <a:ext cx="11490609" cy="5178490"/>
          </a:xfrm>
        </p:spPr>
        <p:txBody>
          <a:bodyPr>
            <a:noAutofit/>
          </a:bodyPr>
          <a:lstStyle/>
          <a:p>
            <a:pPr>
              <a:lnSpc>
                <a:spcPct val="100000"/>
              </a:lnSpc>
            </a:pPr>
            <a:r>
              <a:rPr lang="en-US" sz="1600" dirty="0" smtClean="0">
                <a:solidFill>
                  <a:schemeClr val="accent1">
                    <a:lumMod val="10000"/>
                  </a:schemeClr>
                </a:solidFill>
              </a:rPr>
              <a:t/>
            </a:r>
            <a:br>
              <a:rPr lang="en-US" sz="1600" dirty="0" smtClean="0">
                <a:solidFill>
                  <a:schemeClr val="accent1">
                    <a:lumMod val="10000"/>
                  </a:schemeClr>
                </a:solidFill>
              </a:rPr>
            </a:br>
            <a:r>
              <a:rPr lang="en-US" sz="1600" dirty="0">
                <a:solidFill>
                  <a:schemeClr val="accent1">
                    <a:lumMod val="10000"/>
                  </a:schemeClr>
                </a:solidFill>
              </a:rPr>
              <a:t/>
            </a:r>
            <a:br>
              <a:rPr lang="en-US" sz="1600" dirty="0">
                <a:solidFill>
                  <a:schemeClr val="accent1">
                    <a:lumMod val="10000"/>
                  </a:schemeClr>
                </a:solidFill>
              </a:rPr>
            </a:br>
            <a:r>
              <a:rPr lang="en-US" sz="1600" dirty="0" smtClean="0">
                <a:solidFill>
                  <a:schemeClr val="accent1">
                    <a:lumMod val="10000"/>
                  </a:schemeClr>
                </a:solidFill>
              </a:rPr>
              <a:t> </a:t>
            </a:r>
            <a:r>
              <a:rPr lang="en-US" sz="1600" dirty="0" smtClean="0">
                <a:solidFill>
                  <a:srgbClr val="FF0000"/>
                </a:solidFill>
              </a:rPr>
              <a:t>Cash</a:t>
            </a:r>
            <a:r>
              <a:rPr lang="en-US" sz="1600" dirty="0" smtClean="0">
                <a:solidFill>
                  <a:schemeClr val="accent1">
                    <a:lumMod val="10000"/>
                  </a:schemeClr>
                </a:solidFill>
              </a:rPr>
              <a:t> </a:t>
            </a:r>
            <a:r>
              <a:rPr lang="en-US" sz="1600" dirty="0" smtClean="0">
                <a:solidFill>
                  <a:srgbClr val="FF0000"/>
                </a:solidFill>
              </a:rPr>
              <a:t>Loan should be Rejected</a:t>
            </a:r>
            <a:r>
              <a:rPr lang="en-US" sz="1600" dirty="0" smtClean="0">
                <a:solidFill>
                  <a:schemeClr val="accent1">
                    <a:lumMod val="10000"/>
                  </a:schemeClr>
                </a:solidFill>
              </a:rPr>
              <a:t/>
            </a:r>
            <a:br>
              <a:rPr lang="en-US" sz="1600" dirty="0" smtClean="0">
                <a:solidFill>
                  <a:schemeClr val="accent1">
                    <a:lumMod val="10000"/>
                  </a:schemeClr>
                </a:solidFill>
              </a:rPr>
            </a:br>
            <a:r>
              <a:rPr lang="en-US" sz="1600" dirty="0" smtClean="0">
                <a:solidFill>
                  <a:schemeClr val="accent1">
                    <a:lumMod val="10000"/>
                  </a:schemeClr>
                </a:solidFill>
              </a:rPr>
              <a:t/>
            </a:r>
            <a:br>
              <a:rPr lang="en-US" sz="1600" dirty="0" smtClean="0">
                <a:solidFill>
                  <a:schemeClr val="accent1">
                    <a:lumMod val="10000"/>
                  </a:schemeClr>
                </a:solidFill>
              </a:rPr>
            </a:br>
            <a:r>
              <a:rPr lang="en-US" sz="1600" dirty="0" smtClean="0">
                <a:solidFill>
                  <a:schemeClr val="accent1">
                    <a:lumMod val="10000"/>
                  </a:schemeClr>
                </a:solidFill>
              </a:rPr>
              <a:t>1. </a:t>
            </a:r>
            <a:r>
              <a:rPr lang="en-US" sz="1600" dirty="0">
                <a:solidFill>
                  <a:schemeClr val="accent1">
                    <a:lumMod val="10000"/>
                  </a:schemeClr>
                </a:solidFill>
              </a:rPr>
              <a:t>The customers were married laborers from the working class.</a:t>
            </a:r>
            <a:br>
              <a:rPr lang="en-US" sz="1600" dirty="0">
                <a:solidFill>
                  <a:schemeClr val="accent1">
                    <a:lumMod val="10000"/>
                  </a:schemeClr>
                </a:solidFill>
              </a:rPr>
            </a:br>
            <a:r>
              <a:rPr lang="en-US" sz="1600" dirty="0" smtClean="0">
                <a:solidFill>
                  <a:schemeClr val="accent1">
                    <a:lumMod val="10000"/>
                  </a:schemeClr>
                </a:solidFill>
              </a:rPr>
              <a:t>2.They </a:t>
            </a:r>
            <a:r>
              <a:rPr lang="en-US" sz="1600" dirty="0">
                <a:solidFill>
                  <a:schemeClr val="accent1">
                    <a:lumMod val="10000"/>
                  </a:schemeClr>
                </a:solidFill>
              </a:rPr>
              <a:t>owned a house but did not have a car.</a:t>
            </a:r>
            <a:br>
              <a:rPr lang="en-US" sz="1600" dirty="0">
                <a:solidFill>
                  <a:schemeClr val="accent1">
                    <a:lumMod val="10000"/>
                  </a:schemeClr>
                </a:solidFill>
              </a:rPr>
            </a:br>
            <a:r>
              <a:rPr lang="en-US" sz="1600" dirty="0" smtClean="0">
                <a:solidFill>
                  <a:schemeClr val="accent1">
                    <a:lumMod val="10000"/>
                  </a:schemeClr>
                </a:solidFill>
              </a:rPr>
              <a:t>3.They </a:t>
            </a:r>
            <a:r>
              <a:rPr lang="en-US" sz="1600" dirty="0">
                <a:solidFill>
                  <a:schemeClr val="accent1">
                    <a:lumMod val="10000"/>
                  </a:schemeClr>
                </a:solidFill>
              </a:rPr>
              <a:t>were unaccompanied when they came to apply for the loan.</a:t>
            </a:r>
            <a:br>
              <a:rPr lang="en-US" sz="1600" dirty="0">
                <a:solidFill>
                  <a:schemeClr val="accent1">
                    <a:lumMod val="10000"/>
                  </a:schemeClr>
                </a:solidFill>
              </a:rPr>
            </a:br>
            <a:r>
              <a:rPr lang="en-US" sz="1600" dirty="0" smtClean="0">
                <a:solidFill>
                  <a:schemeClr val="accent1">
                    <a:lumMod val="10000"/>
                  </a:schemeClr>
                </a:solidFill>
              </a:rPr>
              <a:t>4.Their </a:t>
            </a:r>
            <a:r>
              <a:rPr lang="en-US" sz="1600" dirty="0">
                <a:solidFill>
                  <a:schemeClr val="accent1">
                    <a:lumMod val="10000"/>
                  </a:schemeClr>
                </a:solidFill>
              </a:rPr>
              <a:t>income was less than the credit amount.</a:t>
            </a:r>
            <a:br>
              <a:rPr lang="en-US" sz="1600" dirty="0">
                <a:solidFill>
                  <a:schemeClr val="accent1">
                    <a:lumMod val="10000"/>
                  </a:schemeClr>
                </a:solidFill>
              </a:rPr>
            </a:br>
            <a:r>
              <a:rPr lang="en-US" sz="1600" dirty="0" smtClean="0">
                <a:solidFill>
                  <a:schemeClr val="accent1">
                    <a:lumMod val="10000"/>
                  </a:schemeClr>
                </a:solidFill>
              </a:rPr>
              <a:t>5.The </a:t>
            </a:r>
            <a:r>
              <a:rPr lang="en-US" sz="1600" dirty="0">
                <a:solidFill>
                  <a:schemeClr val="accent1">
                    <a:lumMod val="10000"/>
                  </a:schemeClr>
                </a:solidFill>
              </a:rPr>
              <a:t>goods price was almost equal to the credit amount.</a:t>
            </a:r>
            <a:br>
              <a:rPr lang="en-US" sz="1600" dirty="0">
                <a:solidFill>
                  <a:schemeClr val="accent1">
                    <a:lumMod val="10000"/>
                  </a:schemeClr>
                </a:solidFill>
              </a:rPr>
            </a:br>
            <a:r>
              <a:rPr lang="en-US" sz="1600" dirty="0" smtClean="0">
                <a:solidFill>
                  <a:schemeClr val="accent1">
                    <a:lumMod val="10000"/>
                  </a:schemeClr>
                </a:solidFill>
              </a:rPr>
              <a:t>6. </a:t>
            </a:r>
            <a:r>
              <a:rPr lang="en-US" sz="1600" dirty="0">
                <a:solidFill>
                  <a:schemeClr val="accent1">
                    <a:lumMod val="10000"/>
                  </a:schemeClr>
                </a:solidFill>
              </a:rPr>
              <a:t>53.21% were females among these defaulters.</a:t>
            </a:r>
            <a:br>
              <a:rPr lang="en-US" sz="1600" dirty="0">
                <a:solidFill>
                  <a:schemeClr val="accent1">
                    <a:lumMod val="10000"/>
                  </a:schemeClr>
                </a:solidFill>
              </a:rPr>
            </a:br>
            <a:r>
              <a:rPr lang="en-US" sz="1600" dirty="0">
                <a:solidFill>
                  <a:schemeClr val="accent1">
                    <a:lumMod val="10000"/>
                  </a:schemeClr>
                </a:solidFill>
              </a:rPr>
              <a:t/>
            </a:r>
            <a:br>
              <a:rPr lang="en-US" sz="1600" dirty="0">
                <a:solidFill>
                  <a:schemeClr val="accent1">
                    <a:lumMod val="10000"/>
                  </a:schemeClr>
                </a:solidFill>
              </a:rPr>
            </a:br>
            <a:r>
              <a:rPr lang="en-US" sz="1600" dirty="0" smtClean="0">
                <a:solidFill>
                  <a:srgbClr val="00B050"/>
                </a:solidFill>
              </a:rPr>
              <a:t>Family Background</a:t>
            </a:r>
            <a:r>
              <a:rPr lang="en-US" sz="1600" dirty="0">
                <a:solidFill>
                  <a:schemeClr val="accent1">
                    <a:lumMod val="10000"/>
                  </a:schemeClr>
                </a:solidFill>
              </a:rPr>
              <a:t/>
            </a:r>
            <a:br>
              <a:rPr lang="en-US" sz="1600" dirty="0">
                <a:solidFill>
                  <a:schemeClr val="accent1">
                    <a:lumMod val="10000"/>
                  </a:schemeClr>
                </a:solidFill>
              </a:rPr>
            </a:br>
            <a:r>
              <a:rPr lang="en-US" sz="1600" dirty="0">
                <a:solidFill>
                  <a:schemeClr val="accent1">
                    <a:lumMod val="10000"/>
                  </a:schemeClr>
                </a:solidFill>
              </a:rPr>
              <a:t/>
            </a:r>
            <a:br>
              <a:rPr lang="en-US" sz="1600" dirty="0">
                <a:solidFill>
                  <a:schemeClr val="accent1">
                    <a:lumMod val="10000"/>
                  </a:schemeClr>
                </a:solidFill>
              </a:rPr>
            </a:br>
            <a:r>
              <a:rPr lang="en-US" sz="1600" dirty="0" smtClean="0">
                <a:solidFill>
                  <a:schemeClr val="accent1">
                    <a:lumMod val="10000"/>
                  </a:schemeClr>
                </a:solidFill>
              </a:rPr>
              <a:t>1. 62.42% </a:t>
            </a:r>
            <a:r>
              <a:rPr lang="en-US" sz="1600" dirty="0">
                <a:solidFill>
                  <a:schemeClr val="accent1">
                    <a:lumMod val="10000"/>
                  </a:schemeClr>
                </a:solidFill>
              </a:rPr>
              <a:t>customers had no children.</a:t>
            </a:r>
            <a:br>
              <a:rPr lang="en-US" sz="1600" dirty="0">
                <a:solidFill>
                  <a:schemeClr val="accent1">
                    <a:lumMod val="10000"/>
                  </a:schemeClr>
                </a:solidFill>
              </a:rPr>
            </a:br>
            <a:r>
              <a:rPr lang="en-US" sz="1600" dirty="0" smtClean="0">
                <a:solidFill>
                  <a:schemeClr val="accent1">
                    <a:lumMod val="10000"/>
                  </a:schemeClr>
                </a:solidFill>
              </a:rPr>
              <a:t>2. 45.34% customers </a:t>
            </a:r>
            <a:r>
              <a:rPr lang="en-US" sz="1600" dirty="0">
                <a:solidFill>
                  <a:schemeClr val="accent1">
                    <a:lumMod val="10000"/>
                  </a:schemeClr>
                </a:solidFill>
              </a:rPr>
              <a:t>had 2 family members</a:t>
            </a:r>
            <a:r>
              <a:rPr lang="en-US" sz="1600" dirty="0" smtClean="0">
                <a:solidFill>
                  <a:schemeClr val="accent1">
                    <a:lumMod val="10000"/>
                  </a:schemeClr>
                </a:solidFill>
              </a:rPr>
              <a:t>.</a:t>
            </a:r>
            <a:br>
              <a:rPr lang="en-US" sz="1600" dirty="0" smtClean="0">
                <a:solidFill>
                  <a:schemeClr val="accent1">
                    <a:lumMod val="10000"/>
                  </a:schemeClr>
                </a:solidFill>
              </a:rPr>
            </a:br>
            <a:r>
              <a:rPr lang="en-US" sz="1600" dirty="0">
                <a:solidFill>
                  <a:schemeClr val="accent1">
                    <a:lumMod val="10000"/>
                  </a:schemeClr>
                </a:solidFill>
              </a:rPr>
              <a:t/>
            </a:r>
            <a:br>
              <a:rPr lang="en-US" sz="1600" dirty="0">
                <a:solidFill>
                  <a:schemeClr val="accent1">
                    <a:lumMod val="10000"/>
                  </a:schemeClr>
                </a:solidFill>
              </a:rPr>
            </a:br>
            <a:r>
              <a:rPr lang="en-US" sz="1600" dirty="0">
                <a:solidFill>
                  <a:schemeClr val="accent1">
                    <a:lumMod val="10000"/>
                  </a:schemeClr>
                </a:solidFill>
              </a:rPr>
              <a:t/>
            </a:r>
            <a:br>
              <a:rPr lang="en-US" sz="1600" dirty="0">
                <a:solidFill>
                  <a:schemeClr val="accent1">
                    <a:lumMod val="10000"/>
                  </a:schemeClr>
                </a:solidFill>
              </a:rPr>
            </a:br>
            <a:r>
              <a:rPr lang="en-US" sz="1600" dirty="0" smtClean="0">
                <a:solidFill>
                  <a:schemeClr val="accent1">
                    <a:lumMod val="10000"/>
                  </a:schemeClr>
                </a:solidFill>
              </a:rPr>
              <a:t>The </a:t>
            </a:r>
            <a:r>
              <a:rPr lang="en-US" sz="1600" dirty="0">
                <a:solidFill>
                  <a:schemeClr val="accent1">
                    <a:lumMod val="10000"/>
                  </a:schemeClr>
                </a:solidFill>
              </a:rPr>
              <a:t>fact that the customers' income is less than the credit amount could be viewed as a negative factor, as it suggests that they may have difficulty making payments on the loan if it is granted.</a:t>
            </a:r>
            <a:br>
              <a:rPr lang="en-US" sz="1600" dirty="0">
                <a:solidFill>
                  <a:schemeClr val="accent1">
                    <a:lumMod val="10000"/>
                  </a:schemeClr>
                </a:solidFill>
              </a:rPr>
            </a:br>
            <a:r>
              <a:rPr lang="en-US" sz="1600" dirty="0">
                <a:solidFill>
                  <a:schemeClr val="accent1">
                    <a:lumMod val="10000"/>
                  </a:schemeClr>
                </a:solidFill>
              </a:rPr>
              <a:t/>
            </a:r>
            <a:br>
              <a:rPr lang="en-US" sz="1600" dirty="0">
                <a:solidFill>
                  <a:schemeClr val="accent1">
                    <a:lumMod val="10000"/>
                  </a:schemeClr>
                </a:solidFill>
              </a:rPr>
            </a:br>
            <a:r>
              <a:rPr lang="en-US" sz="1600" dirty="0" smtClean="0">
                <a:solidFill>
                  <a:schemeClr val="accent1">
                    <a:lumMod val="10000"/>
                  </a:schemeClr>
                </a:solidFill>
              </a:rPr>
              <a:t>The </a:t>
            </a:r>
            <a:r>
              <a:rPr lang="en-US" sz="1600" dirty="0">
                <a:solidFill>
                  <a:schemeClr val="accent1">
                    <a:lumMod val="10000"/>
                  </a:schemeClr>
                </a:solidFill>
              </a:rPr>
              <a:t>fact that the goods price is almost equal to the credit amount could be viewed as a potential risk factor, as it suggests that the customers may not have much financial assets.</a:t>
            </a:r>
            <a:br>
              <a:rPr lang="en-US" sz="1600" dirty="0">
                <a:solidFill>
                  <a:schemeClr val="accent1">
                    <a:lumMod val="10000"/>
                  </a:schemeClr>
                </a:solidFill>
              </a:rPr>
            </a:br>
            <a:r>
              <a:rPr lang="en-US" sz="1600" dirty="0">
                <a:solidFill>
                  <a:schemeClr val="accent1">
                    <a:lumMod val="10000"/>
                  </a:schemeClr>
                </a:solidFill>
              </a:rPr>
              <a:t/>
            </a:r>
            <a:br>
              <a:rPr lang="en-US" sz="1600" dirty="0">
                <a:solidFill>
                  <a:schemeClr val="accent1">
                    <a:lumMod val="10000"/>
                  </a:schemeClr>
                </a:solidFill>
              </a:rPr>
            </a:br>
            <a:r>
              <a:rPr lang="en-US" sz="1600" dirty="0" smtClean="0">
                <a:solidFill>
                  <a:schemeClr val="accent1">
                    <a:lumMod val="10000"/>
                  </a:schemeClr>
                </a:solidFill>
              </a:rPr>
              <a:t>While </a:t>
            </a:r>
            <a:r>
              <a:rPr lang="en-US" sz="1600" dirty="0">
                <a:solidFill>
                  <a:schemeClr val="accent1">
                    <a:lumMod val="10000"/>
                  </a:schemeClr>
                </a:solidFill>
              </a:rPr>
              <a:t>the customers own a house, they do not have a car, which means that they may not have sufficient collateral to secure the loan.</a:t>
            </a:r>
          </a:p>
        </p:txBody>
      </p:sp>
    </p:spTree>
    <p:extLst>
      <p:ext uri="{BB962C8B-B14F-4D97-AF65-F5344CB8AC3E}">
        <p14:creationId xmlns:p14="http://schemas.microsoft.com/office/powerpoint/2010/main" val="1144356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867745" y="164322"/>
            <a:ext cx="4450703" cy="1061490"/>
          </a:xfrm>
        </p:spPr>
        <p:txBody>
          <a:bodyPr/>
          <a:lstStyle/>
          <a:p>
            <a:r>
              <a:rPr lang="en-US" b="1" spc="300"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391888" y="1306286"/>
            <a:ext cx="6008911" cy="5019747"/>
          </a:xfrm>
        </p:spPr>
        <p:style>
          <a:lnRef idx="1">
            <a:schemeClr val="accent1"/>
          </a:lnRef>
          <a:fillRef idx="3">
            <a:schemeClr val="accent1"/>
          </a:fillRef>
          <a:effectRef idx="2">
            <a:schemeClr val="accent1"/>
          </a:effectRef>
          <a:fontRef idx="minor">
            <a:schemeClr val="lt1"/>
          </a:fontRef>
        </p:style>
        <p:txBody>
          <a:bodyPr>
            <a:normAutofit lnSpcReduction="10000"/>
          </a:bodyPr>
          <a:lstStyle/>
          <a:p>
            <a:pPr>
              <a:lnSpc>
                <a:spcPct val="170000"/>
              </a:lnSpc>
            </a:pPr>
            <a:r>
              <a:rPr lang="en-US" dirty="0">
                <a:solidFill>
                  <a:srgbClr val="002060"/>
                </a:solidFill>
              </a:rPr>
              <a:t>Loan analysis involves evaluating a borrower's creditworthiness and the risk associated with lending to them. </a:t>
            </a:r>
            <a:br>
              <a:rPr lang="en-US" dirty="0">
                <a:solidFill>
                  <a:srgbClr val="002060"/>
                </a:solidFill>
              </a:rPr>
            </a:br>
            <a:r>
              <a:rPr lang="en-US" dirty="0">
                <a:solidFill>
                  <a:srgbClr val="002060"/>
                </a:solidFill>
              </a:rPr>
              <a:t>This case study will explore how a lending institution </a:t>
            </a:r>
            <a:r>
              <a:rPr lang="en-US" dirty="0" smtClean="0">
                <a:solidFill>
                  <a:srgbClr val="002060"/>
                </a:solidFill>
              </a:rPr>
              <a:t>can use  </a:t>
            </a:r>
            <a:r>
              <a:rPr lang="en-US" dirty="0">
                <a:solidFill>
                  <a:srgbClr val="002060"/>
                </a:solidFill>
              </a:rPr>
              <a:t>loan analysis to improve their lending </a:t>
            </a:r>
            <a:r>
              <a:rPr lang="en-US" dirty="0" smtClean="0">
                <a:solidFill>
                  <a:srgbClr val="002060"/>
                </a:solidFill>
              </a:rPr>
              <a:t>process by </a:t>
            </a:r>
            <a:r>
              <a:rPr lang="en-US" dirty="0">
                <a:solidFill>
                  <a:srgbClr val="002060"/>
                </a:solidFill>
              </a:rPr>
              <a:t>analyzing various factors such as credit </a:t>
            </a:r>
            <a:r>
              <a:rPr lang="en-US" dirty="0" smtClean="0">
                <a:solidFill>
                  <a:srgbClr val="002060"/>
                </a:solidFill>
              </a:rPr>
              <a:t>amount, </a:t>
            </a:r>
            <a:r>
              <a:rPr lang="en-US" dirty="0">
                <a:solidFill>
                  <a:srgbClr val="002060"/>
                </a:solidFill>
              </a:rPr>
              <a:t>income, </a:t>
            </a:r>
            <a:r>
              <a:rPr lang="en-US" dirty="0" smtClean="0">
                <a:solidFill>
                  <a:srgbClr val="002060"/>
                </a:solidFill>
              </a:rPr>
              <a:t>education, assets and purpose for the loan. Lending </a:t>
            </a:r>
            <a:r>
              <a:rPr lang="en-US" dirty="0">
                <a:solidFill>
                  <a:srgbClr val="002060"/>
                </a:solidFill>
              </a:rPr>
              <a:t>institutions can make informed decisions about whether to approve or deny a loan application. By analyzing loan data and identifying trends, lending institutions can make changes to their lending policies and procedures to better serve their customers and improve their overall lending process.</a:t>
            </a:r>
            <a:br>
              <a:rPr lang="en-US" dirty="0">
                <a:solidFill>
                  <a:srgbClr val="002060"/>
                </a:solidFill>
              </a:rPr>
            </a:br>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2</a:t>
            </a:fld>
            <a:endParaRPr 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943" b="7943"/>
          <a:stretch>
            <a:fillRect/>
          </a:stretch>
        </p:blipFill>
        <p:spPr>
          <a:xfrm>
            <a:off x="6744631" y="366193"/>
            <a:ext cx="4953000" cy="3090862"/>
          </a:xfrm>
        </p:spPr>
      </p:pic>
      <p:pic>
        <p:nvPicPr>
          <p:cNvPr id="9" name="Picture Placeholder 8"/>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9524" r="19524"/>
          <a:stretch>
            <a:fillRect/>
          </a:stretch>
        </p:blipFill>
        <p:spPr>
          <a:xfrm>
            <a:off x="6744631" y="3620894"/>
            <a:ext cx="2504801" cy="2538413"/>
          </a:xfrm>
        </p:spPr>
      </p:pic>
      <p:pic>
        <p:nvPicPr>
          <p:cNvPr id="11" name="Picture Placeholder 10"/>
          <p:cNvPicPr>
            <a:picLocks noGrp="1" noChangeAspect="1"/>
          </p:cNvPicPr>
          <p:nvPr>
            <p:ph type="pic" sz="quarter" idx="12"/>
          </p:nvPr>
        </p:nvPicPr>
        <p:blipFill>
          <a:blip r:embed="rId4">
            <a:extLst>
              <a:ext uri="{28A0092B-C50C-407E-A947-70E740481C1C}">
                <a14:useLocalDpi xmlns:a14="http://schemas.microsoft.com/office/drawing/2010/main" val="0"/>
              </a:ext>
            </a:extLst>
          </a:blip>
          <a:srcRect l="26312" r="26312"/>
          <a:stretch>
            <a:fillRect/>
          </a:stretch>
        </p:blipFill>
        <p:spPr>
          <a:xfrm>
            <a:off x="9364201" y="3620893"/>
            <a:ext cx="2316163" cy="2538413"/>
          </a:xfrm>
        </p:spPr>
      </p:pic>
    </p:spTree>
    <p:extLst>
      <p:ext uri="{BB962C8B-B14F-4D97-AF65-F5344CB8AC3E}">
        <p14:creationId xmlns:p14="http://schemas.microsoft.com/office/powerpoint/2010/main" val="23712936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a:xfrm>
            <a:off x="617674" y="1735494"/>
            <a:ext cx="4831404" cy="1324946"/>
          </a:xfrm>
        </p:spPr>
        <p:txBody>
          <a:bodyPr/>
          <a:lstStyle/>
          <a:p>
            <a:r>
              <a:rPr lang="en-US" sz="4000" b="1" dirty="0" smtClean="0">
                <a:solidFill>
                  <a:schemeClr val="accent6">
                    <a:lumMod val="50000"/>
                  </a:schemeClr>
                </a:solidFill>
              </a:rPr>
              <a:t>ANALYSIS </a:t>
            </a:r>
            <a:r>
              <a:rPr lang="en-US" sz="4000" b="1" dirty="0">
                <a:solidFill>
                  <a:schemeClr val="accent6">
                    <a:lumMod val="50000"/>
                  </a:schemeClr>
                </a:solidFill>
              </a:rPr>
              <a:t>FOR </a:t>
            </a:r>
            <a:endParaRPr lang="en-US" sz="4000" b="1" dirty="0" smtClean="0">
              <a:solidFill>
                <a:schemeClr val="accent6">
                  <a:lumMod val="50000"/>
                </a:schemeClr>
              </a:solidFill>
            </a:endParaRPr>
          </a:p>
          <a:p>
            <a:r>
              <a:rPr lang="en-US" sz="4000" b="1" dirty="0" smtClean="0">
                <a:solidFill>
                  <a:schemeClr val="accent6">
                    <a:lumMod val="50000"/>
                  </a:schemeClr>
                </a:solidFill>
              </a:rPr>
              <a:t>NON-DEFAULTERS</a:t>
            </a:r>
            <a:endParaRPr lang="en-US" sz="4000" b="1" dirty="0">
              <a:solidFill>
                <a:schemeClr val="accent6">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7631" y="0"/>
            <a:ext cx="4699144" cy="4506686"/>
          </a:xfrm>
          <a:prstGeom prst="rect">
            <a:avLst/>
          </a:prstGeom>
        </p:spPr>
      </p:pic>
    </p:spTree>
    <p:extLst>
      <p:ext uri="{BB962C8B-B14F-4D97-AF65-F5344CB8AC3E}">
        <p14:creationId xmlns:p14="http://schemas.microsoft.com/office/powerpoint/2010/main" val="7581560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419879" y="182971"/>
            <a:ext cx="10189027" cy="750090"/>
          </a:xfrm>
        </p:spPr>
        <p:style>
          <a:lnRef idx="1">
            <a:schemeClr val="accent3"/>
          </a:lnRef>
          <a:fillRef idx="2">
            <a:schemeClr val="accent3"/>
          </a:fillRef>
          <a:effectRef idx="1">
            <a:schemeClr val="accent3"/>
          </a:effectRef>
          <a:fontRef idx="minor">
            <a:schemeClr val="dk1"/>
          </a:fontRef>
        </p:style>
        <p:txBody>
          <a:bodyPr/>
          <a:lstStyle/>
          <a:p>
            <a:r>
              <a:rPr lang="en-US" sz="2500" b="1" spc="300" dirty="0" smtClean="0">
                <a:solidFill>
                  <a:schemeClr val="accent1">
                    <a:lumMod val="10000"/>
                  </a:schemeClr>
                </a:solidFill>
              </a:rPr>
              <a:t>Total Number of customers based  Contract type  and Gender-Wise</a:t>
            </a:r>
            <a:endParaRPr lang="en-US" sz="2500" b="1" spc="300" dirty="0">
              <a:solidFill>
                <a:schemeClr val="accent1">
                  <a:lumMod val="10000"/>
                </a:schemeClr>
              </a:solidFill>
            </a:endParaRPr>
          </a:p>
        </p:txBody>
      </p:sp>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a:xfrm>
            <a:off x="2510090" y="5544041"/>
            <a:ext cx="6615249" cy="782114"/>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sz="1400" dirty="0" smtClean="0">
                <a:solidFill>
                  <a:schemeClr val="accent1">
                    <a:lumMod val="10000"/>
                  </a:schemeClr>
                </a:solidFill>
              </a:rPr>
              <a:t>60.96% </a:t>
            </a:r>
            <a:r>
              <a:rPr lang="en-US" sz="1400" dirty="0">
                <a:solidFill>
                  <a:schemeClr val="accent1">
                    <a:lumMod val="10000"/>
                  </a:schemeClr>
                </a:solidFill>
              </a:rPr>
              <a:t>Females and </a:t>
            </a:r>
            <a:r>
              <a:rPr lang="en-US" sz="1400" dirty="0" smtClean="0">
                <a:solidFill>
                  <a:schemeClr val="accent1">
                    <a:lumMod val="10000"/>
                  </a:schemeClr>
                </a:solidFill>
              </a:rPr>
              <a:t>29.41%  </a:t>
            </a:r>
            <a:r>
              <a:rPr lang="en-US" sz="1400" dirty="0">
                <a:solidFill>
                  <a:schemeClr val="accent1">
                    <a:lumMod val="10000"/>
                  </a:schemeClr>
                </a:solidFill>
              </a:rPr>
              <a:t>Male Customers </a:t>
            </a:r>
            <a:r>
              <a:rPr lang="en-US" sz="1400" dirty="0" smtClean="0">
                <a:solidFill>
                  <a:schemeClr val="accent1">
                    <a:lumMod val="10000"/>
                  </a:schemeClr>
                </a:solidFill>
              </a:rPr>
              <a:t>didn’t defaulted  </a:t>
            </a:r>
            <a:r>
              <a:rPr lang="en-US" sz="1400" dirty="0">
                <a:solidFill>
                  <a:schemeClr val="accent1">
                    <a:lumMod val="10000"/>
                  </a:schemeClr>
                </a:solidFill>
              </a:rPr>
              <a:t>the Cash Loans.</a:t>
            </a: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0581" y="1179437"/>
            <a:ext cx="7254869" cy="4275190"/>
          </a:xfrm>
          <a:prstGeom prst="rect">
            <a:avLst/>
          </a:prstGeom>
        </p:spPr>
      </p:pic>
    </p:spTree>
    <p:extLst>
      <p:ext uri="{BB962C8B-B14F-4D97-AF65-F5344CB8AC3E}">
        <p14:creationId xmlns:p14="http://schemas.microsoft.com/office/powerpoint/2010/main" val="9497293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2366210" y="275137"/>
            <a:ext cx="6184422" cy="647454"/>
          </a:xfrm>
        </p:spPr>
        <p:style>
          <a:lnRef idx="1">
            <a:schemeClr val="accent3"/>
          </a:lnRef>
          <a:fillRef idx="2">
            <a:schemeClr val="accent3"/>
          </a:fillRef>
          <a:effectRef idx="1">
            <a:schemeClr val="accent3"/>
          </a:effectRef>
          <a:fontRef idx="minor">
            <a:schemeClr val="dk1"/>
          </a:fontRef>
        </p:style>
        <p:txBody>
          <a:bodyPr/>
          <a:lstStyle/>
          <a:p>
            <a:r>
              <a:rPr lang="en-US" sz="2500" b="1" spc="300" dirty="0">
                <a:solidFill>
                  <a:schemeClr val="accent1">
                    <a:lumMod val="10000"/>
                  </a:schemeClr>
                </a:solidFill>
                <a:latin typeface="Arial" panose="020B0604020202020204" pitchFamily="34" charset="0"/>
                <a:cs typeface="Arial" panose="020B0604020202020204" pitchFamily="34" charset="0"/>
              </a:rPr>
              <a:t>Possession of a </a:t>
            </a:r>
            <a:r>
              <a:rPr lang="en-US" sz="2500" b="1" spc="300" dirty="0" smtClean="0">
                <a:solidFill>
                  <a:schemeClr val="accent1">
                    <a:lumMod val="10000"/>
                  </a:schemeClr>
                </a:solidFill>
                <a:latin typeface="Arial" panose="020B0604020202020204" pitchFamily="34" charset="0"/>
                <a:cs typeface="Arial" panose="020B0604020202020204" pitchFamily="34" charset="0"/>
              </a:rPr>
              <a:t>House and Car</a:t>
            </a:r>
            <a:endParaRPr lang="en-US" sz="2500" b="1" spc="300" dirty="0">
              <a:solidFill>
                <a:schemeClr val="accent1">
                  <a:lumMod val="10000"/>
                </a:schemeClr>
              </a:solidFill>
              <a:latin typeface="Arial" panose="020B0604020202020204" pitchFamily="34" charset="0"/>
              <a:cs typeface="Arial" panose="020B0604020202020204" pitchFamily="34" charset="0"/>
            </a:endParaRP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
        <p:nvSpPr>
          <p:cNvPr id="6" name="Date Placeholder 35">
            <a:extLst>
              <a:ext uri="{FF2B5EF4-FFF2-40B4-BE49-F238E27FC236}">
                <a16:creationId xmlns:a16="http://schemas.microsoft.com/office/drawing/2014/main" id="{F6CE792E-745D-4408-9AB1-740D556972A1}"/>
              </a:ext>
            </a:extLst>
          </p:cNvPr>
          <p:cNvSpPr txBox="1">
            <a:spLocks/>
          </p:cNvSpPr>
          <p:nvPr/>
        </p:nvSpPr>
        <p:spPr>
          <a:xfrm>
            <a:off x="2509672" y="5197149"/>
            <a:ext cx="6438899" cy="447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500" dirty="0" smtClean="0">
                <a:solidFill>
                  <a:schemeClr val="accent1">
                    <a:lumMod val="10000"/>
                  </a:schemeClr>
                </a:solidFill>
                <a:latin typeface="Arial" panose="020B0604020202020204" pitchFamily="34" charset="0"/>
                <a:cs typeface="Arial" panose="020B0604020202020204" pitchFamily="34" charset="0"/>
              </a:rPr>
              <a:t>68.33% </a:t>
            </a:r>
            <a:r>
              <a:rPr lang="en-US" sz="1500" dirty="0">
                <a:solidFill>
                  <a:schemeClr val="accent1">
                    <a:lumMod val="10000"/>
                  </a:schemeClr>
                </a:solidFill>
                <a:latin typeface="Arial" panose="020B0604020202020204" pitchFamily="34" charset="0"/>
                <a:cs typeface="Arial" panose="020B0604020202020204" pitchFamily="34" charset="0"/>
              </a:rPr>
              <a:t>of customers own a car and </a:t>
            </a:r>
            <a:r>
              <a:rPr lang="en-US" sz="1500" dirty="0" smtClean="0">
                <a:solidFill>
                  <a:schemeClr val="accent1">
                    <a:lumMod val="10000"/>
                  </a:schemeClr>
                </a:solidFill>
                <a:latin typeface="Arial" panose="020B0604020202020204" pitchFamily="34" charset="0"/>
                <a:cs typeface="Arial" panose="020B0604020202020204" pitchFamily="34" charset="0"/>
              </a:rPr>
              <a:t>66.91% </a:t>
            </a:r>
            <a:r>
              <a:rPr lang="en-US" sz="1500" dirty="0">
                <a:solidFill>
                  <a:schemeClr val="accent1">
                    <a:lumMod val="10000"/>
                  </a:schemeClr>
                </a:solidFill>
                <a:latin typeface="Arial" panose="020B0604020202020204" pitchFamily="34" charset="0"/>
                <a:cs typeface="Arial" panose="020B0604020202020204" pitchFamily="34" charset="0"/>
              </a:rPr>
              <a:t>customers </a:t>
            </a:r>
            <a:r>
              <a:rPr lang="en-US" sz="1500" dirty="0" err="1">
                <a:solidFill>
                  <a:schemeClr val="accent1">
                    <a:lumMod val="10000"/>
                  </a:schemeClr>
                </a:solidFill>
                <a:latin typeface="Arial" panose="020B0604020202020204" pitchFamily="34" charset="0"/>
                <a:cs typeface="Arial" panose="020B0604020202020204" pitchFamily="34" charset="0"/>
              </a:rPr>
              <a:t>dont</a:t>
            </a:r>
            <a:r>
              <a:rPr lang="en-US" sz="1500" dirty="0">
                <a:solidFill>
                  <a:schemeClr val="accent1">
                    <a:lumMod val="10000"/>
                  </a:schemeClr>
                </a:solidFill>
                <a:latin typeface="Arial" panose="020B0604020202020204" pitchFamily="34" charset="0"/>
                <a:cs typeface="Arial" panose="020B0604020202020204" pitchFamily="34" charset="0"/>
              </a:rPr>
              <a:t> own a Car.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208" y="1648741"/>
            <a:ext cx="6058425" cy="3093988"/>
          </a:xfrm>
          <a:prstGeom prst="rect">
            <a:avLst/>
          </a:prstGeom>
        </p:spPr>
      </p:pic>
    </p:spTree>
    <p:extLst>
      <p:ext uri="{BB962C8B-B14F-4D97-AF65-F5344CB8AC3E}">
        <p14:creationId xmlns:p14="http://schemas.microsoft.com/office/powerpoint/2010/main" val="22996496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1411644" y="182970"/>
            <a:ext cx="9057304" cy="526157"/>
          </a:xfrm>
        </p:spPr>
        <p:style>
          <a:lnRef idx="1">
            <a:schemeClr val="accent3"/>
          </a:lnRef>
          <a:fillRef idx="2">
            <a:schemeClr val="accent3"/>
          </a:fillRef>
          <a:effectRef idx="1">
            <a:schemeClr val="accent3"/>
          </a:effectRef>
          <a:fontRef idx="minor">
            <a:schemeClr val="dk1"/>
          </a:fontRef>
        </p:style>
        <p:txBody>
          <a:bodyPr/>
          <a:lstStyle/>
          <a:p>
            <a:r>
              <a:rPr lang="en-US" sz="2500" b="1" spc="300" dirty="0" smtClean="0">
                <a:solidFill>
                  <a:schemeClr val="accent1">
                    <a:lumMod val="10000"/>
                  </a:schemeClr>
                </a:solidFill>
              </a:rPr>
              <a:t>Customers Income compared to Credit Amount.</a:t>
            </a:r>
            <a:endParaRPr lang="en-US" sz="2500" b="1" spc="300" dirty="0">
              <a:solidFill>
                <a:schemeClr val="accent1">
                  <a:lumMod val="10000"/>
                </a:schemeClr>
              </a:solidFill>
            </a:endParaRPr>
          </a:p>
        </p:txBody>
      </p:sp>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p:txBody>
          <a:bodyPr/>
          <a:lstStyle/>
          <a:p>
            <a:endParaRPr lang="en-US"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
        <p:nvSpPr>
          <p:cNvPr id="6" name="Date Placeholder 35">
            <a:extLst>
              <a:ext uri="{FF2B5EF4-FFF2-40B4-BE49-F238E27FC236}">
                <a16:creationId xmlns:a16="http://schemas.microsoft.com/office/drawing/2014/main" id="{F6CE792E-745D-4408-9AB1-740D556972A1}"/>
              </a:ext>
            </a:extLst>
          </p:cNvPr>
          <p:cNvSpPr txBox="1">
            <a:spLocks/>
          </p:cNvSpPr>
          <p:nvPr/>
        </p:nvSpPr>
        <p:spPr>
          <a:xfrm>
            <a:off x="2189388" y="5240985"/>
            <a:ext cx="7828383"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accent1">
                    <a:lumMod val="10000"/>
                  </a:schemeClr>
                </a:solidFill>
              </a:rPr>
              <a:t>The 96.25 </a:t>
            </a:r>
            <a:r>
              <a:rPr lang="en-US" sz="2000" dirty="0" smtClean="0">
                <a:solidFill>
                  <a:schemeClr val="accent1">
                    <a:lumMod val="10000"/>
                  </a:schemeClr>
                </a:solidFill>
              </a:rPr>
              <a:t>% customers have </a:t>
            </a:r>
            <a:r>
              <a:rPr lang="en-US" sz="2000" dirty="0">
                <a:solidFill>
                  <a:schemeClr val="accent1">
                    <a:lumMod val="10000"/>
                  </a:schemeClr>
                </a:solidFill>
              </a:rPr>
              <a:t>income less than the Credit Amount.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756" y="1866764"/>
            <a:ext cx="7704488" cy="3124471"/>
          </a:xfrm>
          <a:prstGeom prst="rect">
            <a:avLst/>
          </a:prstGeom>
        </p:spPr>
      </p:pic>
    </p:spTree>
    <p:extLst>
      <p:ext uri="{BB962C8B-B14F-4D97-AF65-F5344CB8AC3E}">
        <p14:creationId xmlns:p14="http://schemas.microsoft.com/office/powerpoint/2010/main" val="4032212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3431531" y="235341"/>
            <a:ext cx="5189955" cy="557762"/>
          </a:xfrm>
        </p:spPr>
        <p:style>
          <a:lnRef idx="1">
            <a:schemeClr val="accent3"/>
          </a:lnRef>
          <a:fillRef idx="2">
            <a:schemeClr val="accent3"/>
          </a:fillRef>
          <a:effectRef idx="1">
            <a:schemeClr val="accent3"/>
          </a:effectRef>
          <a:fontRef idx="minor">
            <a:schemeClr val="dk1"/>
          </a:fontRef>
        </p:style>
        <p:txBody>
          <a:bodyPr/>
          <a:lstStyle/>
          <a:p>
            <a:r>
              <a:rPr lang="en-US" sz="2500" b="1" spc="300" dirty="0">
                <a:solidFill>
                  <a:schemeClr val="accent1">
                    <a:lumMod val="10000"/>
                  </a:schemeClr>
                </a:solidFill>
                <a:latin typeface="Arial" panose="020B0604020202020204" pitchFamily="34" charset="0"/>
                <a:cs typeface="Arial" panose="020B0604020202020204" pitchFamily="34" charset="0"/>
              </a:rPr>
              <a:t>Income Type of Customers</a:t>
            </a: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
        <p:nvSpPr>
          <p:cNvPr id="6" name="Date Placeholder 35">
            <a:extLst>
              <a:ext uri="{FF2B5EF4-FFF2-40B4-BE49-F238E27FC236}">
                <a16:creationId xmlns:a16="http://schemas.microsoft.com/office/drawing/2014/main" id="{F6CE792E-745D-4408-9AB1-740D556972A1}"/>
              </a:ext>
            </a:extLst>
          </p:cNvPr>
          <p:cNvSpPr txBox="1">
            <a:spLocks/>
          </p:cNvSpPr>
          <p:nvPr/>
        </p:nvSpPr>
        <p:spPr>
          <a:xfrm>
            <a:off x="1744604" y="5671290"/>
            <a:ext cx="7576190" cy="787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smtClean="0">
                <a:solidFill>
                  <a:schemeClr val="accent1">
                    <a:lumMod val="10000"/>
                  </a:schemeClr>
                </a:solidFill>
                <a:latin typeface="Arial" panose="020B0604020202020204" pitchFamily="34" charset="0"/>
                <a:cs typeface="Arial" panose="020B0604020202020204" pitchFamily="34" charset="0"/>
              </a:rPr>
              <a:t>Around 16000 workers are from the Working Class.</a:t>
            </a:r>
          </a:p>
          <a:p>
            <a:r>
              <a:rPr lang="en-US" sz="1500" dirty="0" smtClean="0">
                <a:solidFill>
                  <a:schemeClr val="accent1">
                    <a:lumMod val="10000"/>
                  </a:schemeClr>
                </a:solidFill>
                <a:latin typeface="Arial" panose="020B0604020202020204" pitchFamily="34" charset="0"/>
                <a:cs typeface="Arial" panose="020B0604020202020204" pitchFamily="34" charset="0"/>
              </a:rPr>
              <a:t>Pensioner and Commercial Associate have around 16000 customers.</a:t>
            </a:r>
          </a:p>
          <a:p>
            <a:endParaRPr lang="en-US" sz="1500" dirty="0">
              <a:solidFill>
                <a:schemeClr val="accent1">
                  <a:lumMod val="10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603" y="1493352"/>
            <a:ext cx="8702794" cy="3871295"/>
          </a:xfrm>
          <a:prstGeom prst="rect">
            <a:avLst/>
          </a:prstGeom>
        </p:spPr>
      </p:pic>
    </p:spTree>
    <p:extLst>
      <p:ext uri="{BB962C8B-B14F-4D97-AF65-F5344CB8AC3E}">
        <p14:creationId xmlns:p14="http://schemas.microsoft.com/office/powerpoint/2010/main" val="835660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419877" y="160352"/>
            <a:ext cx="11140751" cy="894007"/>
          </a:xfrm>
        </p:spPr>
        <p:style>
          <a:lnRef idx="1">
            <a:schemeClr val="accent3"/>
          </a:lnRef>
          <a:fillRef idx="2">
            <a:schemeClr val="accent3"/>
          </a:fillRef>
          <a:effectRef idx="1">
            <a:schemeClr val="accent3"/>
          </a:effectRef>
          <a:fontRef idx="minor">
            <a:schemeClr val="dk1"/>
          </a:fontRef>
        </p:style>
        <p:txBody>
          <a:bodyPr/>
          <a:lstStyle/>
          <a:p>
            <a:r>
              <a:rPr lang="en-US" sz="3000" b="1" spc="300" dirty="0">
                <a:solidFill>
                  <a:schemeClr val="accent1">
                    <a:lumMod val="10000"/>
                  </a:schemeClr>
                </a:solidFill>
              </a:rPr>
              <a:t>Education Background of the </a:t>
            </a:r>
            <a:r>
              <a:rPr lang="en-US" sz="3000" b="1" spc="300" dirty="0" smtClean="0">
                <a:solidFill>
                  <a:schemeClr val="accent1">
                    <a:lumMod val="10000"/>
                  </a:schemeClr>
                </a:solidFill>
              </a:rPr>
              <a:t>Customers</a:t>
            </a:r>
            <a:br>
              <a:rPr lang="en-US" sz="3000" b="1" spc="300" dirty="0" smtClean="0">
                <a:solidFill>
                  <a:schemeClr val="accent1">
                    <a:lumMod val="10000"/>
                  </a:schemeClr>
                </a:solidFill>
              </a:rPr>
            </a:br>
            <a:r>
              <a:rPr lang="en-US" sz="3000" b="1" spc="300" dirty="0" smtClean="0">
                <a:solidFill>
                  <a:schemeClr val="accent1">
                    <a:lumMod val="10000"/>
                  </a:schemeClr>
                </a:solidFill>
              </a:rPr>
              <a:t>Belonging to Working Class</a:t>
            </a:r>
            <a:endParaRPr lang="en-US" sz="3000" b="1" spc="300" dirty="0">
              <a:solidFill>
                <a:schemeClr val="accent1">
                  <a:lumMod val="10000"/>
                </a:schemeClr>
              </a:solidFill>
            </a:endParaRP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
        <p:nvSpPr>
          <p:cNvPr id="6" name="TextBox 5"/>
          <p:cNvSpPr txBox="1"/>
          <p:nvPr/>
        </p:nvSpPr>
        <p:spPr>
          <a:xfrm>
            <a:off x="1411644" y="5118450"/>
            <a:ext cx="941186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solidFill>
                  <a:schemeClr val="accent1">
                    <a:lumMod val="10000"/>
                  </a:schemeClr>
                </a:solidFill>
              </a:rPr>
              <a:t>More than 12000 Customers </a:t>
            </a:r>
            <a:r>
              <a:rPr lang="en-US" dirty="0">
                <a:solidFill>
                  <a:schemeClr val="accent1">
                    <a:lumMod val="10000"/>
                  </a:schemeClr>
                </a:solidFill>
              </a:rPr>
              <a:t>are laborers and they had Secondary/Secondary </a:t>
            </a:r>
            <a:r>
              <a:rPr lang="en-US" dirty="0" err="1">
                <a:solidFill>
                  <a:schemeClr val="accent1">
                    <a:lumMod val="10000"/>
                  </a:schemeClr>
                </a:solidFill>
              </a:rPr>
              <a:t>specical</a:t>
            </a:r>
            <a:r>
              <a:rPr lang="en-US" dirty="0">
                <a:solidFill>
                  <a:schemeClr val="accent1">
                    <a:lumMod val="10000"/>
                  </a:schemeClr>
                </a:solidFill>
              </a:rPr>
              <a:t> Education Background.</a:t>
            </a:r>
            <a:endParaRPr lang="en-IN" dirty="0">
              <a:solidFill>
                <a:schemeClr val="accent1">
                  <a:lumMod val="1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120" y="2011557"/>
            <a:ext cx="8763759" cy="2834886"/>
          </a:xfrm>
          <a:prstGeom prst="rect">
            <a:avLst/>
          </a:prstGeom>
        </p:spPr>
      </p:pic>
    </p:spTree>
    <p:extLst>
      <p:ext uri="{BB962C8B-B14F-4D97-AF65-F5344CB8AC3E}">
        <p14:creationId xmlns:p14="http://schemas.microsoft.com/office/powerpoint/2010/main" val="2887764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1729361" y="231491"/>
            <a:ext cx="8882743" cy="806074"/>
          </a:xfrm>
        </p:spPr>
        <p:style>
          <a:lnRef idx="1">
            <a:schemeClr val="accent3"/>
          </a:lnRef>
          <a:fillRef idx="2">
            <a:schemeClr val="accent3"/>
          </a:fillRef>
          <a:effectRef idx="1">
            <a:schemeClr val="accent3"/>
          </a:effectRef>
          <a:fontRef idx="minor">
            <a:schemeClr val="dk1"/>
          </a:fontRef>
        </p:style>
        <p:txBody>
          <a:bodyPr/>
          <a:lstStyle/>
          <a:p>
            <a:r>
              <a:rPr lang="en-US" sz="2500" b="1" spc="300" dirty="0">
                <a:solidFill>
                  <a:schemeClr val="accent1">
                    <a:lumMod val="10000"/>
                  </a:schemeClr>
                </a:solidFill>
              </a:rPr>
              <a:t>Occupation Type of </a:t>
            </a:r>
            <a:r>
              <a:rPr lang="en-US" sz="2500" b="1" spc="300" dirty="0" smtClean="0">
                <a:solidFill>
                  <a:schemeClr val="accent1">
                    <a:lumMod val="10000"/>
                  </a:schemeClr>
                </a:solidFill>
              </a:rPr>
              <a:t>Customers </a:t>
            </a:r>
            <a:r>
              <a:rPr lang="en-US" sz="2800" b="1" spc="300" dirty="0">
                <a:solidFill>
                  <a:schemeClr val="accent1">
                    <a:lumMod val="10000"/>
                  </a:schemeClr>
                </a:solidFill>
              </a:rPr>
              <a:t>Belonging to Working Class</a:t>
            </a:r>
            <a:endParaRPr lang="en-US" sz="2500" b="1" spc="300" dirty="0">
              <a:solidFill>
                <a:schemeClr val="accent1">
                  <a:lumMod val="10000"/>
                </a:schemeClr>
              </a:solidFill>
            </a:endParaRPr>
          </a:p>
        </p:txBody>
      </p:sp>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p:txBody>
          <a:bodyPr/>
          <a:lstStyle/>
          <a:p>
            <a:fld id="{E65208FE-0220-403B-8209-06D9990EA4C9}" type="datetime1">
              <a:rPr lang="en-US" smtClean="0"/>
              <a:pPr/>
              <a:t>4/23/2023</a:t>
            </a:fld>
            <a:endParaRPr lang="en-US"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
        <p:nvSpPr>
          <p:cNvPr id="7" name="Date Placeholder 35">
            <a:extLst>
              <a:ext uri="{FF2B5EF4-FFF2-40B4-BE49-F238E27FC236}">
                <a16:creationId xmlns:a16="http://schemas.microsoft.com/office/drawing/2014/main" id="{F6CE792E-745D-4408-9AB1-740D556972A1}"/>
              </a:ext>
            </a:extLst>
          </p:cNvPr>
          <p:cNvSpPr txBox="1">
            <a:spLocks/>
          </p:cNvSpPr>
          <p:nvPr/>
        </p:nvSpPr>
        <p:spPr>
          <a:xfrm>
            <a:off x="3818943" y="5820434"/>
            <a:ext cx="456927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solidFill>
                  <a:schemeClr val="accent1">
                    <a:lumMod val="10000"/>
                  </a:schemeClr>
                </a:solidFill>
              </a:rPr>
              <a:t>6000+ Customers are Laborers</a:t>
            </a:r>
            <a:endParaRPr lang="en-US" sz="2000" dirty="0">
              <a:solidFill>
                <a:schemeClr val="accent1">
                  <a:lumMod val="1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361" y="1485731"/>
            <a:ext cx="8733277" cy="3886537"/>
          </a:xfrm>
          <a:prstGeom prst="rect">
            <a:avLst/>
          </a:prstGeom>
        </p:spPr>
      </p:pic>
    </p:spTree>
    <p:extLst>
      <p:ext uri="{BB962C8B-B14F-4D97-AF65-F5344CB8AC3E}">
        <p14:creationId xmlns:p14="http://schemas.microsoft.com/office/powerpoint/2010/main" val="1498460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590549" y="100189"/>
            <a:ext cx="11100707" cy="768768"/>
          </a:xfrm>
        </p:spPr>
        <p:style>
          <a:lnRef idx="1">
            <a:schemeClr val="accent3"/>
          </a:lnRef>
          <a:fillRef idx="2">
            <a:schemeClr val="accent3"/>
          </a:fillRef>
          <a:effectRef idx="1">
            <a:schemeClr val="accent3"/>
          </a:effectRef>
          <a:fontRef idx="minor">
            <a:schemeClr val="dk1"/>
          </a:fontRef>
        </p:style>
        <p:txBody>
          <a:bodyPr/>
          <a:lstStyle/>
          <a:p>
            <a:r>
              <a:rPr lang="en-US" sz="2500" dirty="0" smtClean="0">
                <a:solidFill>
                  <a:schemeClr val="accent1">
                    <a:lumMod val="10000"/>
                  </a:schemeClr>
                </a:solidFill>
              </a:rPr>
              <a:t>Family Status and  Accompanied Status during application of the loan</a:t>
            </a:r>
            <a:br>
              <a:rPr lang="en-US" sz="2500" dirty="0" smtClean="0">
                <a:solidFill>
                  <a:schemeClr val="accent1">
                    <a:lumMod val="10000"/>
                  </a:schemeClr>
                </a:solidFill>
              </a:rPr>
            </a:br>
            <a:r>
              <a:rPr lang="en-US" sz="2500" dirty="0" smtClean="0">
                <a:solidFill>
                  <a:schemeClr val="accent1">
                    <a:lumMod val="10000"/>
                  </a:schemeClr>
                </a:solidFill>
              </a:rPr>
              <a:t>of Working Class Customers.</a:t>
            </a:r>
            <a:endParaRPr lang="en-US" sz="2500" dirty="0">
              <a:solidFill>
                <a:schemeClr val="accent1">
                  <a:lumMod val="10000"/>
                </a:schemeClr>
              </a:solidFill>
            </a:endParaRP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
        <p:nvSpPr>
          <p:cNvPr id="3" name="TextBox 2"/>
          <p:cNvSpPr txBox="1"/>
          <p:nvPr/>
        </p:nvSpPr>
        <p:spPr>
          <a:xfrm>
            <a:off x="1250302" y="5840651"/>
            <a:ext cx="9514115"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solidFill>
                  <a:schemeClr val="accent1">
                    <a:lumMod val="10000"/>
                  </a:schemeClr>
                </a:solidFill>
              </a:rPr>
              <a:t>The majority of customers are married and were not accompanied by anyone when they came to apply for the loan.</a:t>
            </a:r>
            <a:endParaRPr lang="en-IN" dirty="0">
              <a:solidFill>
                <a:schemeClr val="accent1">
                  <a:lumMod val="1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7346" y="963472"/>
            <a:ext cx="7280025" cy="4688148"/>
          </a:xfrm>
          <a:prstGeom prst="rect">
            <a:avLst/>
          </a:prstGeom>
        </p:spPr>
      </p:pic>
    </p:spTree>
    <p:extLst>
      <p:ext uri="{BB962C8B-B14F-4D97-AF65-F5344CB8AC3E}">
        <p14:creationId xmlns:p14="http://schemas.microsoft.com/office/powerpoint/2010/main" val="41153779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1903444" y="248284"/>
            <a:ext cx="8640147" cy="908712"/>
          </a:xfrm>
        </p:spPr>
        <p:style>
          <a:lnRef idx="1">
            <a:schemeClr val="accent3"/>
          </a:lnRef>
          <a:fillRef idx="2">
            <a:schemeClr val="accent3"/>
          </a:fillRef>
          <a:effectRef idx="1">
            <a:schemeClr val="accent3"/>
          </a:effectRef>
          <a:fontRef idx="minor">
            <a:schemeClr val="dk1"/>
          </a:fontRef>
        </p:style>
        <p:txBody>
          <a:bodyPr/>
          <a:lstStyle/>
          <a:p>
            <a:r>
              <a:rPr lang="en-US" sz="3000" b="1" dirty="0">
                <a:solidFill>
                  <a:schemeClr val="accent1">
                    <a:lumMod val="10000"/>
                  </a:schemeClr>
                </a:solidFill>
              </a:rPr>
              <a:t>Number of Family </a:t>
            </a:r>
            <a:r>
              <a:rPr lang="en-US" sz="3000" b="1" dirty="0" smtClean="0">
                <a:solidFill>
                  <a:schemeClr val="accent1">
                    <a:lumMod val="10000"/>
                  </a:schemeClr>
                </a:solidFill>
              </a:rPr>
              <a:t>Members of Working Class customers</a:t>
            </a:r>
            <a:endParaRPr lang="en-US" sz="3000" b="1" dirty="0">
              <a:solidFill>
                <a:schemeClr val="accent1">
                  <a:lumMod val="10000"/>
                </a:schemeClr>
              </a:solidFill>
            </a:endParaRP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
        <p:nvSpPr>
          <p:cNvPr id="6" name="TextBox 5"/>
          <p:cNvSpPr txBox="1"/>
          <p:nvPr/>
        </p:nvSpPr>
        <p:spPr>
          <a:xfrm>
            <a:off x="3760236" y="5554577"/>
            <a:ext cx="523447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solidFill>
                  <a:schemeClr val="accent1">
                    <a:lumMod val="10000"/>
                  </a:schemeClr>
                </a:solidFill>
              </a:rPr>
              <a:t>50.15 %  Customers have 2 Family Members.</a:t>
            </a:r>
            <a:endParaRPr lang="en-IN" dirty="0">
              <a:solidFill>
                <a:schemeClr val="accent1">
                  <a:lumMod val="1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601" y="1405714"/>
            <a:ext cx="7818798" cy="4046571"/>
          </a:xfrm>
          <a:prstGeom prst="rect">
            <a:avLst/>
          </a:prstGeom>
        </p:spPr>
      </p:pic>
    </p:spTree>
    <p:extLst>
      <p:ext uri="{BB962C8B-B14F-4D97-AF65-F5344CB8AC3E}">
        <p14:creationId xmlns:p14="http://schemas.microsoft.com/office/powerpoint/2010/main" val="5607923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2276669" y="192301"/>
            <a:ext cx="7464490" cy="890050"/>
          </a:xfrm>
        </p:spPr>
        <p:style>
          <a:lnRef idx="1">
            <a:schemeClr val="accent3"/>
          </a:lnRef>
          <a:fillRef idx="2">
            <a:schemeClr val="accent3"/>
          </a:fillRef>
          <a:effectRef idx="1">
            <a:schemeClr val="accent3"/>
          </a:effectRef>
          <a:fontRef idx="minor">
            <a:schemeClr val="dk1"/>
          </a:fontRef>
        </p:style>
        <p:txBody>
          <a:bodyPr/>
          <a:lstStyle/>
          <a:p>
            <a:r>
              <a:rPr lang="en-US" sz="3000" b="1" dirty="0" smtClean="0">
                <a:solidFill>
                  <a:schemeClr val="accent1">
                    <a:lumMod val="10000"/>
                  </a:schemeClr>
                </a:solidFill>
              </a:rPr>
              <a:t>Number of Children of Working Class customers</a:t>
            </a:r>
            <a:endParaRPr lang="en-US" sz="3000" b="1" dirty="0">
              <a:solidFill>
                <a:schemeClr val="accent1">
                  <a:lumMod val="10000"/>
                </a:schemeClr>
              </a:solidFill>
            </a:endParaRP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
        <p:nvSpPr>
          <p:cNvPr id="6" name="TextBox 5"/>
          <p:cNvSpPr txBox="1"/>
          <p:nvPr/>
        </p:nvSpPr>
        <p:spPr>
          <a:xfrm>
            <a:off x="3470988" y="5933958"/>
            <a:ext cx="478660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solidFill>
                  <a:schemeClr val="accent1">
                    <a:lumMod val="10000"/>
                  </a:schemeClr>
                </a:solidFill>
              </a:rPr>
              <a:t>66.39 % of Customers have  No children.</a:t>
            </a:r>
            <a:endParaRPr lang="en-IN" dirty="0">
              <a:solidFill>
                <a:schemeClr val="accent1">
                  <a:lumMod val="1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239" y="1443818"/>
            <a:ext cx="8085521" cy="3970364"/>
          </a:xfrm>
          <a:prstGeom prst="rect">
            <a:avLst/>
          </a:prstGeom>
        </p:spPr>
      </p:pic>
    </p:spTree>
    <p:extLst>
      <p:ext uri="{BB962C8B-B14F-4D97-AF65-F5344CB8AC3E}">
        <p14:creationId xmlns:p14="http://schemas.microsoft.com/office/powerpoint/2010/main" val="2065361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645242" y="173639"/>
            <a:ext cx="10691453" cy="582141"/>
          </a:xfrm>
        </p:spPr>
        <p:style>
          <a:lnRef idx="1">
            <a:schemeClr val="accent3"/>
          </a:lnRef>
          <a:fillRef idx="2">
            <a:schemeClr val="accent3"/>
          </a:fillRef>
          <a:effectRef idx="1">
            <a:schemeClr val="accent3"/>
          </a:effectRef>
          <a:fontRef idx="minor">
            <a:schemeClr val="dk1"/>
          </a:fontRef>
        </p:style>
        <p:txBody>
          <a:bodyPr/>
          <a:lstStyle/>
          <a:p>
            <a:r>
              <a:rPr lang="en-US" sz="3000" b="1" spc="300" dirty="0" smtClean="0">
                <a:solidFill>
                  <a:schemeClr val="accent1">
                    <a:lumMod val="10000"/>
                  </a:schemeClr>
                </a:solidFill>
              </a:rPr>
              <a:t>Correlation Btw Various columns in the </a:t>
            </a:r>
            <a:r>
              <a:rPr lang="en-US" sz="3000" b="1" spc="300" dirty="0" err="1" smtClean="0">
                <a:solidFill>
                  <a:schemeClr val="accent1">
                    <a:lumMod val="10000"/>
                  </a:schemeClr>
                </a:solidFill>
              </a:rPr>
              <a:t>DataSet</a:t>
            </a:r>
            <a:endParaRPr lang="en-US" sz="3000" b="1" spc="300" dirty="0">
              <a:solidFill>
                <a:schemeClr val="accent1">
                  <a:lumMod val="10000"/>
                </a:schemeClr>
              </a:solidFill>
            </a:endParaRP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242" y="1623526"/>
            <a:ext cx="7332714" cy="4677219"/>
          </a:xfrm>
          <a:prstGeom prst="rect">
            <a:avLst/>
          </a:prstGeom>
        </p:spPr>
      </p:pic>
      <p:sp>
        <p:nvSpPr>
          <p:cNvPr id="15" name="TextBox 14"/>
          <p:cNvSpPr txBox="1"/>
          <p:nvPr/>
        </p:nvSpPr>
        <p:spPr>
          <a:xfrm>
            <a:off x="8220270" y="2006081"/>
            <a:ext cx="3685592" cy="369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u="sng" dirty="0">
                <a:solidFill>
                  <a:schemeClr val="accent1">
                    <a:lumMod val="10000"/>
                  </a:schemeClr>
                </a:solidFill>
              </a:rPr>
              <a:t>Very High </a:t>
            </a:r>
            <a:r>
              <a:rPr lang="en-US" b="1" u="sng" dirty="0" smtClean="0">
                <a:solidFill>
                  <a:schemeClr val="accent1">
                    <a:lumMod val="10000"/>
                  </a:schemeClr>
                </a:solidFill>
              </a:rPr>
              <a:t>Positive </a:t>
            </a:r>
          </a:p>
          <a:p>
            <a:r>
              <a:rPr lang="en-US" b="1" u="sng" dirty="0" smtClean="0">
                <a:solidFill>
                  <a:schemeClr val="accent1">
                    <a:lumMod val="10000"/>
                  </a:schemeClr>
                </a:solidFill>
              </a:rPr>
              <a:t>Correlation </a:t>
            </a:r>
          </a:p>
          <a:p>
            <a:endParaRPr lang="en-US" dirty="0" smtClean="0">
              <a:solidFill>
                <a:schemeClr val="accent1">
                  <a:lumMod val="10000"/>
                </a:schemeClr>
              </a:solidFill>
            </a:endParaRPr>
          </a:p>
          <a:p>
            <a:r>
              <a:rPr lang="en-US" dirty="0" smtClean="0">
                <a:solidFill>
                  <a:schemeClr val="accent1">
                    <a:lumMod val="10000"/>
                  </a:schemeClr>
                </a:solidFill>
              </a:rPr>
              <a:t>1.Cnt-Family </a:t>
            </a:r>
            <a:r>
              <a:rPr lang="en-US" dirty="0">
                <a:solidFill>
                  <a:schemeClr val="accent1">
                    <a:lumMod val="10000"/>
                  </a:schemeClr>
                </a:solidFill>
              </a:rPr>
              <a:t>members vs </a:t>
            </a:r>
            <a:r>
              <a:rPr lang="en-US" dirty="0" smtClean="0">
                <a:solidFill>
                  <a:schemeClr val="accent1">
                    <a:lumMod val="10000"/>
                  </a:schemeClr>
                </a:solidFill>
              </a:rPr>
              <a:t>  </a:t>
            </a:r>
            <a:r>
              <a:rPr lang="en-US" dirty="0" err="1" smtClean="0">
                <a:solidFill>
                  <a:schemeClr val="accent1">
                    <a:lumMod val="10000"/>
                  </a:schemeClr>
                </a:solidFill>
              </a:rPr>
              <a:t>Cnt-Childern</a:t>
            </a:r>
            <a:endParaRPr lang="en-US" dirty="0" smtClean="0">
              <a:solidFill>
                <a:schemeClr val="accent1">
                  <a:lumMod val="10000"/>
                </a:schemeClr>
              </a:solidFill>
            </a:endParaRPr>
          </a:p>
          <a:p>
            <a:endParaRPr lang="en-US" dirty="0">
              <a:solidFill>
                <a:schemeClr val="accent1">
                  <a:lumMod val="10000"/>
                </a:schemeClr>
              </a:solidFill>
            </a:endParaRPr>
          </a:p>
          <a:p>
            <a:r>
              <a:rPr lang="en-US" dirty="0" smtClean="0">
                <a:solidFill>
                  <a:schemeClr val="accent1">
                    <a:lumMod val="10000"/>
                  </a:schemeClr>
                </a:solidFill>
              </a:rPr>
              <a:t>2.Amount </a:t>
            </a:r>
            <a:r>
              <a:rPr lang="en-US" dirty="0">
                <a:solidFill>
                  <a:schemeClr val="accent1">
                    <a:lumMod val="10000"/>
                  </a:schemeClr>
                </a:solidFill>
              </a:rPr>
              <a:t>goods price vs amount </a:t>
            </a:r>
            <a:r>
              <a:rPr lang="en-US" dirty="0" smtClean="0">
                <a:solidFill>
                  <a:schemeClr val="accent1">
                    <a:lumMod val="10000"/>
                  </a:schemeClr>
                </a:solidFill>
              </a:rPr>
              <a:t>credit.</a:t>
            </a:r>
          </a:p>
          <a:p>
            <a:endParaRPr lang="en-US" dirty="0">
              <a:solidFill>
                <a:schemeClr val="accent1">
                  <a:lumMod val="10000"/>
                </a:schemeClr>
              </a:solidFill>
            </a:endParaRPr>
          </a:p>
          <a:p>
            <a:r>
              <a:rPr lang="en-US" b="1" u="sng" dirty="0" smtClean="0">
                <a:solidFill>
                  <a:schemeClr val="accent1">
                    <a:lumMod val="10000"/>
                  </a:schemeClr>
                </a:solidFill>
              </a:rPr>
              <a:t>Moderate Positive </a:t>
            </a:r>
            <a:r>
              <a:rPr lang="en-US" b="1" u="sng" dirty="0">
                <a:solidFill>
                  <a:schemeClr val="accent1">
                    <a:lumMod val="10000"/>
                  </a:schemeClr>
                </a:solidFill>
              </a:rPr>
              <a:t>Correlation</a:t>
            </a:r>
          </a:p>
          <a:p>
            <a:endParaRPr lang="en-US" dirty="0" smtClean="0">
              <a:solidFill>
                <a:schemeClr val="accent1">
                  <a:lumMod val="10000"/>
                </a:schemeClr>
              </a:solidFill>
            </a:endParaRPr>
          </a:p>
          <a:p>
            <a:r>
              <a:rPr lang="en-US" dirty="0" smtClean="0">
                <a:solidFill>
                  <a:schemeClr val="accent1">
                    <a:lumMod val="10000"/>
                  </a:schemeClr>
                </a:solidFill>
              </a:rPr>
              <a:t>1.Amount </a:t>
            </a:r>
            <a:r>
              <a:rPr lang="en-US" dirty="0">
                <a:solidFill>
                  <a:schemeClr val="accent1">
                    <a:lumMod val="10000"/>
                  </a:schemeClr>
                </a:solidFill>
              </a:rPr>
              <a:t>income total vs Credit Amount</a:t>
            </a:r>
            <a:endParaRPr lang="en-IN" dirty="0">
              <a:solidFill>
                <a:schemeClr val="accent1">
                  <a:lumMod val="10000"/>
                </a:schemeClr>
              </a:solidFill>
            </a:endParaRPr>
          </a:p>
        </p:txBody>
      </p:sp>
    </p:spTree>
    <p:extLst>
      <p:ext uri="{BB962C8B-B14F-4D97-AF65-F5344CB8AC3E}">
        <p14:creationId xmlns:p14="http://schemas.microsoft.com/office/powerpoint/2010/main" val="40835465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40755" y="198303"/>
            <a:ext cx="9398779" cy="879829"/>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000" b="1" spc="300" dirty="0" smtClean="0">
                <a:solidFill>
                  <a:schemeClr val="accent1">
                    <a:lumMod val="10000"/>
                  </a:schemeClr>
                </a:solidFill>
              </a:rPr>
              <a:t>Central Tendency of Income and Credit Data of Working Class Customers</a:t>
            </a:r>
            <a:endParaRPr lang="en-US" sz="3000" b="1" spc="300" dirty="0">
              <a:solidFill>
                <a:schemeClr val="accent1">
                  <a:lumMod val="10000"/>
                </a:schemeClr>
              </a:solidFill>
            </a:endParaRPr>
          </a:p>
        </p:txBody>
      </p:sp>
      <p:sp>
        <p:nvSpPr>
          <p:cNvPr id="15" name="Slide Number Placeholder 14">
            <a:extLst>
              <a:ext uri="{FF2B5EF4-FFF2-40B4-BE49-F238E27FC236}">
                <a16:creationId xmlns:a16="http://schemas.microsoft.com/office/drawing/2014/main" id="{5515DA6F-E486-4C5A-B98C-B1ACDA64D455}"/>
              </a:ext>
            </a:extLst>
          </p:cNvPr>
          <p:cNvSpPr>
            <a:spLocks noGrp="1"/>
          </p:cNvSpPr>
          <p:nvPr>
            <p:ph type="sldNum" sz="quarter" idx="4"/>
          </p:nvPr>
        </p:nvSpPr>
        <p:spPr/>
        <p:txBody>
          <a:bodyPr/>
          <a:lstStyle/>
          <a:p>
            <a:fld id="{294A09A9-5501-47C1-A89A-A340965A2BE2}" type="slidenum">
              <a:rPr lang="en-US" smtClean="0"/>
              <a:pPr/>
              <a:t>30</a:t>
            </a:fld>
            <a:endParaRPr lang="en-US" dirty="0"/>
          </a:p>
        </p:txBody>
      </p:sp>
      <p:graphicFrame>
        <p:nvGraphicFramePr>
          <p:cNvPr id="9" name="Content Placeholder 8"/>
          <p:cNvGraphicFramePr>
            <a:graphicFrameLocks noGrp="1"/>
          </p:cNvGraphicFramePr>
          <p:nvPr>
            <p:ph sz="quarter" idx="11"/>
            <p:extLst>
              <p:ext uri="{D42A27DB-BD31-4B8C-83A1-F6EECF244321}">
                <p14:modId xmlns:p14="http://schemas.microsoft.com/office/powerpoint/2010/main" val="4131437548"/>
              </p:ext>
            </p:extLst>
          </p:nvPr>
        </p:nvGraphicFramePr>
        <p:xfrm>
          <a:off x="1256780" y="1910463"/>
          <a:ext cx="9852505" cy="2182046"/>
        </p:xfrm>
        <a:graphic>
          <a:graphicData uri="http://schemas.openxmlformats.org/drawingml/2006/table">
            <a:tbl>
              <a:tblPr firstRow="1" bandRow="1">
                <a:tableStyleId>{912C8C85-51F0-491E-9774-3900AFEF0FD7}</a:tableStyleId>
              </a:tblPr>
              <a:tblGrid>
                <a:gridCol w="1045029">
                  <a:extLst>
                    <a:ext uri="{9D8B030D-6E8A-4147-A177-3AD203B41FA5}">
                      <a16:colId xmlns:a16="http://schemas.microsoft.com/office/drawing/2014/main" val="3997379787"/>
                    </a:ext>
                  </a:extLst>
                </a:gridCol>
                <a:gridCol w="1303946">
                  <a:extLst>
                    <a:ext uri="{9D8B030D-6E8A-4147-A177-3AD203B41FA5}">
                      <a16:colId xmlns:a16="http://schemas.microsoft.com/office/drawing/2014/main" val="3053361831"/>
                    </a:ext>
                  </a:extLst>
                </a:gridCol>
                <a:gridCol w="1336617">
                  <a:extLst>
                    <a:ext uri="{9D8B030D-6E8A-4147-A177-3AD203B41FA5}">
                      <a16:colId xmlns:a16="http://schemas.microsoft.com/office/drawing/2014/main" val="234642760"/>
                    </a:ext>
                  </a:extLst>
                </a:gridCol>
                <a:gridCol w="1706880">
                  <a:extLst>
                    <a:ext uri="{9D8B030D-6E8A-4147-A177-3AD203B41FA5}">
                      <a16:colId xmlns:a16="http://schemas.microsoft.com/office/drawing/2014/main" val="3624150169"/>
                    </a:ext>
                  </a:extLst>
                </a:gridCol>
                <a:gridCol w="1352939">
                  <a:extLst>
                    <a:ext uri="{9D8B030D-6E8A-4147-A177-3AD203B41FA5}">
                      <a16:colId xmlns:a16="http://schemas.microsoft.com/office/drawing/2014/main" val="1370806503"/>
                    </a:ext>
                  </a:extLst>
                </a:gridCol>
                <a:gridCol w="1259633">
                  <a:extLst>
                    <a:ext uri="{9D8B030D-6E8A-4147-A177-3AD203B41FA5}">
                      <a16:colId xmlns:a16="http://schemas.microsoft.com/office/drawing/2014/main" val="3779915855"/>
                    </a:ext>
                  </a:extLst>
                </a:gridCol>
                <a:gridCol w="1847461">
                  <a:extLst>
                    <a:ext uri="{9D8B030D-6E8A-4147-A177-3AD203B41FA5}">
                      <a16:colId xmlns:a16="http://schemas.microsoft.com/office/drawing/2014/main" val="3071063606"/>
                    </a:ext>
                  </a:extLst>
                </a:gridCol>
              </a:tblGrid>
              <a:tr h="708264">
                <a:tc>
                  <a:txBody>
                    <a:bodyPr/>
                    <a:lstStyle/>
                    <a:p>
                      <a:r>
                        <a:rPr lang="en-IN" dirty="0" smtClean="0"/>
                        <a:t>Gender</a:t>
                      </a:r>
                      <a:endParaRPr lang="en-IN" dirty="0"/>
                    </a:p>
                  </a:txBody>
                  <a:tcPr/>
                </a:tc>
                <a:tc>
                  <a:txBody>
                    <a:bodyPr/>
                    <a:lstStyle/>
                    <a:p>
                      <a:r>
                        <a:rPr lang="en-IN" dirty="0" smtClean="0"/>
                        <a:t>Mean</a:t>
                      </a:r>
                      <a:endParaRPr lang="en-IN" dirty="0"/>
                    </a:p>
                  </a:txBody>
                  <a:tcPr/>
                </a:tc>
                <a:tc>
                  <a:txBody>
                    <a:bodyPr/>
                    <a:lstStyle/>
                    <a:p>
                      <a:r>
                        <a:rPr lang="en-IN" dirty="0" smtClean="0"/>
                        <a:t>Median</a:t>
                      </a:r>
                      <a:endParaRPr lang="en-IN" dirty="0"/>
                    </a:p>
                  </a:txBody>
                  <a:tcPr/>
                </a:tc>
                <a:tc>
                  <a:txBody>
                    <a:bodyPr/>
                    <a:lstStyle/>
                    <a:p>
                      <a:r>
                        <a:rPr lang="en-IN" dirty="0" smtClean="0"/>
                        <a:t>Std.Deviation</a:t>
                      </a:r>
                      <a:endParaRPr lang="en-IN" dirty="0"/>
                    </a:p>
                  </a:txBody>
                  <a:tcPr/>
                </a:tc>
                <a:tc>
                  <a:txBody>
                    <a:bodyPr/>
                    <a:lstStyle/>
                    <a:p>
                      <a:r>
                        <a:rPr lang="en-IN" dirty="0" smtClean="0"/>
                        <a:t>Mean</a:t>
                      </a:r>
                      <a:endParaRPr lang="en-IN" dirty="0"/>
                    </a:p>
                  </a:txBody>
                  <a:tcPr/>
                </a:tc>
                <a:tc>
                  <a:txBody>
                    <a:bodyPr/>
                    <a:lstStyle/>
                    <a:p>
                      <a:r>
                        <a:rPr lang="en-IN" dirty="0" smtClean="0"/>
                        <a:t>Median</a:t>
                      </a:r>
                      <a:endParaRPr lang="en-IN" dirty="0"/>
                    </a:p>
                  </a:txBody>
                  <a:tcPr/>
                </a:tc>
                <a:tc>
                  <a:txBody>
                    <a:bodyPr/>
                    <a:lstStyle/>
                    <a:p>
                      <a:r>
                        <a:rPr lang="en-IN" dirty="0" smtClean="0"/>
                        <a:t>Std.Deviation</a:t>
                      </a:r>
                      <a:endParaRPr lang="en-IN" dirty="0"/>
                    </a:p>
                  </a:txBody>
                  <a:tcPr/>
                </a:tc>
                <a:extLst>
                  <a:ext uri="{0D108BD9-81ED-4DB2-BD59-A6C34878D82A}">
                    <a16:rowId xmlns:a16="http://schemas.microsoft.com/office/drawing/2014/main" val="1269491079"/>
                  </a:ext>
                </a:extLst>
              </a:tr>
              <a:tr h="736891">
                <a:tc>
                  <a:txBody>
                    <a:bodyPr/>
                    <a:lstStyle/>
                    <a:p>
                      <a:r>
                        <a:rPr lang="en-IN" dirty="0" smtClean="0"/>
                        <a:t>Female</a:t>
                      </a:r>
                      <a:endParaRPr lang="en-IN" dirty="0"/>
                    </a:p>
                  </a:txBody>
                  <a:tcPr/>
                </a:tc>
                <a:tc>
                  <a:txBody>
                    <a:bodyPr/>
                    <a:lstStyle/>
                    <a:p>
                      <a:pPr algn="r" fontAlgn="ctr"/>
                      <a:r>
                        <a:rPr lang="en-IN" sz="1800" b="0" i="0" kern="1200" dirty="0" smtClean="0">
                          <a:solidFill>
                            <a:schemeClr val="tx1"/>
                          </a:solidFill>
                          <a:effectLst/>
                          <a:latin typeface="+mn-lt"/>
                          <a:ea typeface="+mn-ea"/>
                          <a:cs typeface="+mn-cs"/>
                        </a:rPr>
                        <a:t>600988.89</a:t>
                      </a:r>
                      <a:endParaRPr lang="en-IN" sz="1800" dirty="0">
                        <a:effectLst/>
                      </a:endParaRPr>
                    </a:p>
                  </a:txBody>
                  <a:tcPr/>
                </a:tc>
                <a:tc>
                  <a:txBody>
                    <a:bodyPr/>
                    <a:lstStyle/>
                    <a:p>
                      <a:pPr algn="r" fontAlgn="ctr"/>
                      <a:r>
                        <a:rPr lang="en-IN" sz="1800" b="0" i="0" kern="1200" dirty="0" smtClean="0">
                          <a:solidFill>
                            <a:schemeClr val="tx1"/>
                          </a:solidFill>
                          <a:effectLst/>
                          <a:latin typeface="+mn-lt"/>
                          <a:ea typeface="+mn-ea"/>
                          <a:cs typeface="+mn-cs"/>
                        </a:rPr>
                        <a:t>536917.5</a:t>
                      </a:r>
                      <a:endParaRPr lang="en-IN" sz="1800" dirty="0">
                        <a:effectLst/>
                      </a:endParaRPr>
                    </a:p>
                  </a:txBody>
                  <a:tcPr/>
                </a:tc>
                <a:tc>
                  <a:txBody>
                    <a:bodyPr/>
                    <a:lstStyle/>
                    <a:p>
                      <a:pPr algn="r" fontAlgn="ctr"/>
                      <a:r>
                        <a:rPr lang="en-IN" sz="1800" b="0" i="0" kern="1200" dirty="0" smtClean="0">
                          <a:solidFill>
                            <a:schemeClr val="tx1"/>
                          </a:solidFill>
                          <a:effectLst/>
                          <a:latin typeface="+mn-lt"/>
                          <a:ea typeface="+mn-ea"/>
                          <a:cs typeface="+mn-cs"/>
                        </a:rPr>
                        <a:t>360965.95</a:t>
                      </a:r>
                      <a:endParaRPr lang="en-IN" sz="1800" dirty="0">
                        <a:effectLst/>
                      </a:endParaRPr>
                    </a:p>
                  </a:txBody>
                  <a:tcPr/>
                </a:tc>
                <a:tc>
                  <a:txBody>
                    <a:bodyPr/>
                    <a:lstStyle/>
                    <a:p>
                      <a:pPr algn="r" fontAlgn="ctr"/>
                      <a:r>
                        <a:rPr lang="en-IN" sz="1800" b="0" i="0" kern="1200" dirty="0" smtClean="0">
                          <a:solidFill>
                            <a:schemeClr val="tx1"/>
                          </a:solidFill>
                          <a:effectLst/>
                          <a:latin typeface="+mn-lt"/>
                          <a:ea typeface="+mn-ea"/>
                          <a:cs typeface="+mn-cs"/>
                        </a:rPr>
                        <a:t>141148.95</a:t>
                      </a:r>
                      <a:endParaRPr lang="en-IN" sz="1800" dirty="0">
                        <a:effectLst/>
                      </a:endParaRPr>
                    </a:p>
                  </a:txBody>
                  <a:tcPr/>
                </a:tc>
                <a:tc>
                  <a:txBody>
                    <a:bodyPr/>
                    <a:lstStyle/>
                    <a:p>
                      <a:pPr algn="r" fontAlgn="ctr"/>
                      <a:r>
                        <a:rPr lang="en-IN" sz="1800" kern="1200" dirty="0" smtClean="0">
                          <a:effectLst/>
                        </a:rPr>
                        <a:t>135000.0</a:t>
                      </a:r>
                      <a:endParaRPr lang="en-IN" sz="1800" dirty="0">
                        <a:effectLst/>
                      </a:endParaRPr>
                    </a:p>
                  </a:txBody>
                  <a:tcPr/>
                </a:tc>
                <a:tc>
                  <a:txBody>
                    <a:bodyPr/>
                    <a:lstStyle/>
                    <a:p>
                      <a:pPr algn="r" fontAlgn="ctr"/>
                      <a:r>
                        <a:rPr lang="en-IN" dirty="0" smtClean="0">
                          <a:effectLst/>
                        </a:rPr>
                        <a:t>57973.46</a:t>
                      </a:r>
                      <a:endParaRPr lang="en-IN" dirty="0">
                        <a:effectLst/>
                      </a:endParaRPr>
                    </a:p>
                  </a:txBody>
                  <a:tcPr anchor="ctr"/>
                </a:tc>
                <a:extLst>
                  <a:ext uri="{0D108BD9-81ED-4DB2-BD59-A6C34878D82A}">
                    <a16:rowId xmlns:a16="http://schemas.microsoft.com/office/drawing/2014/main" val="2951514898"/>
                  </a:ext>
                </a:extLst>
              </a:tr>
              <a:tr h="736891">
                <a:tc>
                  <a:txBody>
                    <a:bodyPr/>
                    <a:lstStyle/>
                    <a:p>
                      <a:r>
                        <a:rPr lang="en-IN" dirty="0" smtClean="0"/>
                        <a:t>Male</a:t>
                      </a:r>
                      <a:endParaRPr lang="en-IN" dirty="0"/>
                    </a:p>
                  </a:txBody>
                  <a:tcPr/>
                </a:tc>
                <a:tc>
                  <a:txBody>
                    <a:bodyPr/>
                    <a:lstStyle/>
                    <a:p>
                      <a:pPr algn="r" fontAlgn="ctr"/>
                      <a:r>
                        <a:rPr lang="en-IN" sz="1800" b="0" i="0" kern="1200" dirty="0" smtClean="0">
                          <a:solidFill>
                            <a:schemeClr val="tx1"/>
                          </a:solidFill>
                          <a:effectLst/>
                          <a:latin typeface="+mn-lt"/>
                          <a:ea typeface="+mn-ea"/>
                          <a:cs typeface="+mn-cs"/>
                        </a:rPr>
                        <a:t>578501.47</a:t>
                      </a:r>
                      <a:endParaRPr lang="en-IN" sz="1800" dirty="0">
                        <a:effectLst/>
                      </a:endParaRPr>
                    </a:p>
                  </a:txBody>
                  <a:tcPr/>
                </a:tc>
                <a:tc>
                  <a:txBody>
                    <a:bodyPr/>
                    <a:lstStyle/>
                    <a:p>
                      <a:pPr algn="r" fontAlgn="ctr"/>
                      <a:r>
                        <a:rPr lang="en-IN" sz="1800" b="0" i="0" kern="1200" dirty="0" smtClean="0">
                          <a:solidFill>
                            <a:schemeClr val="tx1"/>
                          </a:solidFill>
                          <a:effectLst/>
                          <a:latin typeface="+mn-lt"/>
                          <a:ea typeface="+mn-ea"/>
                          <a:cs typeface="+mn-cs"/>
                        </a:rPr>
                        <a:t>513531.0</a:t>
                      </a:r>
                      <a:endParaRPr lang="en-IN" sz="1800" dirty="0">
                        <a:effectLst/>
                      </a:endParaRPr>
                    </a:p>
                  </a:txBody>
                  <a:tcPr/>
                </a:tc>
                <a:tc>
                  <a:txBody>
                    <a:bodyPr/>
                    <a:lstStyle/>
                    <a:p>
                      <a:pPr algn="r" fontAlgn="ctr"/>
                      <a:r>
                        <a:rPr lang="en-IN" sz="1800" b="0" i="0" kern="1200" dirty="0" smtClean="0">
                          <a:solidFill>
                            <a:schemeClr val="tx1"/>
                          </a:solidFill>
                          <a:effectLst/>
                          <a:latin typeface="+mn-lt"/>
                          <a:ea typeface="+mn-ea"/>
                          <a:cs typeface="+mn-cs"/>
                        </a:rPr>
                        <a:t>345046.81</a:t>
                      </a:r>
                      <a:endParaRPr lang="en-IN" sz="1800" dirty="0">
                        <a:effectLst/>
                      </a:endParaRPr>
                    </a:p>
                  </a:txBody>
                  <a:tcPr/>
                </a:tc>
                <a:tc>
                  <a:txBody>
                    <a:bodyPr/>
                    <a:lstStyle/>
                    <a:p>
                      <a:pPr algn="r" fontAlgn="ctr"/>
                      <a:r>
                        <a:rPr lang="en-IN" sz="1800" b="0" i="0" kern="1200" dirty="0" smtClean="0">
                          <a:solidFill>
                            <a:schemeClr val="tx1"/>
                          </a:solidFill>
                          <a:effectLst/>
                          <a:latin typeface="+mn-lt"/>
                          <a:ea typeface="+mn-ea"/>
                          <a:cs typeface="+mn-cs"/>
                        </a:rPr>
                        <a:t>158390.76</a:t>
                      </a:r>
                      <a:endParaRPr lang="en-IN" sz="1800" dirty="0">
                        <a:effectLst/>
                      </a:endParaRPr>
                    </a:p>
                  </a:txBody>
                  <a:tcPr/>
                </a:tc>
                <a:tc>
                  <a:txBody>
                    <a:bodyPr/>
                    <a:lstStyle/>
                    <a:p>
                      <a:pPr algn="r" fontAlgn="ctr"/>
                      <a:r>
                        <a:rPr lang="en-IN" sz="1800" b="0" i="0" kern="1200" dirty="0" smtClean="0">
                          <a:solidFill>
                            <a:schemeClr val="tx1"/>
                          </a:solidFill>
                          <a:effectLst/>
                          <a:latin typeface="+mn-lt"/>
                          <a:ea typeface="+mn-ea"/>
                          <a:cs typeface="+mn-cs"/>
                        </a:rPr>
                        <a:t>148500.0</a:t>
                      </a:r>
                      <a:endParaRPr lang="en-IN" sz="1800" dirty="0">
                        <a:effectLst/>
                      </a:endParaRPr>
                    </a:p>
                  </a:txBody>
                  <a:tcPr/>
                </a:tc>
                <a:tc>
                  <a:txBody>
                    <a:bodyPr/>
                    <a:lstStyle/>
                    <a:p>
                      <a:pPr algn="r" fontAlgn="ctr"/>
                      <a:r>
                        <a:rPr lang="en-IN" sz="1800" b="0" i="0" kern="1200" dirty="0" smtClean="0">
                          <a:solidFill>
                            <a:schemeClr val="tx1"/>
                          </a:solidFill>
                          <a:effectLst/>
                          <a:latin typeface="+mn-lt"/>
                          <a:ea typeface="+mn-ea"/>
                          <a:cs typeface="+mn-cs"/>
                        </a:rPr>
                        <a:t>58808.31</a:t>
                      </a:r>
                      <a:endParaRPr lang="en-IN" sz="1800" dirty="0">
                        <a:effectLst/>
                      </a:endParaRPr>
                    </a:p>
                  </a:txBody>
                  <a:tcPr/>
                </a:tc>
                <a:extLst>
                  <a:ext uri="{0D108BD9-81ED-4DB2-BD59-A6C34878D82A}">
                    <a16:rowId xmlns:a16="http://schemas.microsoft.com/office/drawing/2014/main" val="1259741962"/>
                  </a:ext>
                </a:extLst>
              </a:tr>
            </a:tbl>
          </a:graphicData>
        </a:graphic>
      </p:graphicFrame>
      <p:sp>
        <p:nvSpPr>
          <p:cNvPr id="17" name="TextBox 16"/>
          <p:cNvSpPr txBox="1"/>
          <p:nvPr/>
        </p:nvSpPr>
        <p:spPr>
          <a:xfrm>
            <a:off x="827260" y="4240372"/>
            <a:ext cx="10842171" cy="2062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600" dirty="0" smtClean="0">
                <a:solidFill>
                  <a:schemeClr val="accent1">
                    <a:lumMod val="10000"/>
                  </a:schemeClr>
                </a:solidFill>
              </a:rPr>
              <a:t> For Income-</a:t>
            </a:r>
          </a:p>
          <a:p>
            <a:r>
              <a:rPr lang="en-US" sz="1600" dirty="0" smtClean="0">
                <a:solidFill>
                  <a:schemeClr val="accent1">
                    <a:lumMod val="10000"/>
                  </a:schemeClr>
                </a:solidFill>
              </a:rPr>
              <a:t>the </a:t>
            </a:r>
            <a:r>
              <a:rPr lang="en-US" sz="1600" dirty="0">
                <a:solidFill>
                  <a:schemeClr val="accent1">
                    <a:lumMod val="10000"/>
                  </a:schemeClr>
                </a:solidFill>
              </a:rPr>
              <a:t>mean and median values are higher for males compared to females. This suggests that, on average, males have a higher income than females. The standard deviation for both genders is also quite large, indicating a wide range of income levels</a:t>
            </a:r>
            <a:r>
              <a:rPr lang="en-US" sz="1600" dirty="0" smtClean="0">
                <a:solidFill>
                  <a:schemeClr val="accent1">
                    <a:lumMod val="10000"/>
                  </a:schemeClr>
                </a:solidFill>
              </a:rPr>
              <a:t>.</a:t>
            </a:r>
          </a:p>
          <a:p>
            <a:r>
              <a:rPr lang="en-US" sz="1600" dirty="0" smtClean="0">
                <a:solidFill>
                  <a:schemeClr val="accent1">
                    <a:lumMod val="10000"/>
                  </a:schemeClr>
                </a:solidFill>
              </a:rPr>
              <a:t>For Credit-</a:t>
            </a:r>
            <a:r>
              <a:rPr lang="en-US" sz="1600" dirty="0">
                <a:solidFill>
                  <a:schemeClr val="accent1">
                    <a:lumMod val="10000"/>
                  </a:schemeClr>
                </a:solidFill>
              </a:rPr>
              <a:t>the mean and median values are higher for females compared to males. This suggests that on average, females are receiving higher loan amounts than males. The standard deviation for both genders is quite large, indicating a wide range of loan amounts.</a:t>
            </a:r>
            <a:endParaRPr lang="en-US" sz="1600" dirty="0" smtClean="0">
              <a:solidFill>
                <a:schemeClr val="accent1">
                  <a:lumMod val="10000"/>
                </a:schemeClr>
              </a:solidFill>
            </a:endParaRPr>
          </a:p>
          <a:p>
            <a:endParaRPr lang="en-IN" sz="1600" dirty="0">
              <a:solidFill>
                <a:schemeClr val="accent1">
                  <a:lumMod val="10000"/>
                </a:schemeClr>
              </a:solidFill>
            </a:endParaRPr>
          </a:p>
        </p:txBody>
      </p:sp>
      <p:sp>
        <p:nvSpPr>
          <p:cNvPr id="3" name="TextBox 2"/>
          <p:cNvSpPr txBox="1"/>
          <p:nvPr/>
        </p:nvSpPr>
        <p:spPr>
          <a:xfrm>
            <a:off x="3362676" y="1393268"/>
            <a:ext cx="2356989" cy="369332"/>
          </a:xfrm>
          <a:prstGeom prst="rect">
            <a:avLst/>
          </a:prstGeom>
          <a:noFill/>
        </p:spPr>
        <p:txBody>
          <a:bodyPr wrap="square" rtlCol="0">
            <a:spAutoFit/>
          </a:bodyPr>
          <a:lstStyle/>
          <a:p>
            <a:r>
              <a:rPr lang="en-IN" b="1" dirty="0" smtClean="0"/>
              <a:t>Credit Amount</a:t>
            </a:r>
            <a:endParaRPr lang="en-IN" b="1" dirty="0"/>
          </a:p>
        </p:txBody>
      </p:sp>
      <p:sp>
        <p:nvSpPr>
          <p:cNvPr id="10" name="TextBox 9"/>
          <p:cNvSpPr txBox="1"/>
          <p:nvPr/>
        </p:nvSpPr>
        <p:spPr>
          <a:xfrm>
            <a:off x="7580113" y="1393268"/>
            <a:ext cx="2356989" cy="369332"/>
          </a:xfrm>
          <a:prstGeom prst="rect">
            <a:avLst/>
          </a:prstGeom>
          <a:noFill/>
        </p:spPr>
        <p:txBody>
          <a:bodyPr wrap="square" rtlCol="0">
            <a:spAutoFit/>
          </a:bodyPr>
          <a:lstStyle/>
          <a:p>
            <a:r>
              <a:rPr lang="en-IN" b="1" dirty="0" smtClean="0"/>
              <a:t>Income Amount</a:t>
            </a:r>
            <a:endParaRPr lang="en-IN" b="1" dirty="0"/>
          </a:p>
        </p:txBody>
      </p:sp>
    </p:spTree>
    <p:extLst>
      <p:ext uri="{BB962C8B-B14F-4D97-AF65-F5344CB8AC3E}">
        <p14:creationId xmlns:p14="http://schemas.microsoft.com/office/powerpoint/2010/main" val="2859009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1411643" y="182970"/>
            <a:ext cx="9066635" cy="852728"/>
          </a:xfrm>
        </p:spPr>
        <p:style>
          <a:lnRef idx="1">
            <a:schemeClr val="accent3"/>
          </a:lnRef>
          <a:fillRef idx="2">
            <a:schemeClr val="accent3"/>
          </a:fillRef>
          <a:effectRef idx="1">
            <a:schemeClr val="accent3"/>
          </a:effectRef>
          <a:fontRef idx="minor">
            <a:schemeClr val="dk1"/>
          </a:fontRef>
        </p:style>
        <p:txBody>
          <a:bodyPr/>
          <a:lstStyle/>
          <a:p>
            <a:r>
              <a:rPr lang="en-US" sz="3000" dirty="0" smtClean="0">
                <a:solidFill>
                  <a:schemeClr val="accent1">
                    <a:lumMod val="10000"/>
                  </a:schemeClr>
                </a:solidFill>
              </a:rPr>
              <a:t>Credit Amount and Income Distribution Of Working Class customers</a:t>
            </a:r>
            <a:endParaRPr lang="en-US" sz="3000"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31</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293" y="1493352"/>
            <a:ext cx="8931414" cy="3871295"/>
          </a:xfrm>
          <a:prstGeom prst="rect">
            <a:avLst/>
          </a:prstGeom>
        </p:spPr>
      </p:pic>
      <p:sp>
        <p:nvSpPr>
          <p:cNvPr id="5" name="TextBox 4"/>
          <p:cNvSpPr txBox="1"/>
          <p:nvPr/>
        </p:nvSpPr>
        <p:spPr>
          <a:xfrm>
            <a:off x="1660849" y="5784980"/>
            <a:ext cx="904565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solidFill>
                  <a:schemeClr val="tx2">
                    <a:lumMod val="10000"/>
                  </a:schemeClr>
                </a:solidFill>
              </a:rPr>
              <a:t>Income is between 120000 and 180000 for maximum number of employees.</a:t>
            </a:r>
          </a:p>
          <a:p>
            <a:r>
              <a:rPr lang="en-US" dirty="0" smtClean="0">
                <a:solidFill>
                  <a:schemeClr val="tx2">
                    <a:lumMod val="10000"/>
                  </a:schemeClr>
                </a:solidFill>
              </a:rPr>
              <a:t>Credit amount is between 250000 and 750000 for maximum number of employees</a:t>
            </a:r>
            <a:endParaRPr lang="en-IN" dirty="0">
              <a:solidFill>
                <a:schemeClr val="tx2">
                  <a:lumMod val="10000"/>
                </a:schemeClr>
              </a:solidFill>
            </a:endParaRPr>
          </a:p>
        </p:txBody>
      </p:sp>
    </p:spTree>
    <p:extLst>
      <p:ext uri="{BB962C8B-B14F-4D97-AF65-F5344CB8AC3E}">
        <p14:creationId xmlns:p14="http://schemas.microsoft.com/office/powerpoint/2010/main" val="26882726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a:xfrm>
            <a:off x="2577102" y="187263"/>
            <a:ext cx="6669534" cy="1111250"/>
          </a:xfrm>
        </p:spPr>
        <p:txBody>
          <a:bodyPr/>
          <a:lstStyle/>
          <a:p>
            <a:r>
              <a:rPr lang="en-US" sz="5400" dirty="0" smtClean="0">
                <a:solidFill>
                  <a:srgbClr val="00B050"/>
                </a:solidFill>
              </a:rPr>
              <a:t>Takeaways</a:t>
            </a:r>
            <a:endParaRPr lang="en-US" sz="5400" dirty="0">
              <a:solidFill>
                <a:srgbClr val="00B050"/>
              </a:solidFill>
            </a:endParaRP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200648" y="1175657"/>
            <a:ext cx="11490609" cy="5178490"/>
          </a:xfrm>
        </p:spPr>
        <p:txBody>
          <a:bodyPr>
            <a:noAutofit/>
          </a:bodyPr>
          <a:lstStyle/>
          <a:p>
            <a:pPr>
              <a:lnSpc>
                <a:spcPct val="100000"/>
              </a:lnSpc>
            </a:pPr>
            <a:r>
              <a:rPr lang="en-US" sz="1600" b="1" u="sng" dirty="0" smtClean="0">
                <a:solidFill>
                  <a:srgbClr val="FF0000"/>
                </a:solidFill>
              </a:rPr>
              <a:t>  Cash Loans Should </a:t>
            </a:r>
            <a:r>
              <a:rPr lang="en-US" sz="1600" b="1" u="sng" dirty="0">
                <a:solidFill>
                  <a:srgbClr val="FF0000"/>
                </a:solidFill>
              </a:rPr>
              <a:t>be </a:t>
            </a:r>
            <a:r>
              <a:rPr lang="en-US" sz="1600" b="1" u="sng" dirty="0" smtClean="0">
                <a:solidFill>
                  <a:srgbClr val="FF0000"/>
                </a:solidFill>
              </a:rPr>
              <a:t>given.</a:t>
            </a:r>
            <a:r>
              <a:rPr lang="en-US" sz="1600" dirty="0">
                <a:solidFill>
                  <a:schemeClr val="accent1">
                    <a:lumMod val="10000"/>
                  </a:schemeClr>
                </a:solidFill>
              </a:rPr>
              <a:t/>
            </a:r>
            <a:br>
              <a:rPr lang="en-US" sz="1600" dirty="0">
                <a:solidFill>
                  <a:schemeClr val="accent1">
                    <a:lumMod val="10000"/>
                  </a:schemeClr>
                </a:solidFill>
              </a:rPr>
            </a:br>
            <a:r>
              <a:rPr lang="en-US" sz="1600" dirty="0">
                <a:solidFill>
                  <a:schemeClr val="accent1">
                    <a:lumMod val="10000"/>
                  </a:schemeClr>
                </a:solidFill>
              </a:rPr>
              <a:t/>
            </a:r>
            <a:br>
              <a:rPr lang="en-US" sz="1600" dirty="0">
                <a:solidFill>
                  <a:schemeClr val="accent1">
                    <a:lumMod val="10000"/>
                  </a:schemeClr>
                </a:solidFill>
              </a:rPr>
            </a:br>
            <a:r>
              <a:rPr lang="en-US" sz="1600" dirty="0" smtClean="0">
                <a:solidFill>
                  <a:schemeClr val="accent1">
                    <a:lumMod val="10000"/>
                  </a:schemeClr>
                </a:solidFill>
              </a:rPr>
              <a:t>1.The </a:t>
            </a:r>
            <a:r>
              <a:rPr lang="en-US" sz="1600" dirty="0">
                <a:solidFill>
                  <a:schemeClr val="accent1">
                    <a:lumMod val="10000"/>
                  </a:schemeClr>
                </a:solidFill>
              </a:rPr>
              <a:t>customers were married laborers from the working class.</a:t>
            </a:r>
            <a:br>
              <a:rPr lang="en-US" sz="1600" dirty="0">
                <a:solidFill>
                  <a:schemeClr val="accent1">
                    <a:lumMod val="10000"/>
                  </a:schemeClr>
                </a:solidFill>
              </a:rPr>
            </a:br>
            <a:r>
              <a:rPr lang="en-US" sz="1600" dirty="0" smtClean="0">
                <a:solidFill>
                  <a:schemeClr val="accent1">
                    <a:lumMod val="10000"/>
                  </a:schemeClr>
                </a:solidFill>
              </a:rPr>
              <a:t>2. </a:t>
            </a:r>
            <a:r>
              <a:rPr lang="en-US" sz="1600" dirty="0">
                <a:solidFill>
                  <a:schemeClr val="accent1">
                    <a:lumMod val="10000"/>
                  </a:schemeClr>
                </a:solidFill>
              </a:rPr>
              <a:t>They owned a house but did not have a car.</a:t>
            </a:r>
            <a:br>
              <a:rPr lang="en-US" sz="1600" dirty="0">
                <a:solidFill>
                  <a:schemeClr val="accent1">
                    <a:lumMod val="10000"/>
                  </a:schemeClr>
                </a:solidFill>
              </a:rPr>
            </a:br>
            <a:r>
              <a:rPr lang="en-US" sz="1600" dirty="0" smtClean="0">
                <a:solidFill>
                  <a:schemeClr val="accent1">
                    <a:lumMod val="10000"/>
                  </a:schemeClr>
                </a:solidFill>
              </a:rPr>
              <a:t>3. </a:t>
            </a:r>
            <a:r>
              <a:rPr lang="en-US" sz="1600" dirty="0">
                <a:solidFill>
                  <a:schemeClr val="accent1">
                    <a:lumMod val="10000"/>
                  </a:schemeClr>
                </a:solidFill>
              </a:rPr>
              <a:t>They were unaccompanied when they came to apply for the loan.</a:t>
            </a:r>
            <a:br>
              <a:rPr lang="en-US" sz="1600" dirty="0">
                <a:solidFill>
                  <a:schemeClr val="accent1">
                    <a:lumMod val="10000"/>
                  </a:schemeClr>
                </a:solidFill>
              </a:rPr>
            </a:br>
            <a:r>
              <a:rPr lang="en-US" sz="1600" dirty="0" smtClean="0">
                <a:solidFill>
                  <a:schemeClr val="accent1">
                    <a:lumMod val="10000"/>
                  </a:schemeClr>
                </a:solidFill>
              </a:rPr>
              <a:t>4. </a:t>
            </a:r>
            <a:r>
              <a:rPr lang="en-US" sz="1600" dirty="0">
                <a:solidFill>
                  <a:schemeClr val="accent1">
                    <a:lumMod val="10000"/>
                  </a:schemeClr>
                </a:solidFill>
              </a:rPr>
              <a:t>Their income was less than the credit amount.</a:t>
            </a:r>
            <a:br>
              <a:rPr lang="en-US" sz="1600" dirty="0">
                <a:solidFill>
                  <a:schemeClr val="accent1">
                    <a:lumMod val="10000"/>
                  </a:schemeClr>
                </a:solidFill>
              </a:rPr>
            </a:br>
            <a:r>
              <a:rPr lang="en-US" sz="1600" dirty="0" smtClean="0">
                <a:solidFill>
                  <a:schemeClr val="accent1">
                    <a:lumMod val="10000"/>
                  </a:schemeClr>
                </a:solidFill>
              </a:rPr>
              <a:t>5.The </a:t>
            </a:r>
            <a:r>
              <a:rPr lang="en-US" sz="1600" dirty="0">
                <a:solidFill>
                  <a:schemeClr val="accent1">
                    <a:lumMod val="10000"/>
                  </a:schemeClr>
                </a:solidFill>
              </a:rPr>
              <a:t>goods price was almost equal to the credit amount.</a:t>
            </a:r>
            <a:br>
              <a:rPr lang="en-US" sz="1600" dirty="0">
                <a:solidFill>
                  <a:schemeClr val="accent1">
                    <a:lumMod val="10000"/>
                  </a:schemeClr>
                </a:solidFill>
              </a:rPr>
            </a:br>
            <a:r>
              <a:rPr lang="en-US" sz="1600" dirty="0" smtClean="0">
                <a:solidFill>
                  <a:schemeClr val="accent1">
                    <a:lumMod val="10000"/>
                  </a:schemeClr>
                </a:solidFill>
              </a:rPr>
              <a:t>6. </a:t>
            </a:r>
            <a:r>
              <a:rPr lang="en-US" sz="1600" dirty="0">
                <a:solidFill>
                  <a:schemeClr val="accent1">
                    <a:lumMod val="10000"/>
                  </a:schemeClr>
                </a:solidFill>
              </a:rPr>
              <a:t>60.96% were females among these </a:t>
            </a:r>
            <a:r>
              <a:rPr lang="en-US" sz="1600" dirty="0" smtClean="0">
                <a:solidFill>
                  <a:schemeClr val="accent1">
                    <a:lumMod val="10000"/>
                  </a:schemeClr>
                </a:solidFill>
              </a:rPr>
              <a:t>Customers.</a:t>
            </a:r>
            <a:r>
              <a:rPr lang="en-US" sz="1600" dirty="0">
                <a:solidFill>
                  <a:schemeClr val="accent1">
                    <a:lumMod val="10000"/>
                  </a:schemeClr>
                </a:solidFill>
              </a:rPr>
              <a:t/>
            </a:r>
            <a:br>
              <a:rPr lang="en-US" sz="1600" dirty="0">
                <a:solidFill>
                  <a:schemeClr val="accent1">
                    <a:lumMod val="10000"/>
                  </a:schemeClr>
                </a:solidFill>
              </a:rPr>
            </a:br>
            <a:r>
              <a:rPr lang="en-US" sz="1600" dirty="0">
                <a:solidFill>
                  <a:schemeClr val="accent1">
                    <a:lumMod val="10000"/>
                  </a:schemeClr>
                </a:solidFill>
              </a:rPr>
              <a:t/>
            </a:r>
            <a:br>
              <a:rPr lang="en-US" sz="1600" dirty="0">
                <a:solidFill>
                  <a:schemeClr val="accent1">
                    <a:lumMod val="10000"/>
                  </a:schemeClr>
                </a:solidFill>
              </a:rPr>
            </a:br>
            <a:r>
              <a:rPr lang="en-US" sz="1600" dirty="0" smtClean="0">
                <a:solidFill>
                  <a:schemeClr val="accent1">
                    <a:lumMod val="10000"/>
                  </a:schemeClr>
                </a:solidFill>
              </a:rPr>
              <a:t>Family </a:t>
            </a:r>
            <a:r>
              <a:rPr lang="en-US" sz="1600" dirty="0">
                <a:solidFill>
                  <a:schemeClr val="accent1">
                    <a:lumMod val="10000"/>
                  </a:schemeClr>
                </a:solidFill>
              </a:rPr>
              <a:t>information</a:t>
            </a:r>
            <a:br>
              <a:rPr lang="en-US" sz="1600" dirty="0">
                <a:solidFill>
                  <a:schemeClr val="accent1">
                    <a:lumMod val="10000"/>
                  </a:schemeClr>
                </a:solidFill>
              </a:rPr>
            </a:br>
            <a:r>
              <a:rPr lang="en-US" sz="1600" dirty="0">
                <a:solidFill>
                  <a:schemeClr val="accent1">
                    <a:lumMod val="10000"/>
                  </a:schemeClr>
                </a:solidFill>
              </a:rPr>
              <a:t/>
            </a:r>
            <a:br>
              <a:rPr lang="en-US" sz="1600" dirty="0">
                <a:solidFill>
                  <a:schemeClr val="accent1">
                    <a:lumMod val="10000"/>
                  </a:schemeClr>
                </a:solidFill>
              </a:rPr>
            </a:br>
            <a:r>
              <a:rPr lang="en-US" sz="1600" dirty="0" smtClean="0">
                <a:solidFill>
                  <a:schemeClr val="accent1">
                    <a:lumMod val="10000"/>
                  </a:schemeClr>
                </a:solidFill>
              </a:rPr>
              <a:t>1. 66.39</a:t>
            </a:r>
            <a:r>
              <a:rPr lang="en-US" sz="1600" dirty="0">
                <a:solidFill>
                  <a:schemeClr val="accent1">
                    <a:lumMod val="10000"/>
                  </a:schemeClr>
                </a:solidFill>
              </a:rPr>
              <a:t>% customers had no children.</a:t>
            </a:r>
            <a:br>
              <a:rPr lang="en-US" sz="1600" dirty="0">
                <a:solidFill>
                  <a:schemeClr val="accent1">
                    <a:lumMod val="10000"/>
                  </a:schemeClr>
                </a:solidFill>
              </a:rPr>
            </a:br>
            <a:r>
              <a:rPr lang="en-US" sz="1600" dirty="0" smtClean="0">
                <a:solidFill>
                  <a:schemeClr val="accent1">
                    <a:lumMod val="10000"/>
                  </a:schemeClr>
                </a:solidFill>
              </a:rPr>
              <a:t>2. </a:t>
            </a:r>
            <a:r>
              <a:rPr lang="en-US" sz="1600" dirty="0">
                <a:solidFill>
                  <a:schemeClr val="accent1">
                    <a:lumMod val="10000"/>
                  </a:schemeClr>
                </a:solidFill>
              </a:rPr>
              <a:t>50.15 Customers had 2 family members.</a:t>
            </a:r>
            <a:br>
              <a:rPr lang="en-US" sz="1600" dirty="0">
                <a:solidFill>
                  <a:schemeClr val="accent1">
                    <a:lumMod val="10000"/>
                  </a:schemeClr>
                </a:solidFill>
              </a:rPr>
            </a:br>
            <a:r>
              <a:rPr lang="en-US" sz="1600" dirty="0">
                <a:solidFill>
                  <a:schemeClr val="accent1">
                    <a:lumMod val="10000"/>
                  </a:schemeClr>
                </a:solidFill>
              </a:rPr>
              <a:t/>
            </a:r>
            <a:br>
              <a:rPr lang="en-US" sz="1600" dirty="0">
                <a:solidFill>
                  <a:schemeClr val="accent1">
                    <a:lumMod val="10000"/>
                  </a:schemeClr>
                </a:solidFill>
              </a:rPr>
            </a:br>
            <a:r>
              <a:rPr lang="en-US" sz="1600" dirty="0" smtClean="0">
                <a:solidFill>
                  <a:schemeClr val="accent1">
                    <a:lumMod val="10000"/>
                  </a:schemeClr>
                </a:solidFill>
              </a:rPr>
              <a:t>The </a:t>
            </a:r>
            <a:r>
              <a:rPr lang="en-US" sz="1600" dirty="0">
                <a:solidFill>
                  <a:schemeClr val="accent1">
                    <a:lumMod val="10000"/>
                  </a:schemeClr>
                </a:solidFill>
              </a:rPr>
              <a:t>fact that the customers are married laborers from the working class may suggest that they have stable employment and income sources, which could be viewed as a positive factor.</a:t>
            </a:r>
            <a:br>
              <a:rPr lang="en-US" sz="1600" dirty="0">
                <a:solidFill>
                  <a:schemeClr val="accent1">
                    <a:lumMod val="10000"/>
                  </a:schemeClr>
                </a:solidFill>
              </a:rPr>
            </a:br>
            <a:r>
              <a:rPr lang="en-US" sz="1600" dirty="0" smtClean="0">
                <a:solidFill>
                  <a:schemeClr val="accent1">
                    <a:lumMod val="10000"/>
                  </a:schemeClr>
                </a:solidFill>
              </a:rPr>
              <a:t>The </a:t>
            </a:r>
            <a:r>
              <a:rPr lang="en-US" sz="1600" dirty="0">
                <a:solidFill>
                  <a:schemeClr val="accent1">
                    <a:lumMod val="10000"/>
                  </a:schemeClr>
                </a:solidFill>
              </a:rPr>
              <a:t>fact that the customers own a house but do not have a car may suggest that they prioritize housing over other types of assets, which could also be viewed as a positive factor.</a:t>
            </a:r>
          </a:p>
        </p:txBody>
      </p:sp>
    </p:spTree>
    <p:extLst>
      <p:ext uri="{BB962C8B-B14F-4D97-AF65-F5344CB8AC3E}">
        <p14:creationId xmlns:p14="http://schemas.microsoft.com/office/powerpoint/2010/main" val="6751371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1147666" y="167951"/>
            <a:ext cx="9554547" cy="1266495"/>
          </a:xfrm>
        </p:spPr>
        <p:style>
          <a:lnRef idx="1">
            <a:schemeClr val="accent3"/>
          </a:lnRef>
          <a:fillRef idx="2">
            <a:schemeClr val="accent3"/>
          </a:fillRef>
          <a:effectRef idx="1">
            <a:schemeClr val="accent3"/>
          </a:effectRef>
          <a:fontRef idx="minor">
            <a:schemeClr val="dk1"/>
          </a:fontRef>
        </p:style>
        <p:txBody>
          <a:bodyPr anchor="t"/>
          <a:lstStyle/>
          <a:p>
            <a:r>
              <a:rPr lang="en-US" sz="3000" b="1" spc="300" dirty="0">
                <a:solidFill>
                  <a:schemeClr val="accent1">
                    <a:lumMod val="10000"/>
                  </a:schemeClr>
                </a:solidFill>
              </a:rPr>
              <a:t>Education Background of the </a:t>
            </a:r>
            <a:r>
              <a:rPr lang="en-US" sz="3000" b="1" spc="300" dirty="0" smtClean="0">
                <a:solidFill>
                  <a:schemeClr val="accent1">
                    <a:lumMod val="10000"/>
                  </a:schemeClr>
                </a:solidFill>
              </a:rPr>
              <a:t>Customers of </a:t>
            </a:r>
            <a:r>
              <a:rPr lang="en-US" sz="3200" b="1" dirty="0">
                <a:solidFill>
                  <a:schemeClr val="accent1">
                    <a:lumMod val="10000"/>
                  </a:schemeClr>
                </a:solidFill>
              </a:rPr>
              <a:t>pensioners and </a:t>
            </a:r>
            <a:r>
              <a:rPr lang="en-US" sz="3200" b="1" dirty="0" smtClean="0">
                <a:solidFill>
                  <a:schemeClr val="accent1">
                    <a:lumMod val="10000"/>
                  </a:schemeClr>
                </a:solidFill>
              </a:rPr>
              <a:t>Commercial Associate</a:t>
            </a:r>
            <a:r>
              <a:rPr lang="en-US" sz="3200" b="1" dirty="0">
                <a:solidFill>
                  <a:schemeClr val="accent1">
                    <a:lumMod val="10000"/>
                  </a:schemeClr>
                </a:solidFill>
              </a:rPr>
              <a:t>.</a:t>
            </a:r>
            <a:r>
              <a:rPr lang="en-US" sz="3000" b="1" spc="300" dirty="0" smtClean="0">
                <a:solidFill>
                  <a:schemeClr val="accent1">
                    <a:lumMod val="10000"/>
                  </a:schemeClr>
                </a:solidFill>
              </a:rPr>
              <a:t/>
            </a:r>
            <a:br>
              <a:rPr lang="en-US" sz="3000" b="1" spc="300" dirty="0" smtClean="0">
                <a:solidFill>
                  <a:schemeClr val="accent1">
                    <a:lumMod val="10000"/>
                  </a:schemeClr>
                </a:solidFill>
              </a:rPr>
            </a:br>
            <a:endParaRPr lang="en-US" sz="3000" b="1" spc="300" dirty="0">
              <a:solidFill>
                <a:schemeClr val="accent1">
                  <a:lumMod val="10000"/>
                </a:schemeClr>
              </a:solidFill>
            </a:endParaRP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
        <p:nvSpPr>
          <p:cNvPr id="6" name="TextBox 5"/>
          <p:cNvSpPr txBox="1"/>
          <p:nvPr/>
        </p:nvSpPr>
        <p:spPr>
          <a:xfrm>
            <a:off x="1411644" y="5118450"/>
            <a:ext cx="941186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chemeClr val="accent1">
                    <a:lumMod val="10000"/>
                  </a:schemeClr>
                </a:solidFill>
              </a:rPr>
              <a:t>The majority of customers are laborers and they had Secondary/Secondary </a:t>
            </a:r>
            <a:r>
              <a:rPr lang="en-US" dirty="0" smtClean="0">
                <a:solidFill>
                  <a:schemeClr val="accent1">
                    <a:lumMod val="10000"/>
                  </a:schemeClr>
                </a:solidFill>
              </a:rPr>
              <a:t>special </a:t>
            </a:r>
            <a:r>
              <a:rPr lang="en-US" dirty="0">
                <a:solidFill>
                  <a:schemeClr val="accent1">
                    <a:lumMod val="10000"/>
                  </a:schemeClr>
                </a:solidFill>
              </a:rPr>
              <a:t>Education Background.</a:t>
            </a:r>
            <a:endParaRPr lang="en-IN" dirty="0">
              <a:solidFill>
                <a:schemeClr val="accent1">
                  <a:lumMod val="1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844" y="1988695"/>
            <a:ext cx="8672312" cy="2880610"/>
          </a:xfrm>
          <a:prstGeom prst="rect">
            <a:avLst/>
          </a:prstGeom>
        </p:spPr>
      </p:pic>
    </p:spTree>
    <p:extLst>
      <p:ext uri="{BB962C8B-B14F-4D97-AF65-F5344CB8AC3E}">
        <p14:creationId xmlns:p14="http://schemas.microsoft.com/office/powerpoint/2010/main" val="25824441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1520891" y="164310"/>
            <a:ext cx="8761444" cy="712768"/>
          </a:xfrm>
        </p:spPr>
        <p:style>
          <a:lnRef idx="1">
            <a:schemeClr val="accent3"/>
          </a:lnRef>
          <a:fillRef idx="2">
            <a:schemeClr val="accent3"/>
          </a:fillRef>
          <a:effectRef idx="1">
            <a:schemeClr val="accent3"/>
          </a:effectRef>
          <a:fontRef idx="minor">
            <a:schemeClr val="dk1"/>
          </a:fontRef>
        </p:style>
        <p:txBody>
          <a:bodyPr/>
          <a:lstStyle/>
          <a:p>
            <a:r>
              <a:rPr lang="en-US" sz="2500" b="1" spc="300" dirty="0">
                <a:solidFill>
                  <a:schemeClr val="accent1">
                    <a:lumMod val="10000"/>
                  </a:schemeClr>
                </a:solidFill>
              </a:rPr>
              <a:t>Occupation Type of </a:t>
            </a:r>
            <a:r>
              <a:rPr lang="en-US" sz="2500" b="1" spc="300" dirty="0" smtClean="0">
                <a:solidFill>
                  <a:schemeClr val="accent1">
                    <a:lumMod val="10000"/>
                  </a:schemeClr>
                </a:solidFill>
              </a:rPr>
              <a:t>Customers of </a:t>
            </a:r>
            <a:r>
              <a:rPr lang="en-US" sz="2800" b="1" dirty="0">
                <a:solidFill>
                  <a:schemeClr val="accent1">
                    <a:lumMod val="10000"/>
                  </a:schemeClr>
                </a:solidFill>
              </a:rPr>
              <a:t>pensioners and commercial associate.</a:t>
            </a:r>
            <a:endParaRPr lang="en-US" sz="2500" b="1" spc="300" dirty="0">
              <a:solidFill>
                <a:schemeClr val="accent1">
                  <a:lumMod val="10000"/>
                </a:schemeClr>
              </a:solidFill>
            </a:endParaRP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34</a:t>
            </a:fld>
            <a:endParaRPr lang="en-US" dirty="0"/>
          </a:p>
        </p:txBody>
      </p:sp>
      <p:sp>
        <p:nvSpPr>
          <p:cNvPr id="7" name="Date Placeholder 35">
            <a:extLst>
              <a:ext uri="{FF2B5EF4-FFF2-40B4-BE49-F238E27FC236}">
                <a16:creationId xmlns:a16="http://schemas.microsoft.com/office/drawing/2014/main" id="{F6CE792E-745D-4408-9AB1-740D556972A1}"/>
              </a:ext>
            </a:extLst>
          </p:cNvPr>
          <p:cNvSpPr txBox="1">
            <a:spLocks/>
          </p:cNvSpPr>
          <p:nvPr/>
        </p:nvSpPr>
        <p:spPr>
          <a:xfrm>
            <a:off x="3818943" y="5820434"/>
            <a:ext cx="507313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solidFill>
                  <a:schemeClr val="accent1">
                    <a:lumMod val="10000"/>
                  </a:schemeClr>
                </a:solidFill>
              </a:rPr>
              <a:t>Almost 12000 Customers are Laborers</a:t>
            </a:r>
            <a:endParaRPr lang="en-US" sz="2000" dirty="0">
              <a:solidFill>
                <a:schemeClr val="accent1">
                  <a:lumMod val="1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120" y="1390473"/>
            <a:ext cx="8763759" cy="4077053"/>
          </a:xfrm>
          <a:prstGeom prst="rect">
            <a:avLst/>
          </a:prstGeom>
        </p:spPr>
      </p:pic>
    </p:spTree>
    <p:extLst>
      <p:ext uri="{BB962C8B-B14F-4D97-AF65-F5344CB8AC3E}">
        <p14:creationId xmlns:p14="http://schemas.microsoft.com/office/powerpoint/2010/main" val="38785388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513184" y="71000"/>
            <a:ext cx="11168741" cy="1012490"/>
          </a:xfrm>
        </p:spPr>
        <p:style>
          <a:lnRef idx="1">
            <a:schemeClr val="accent3"/>
          </a:lnRef>
          <a:fillRef idx="2">
            <a:schemeClr val="accent3"/>
          </a:fillRef>
          <a:effectRef idx="1">
            <a:schemeClr val="accent3"/>
          </a:effectRef>
          <a:fontRef idx="minor">
            <a:schemeClr val="dk1"/>
          </a:fontRef>
        </p:style>
        <p:txBody>
          <a:bodyPr/>
          <a:lstStyle/>
          <a:p>
            <a:pPr>
              <a:lnSpc>
                <a:spcPct val="100000"/>
              </a:lnSpc>
            </a:pPr>
            <a:r>
              <a:rPr lang="en-US" sz="2500" b="1" dirty="0" smtClean="0">
                <a:solidFill>
                  <a:schemeClr val="accent1">
                    <a:lumMod val="10000"/>
                  </a:schemeClr>
                </a:solidFill>
              </a:rPr>
              <a:t>Family Status and were Accompanied Status during application of the loan of </a:t>
            </a:r>
            <a:r>
              <a:rPr lang="en-US" sz="2800" b="1" dirty="0">
                <a:solidFill>
                  <a:schemeClr val="accent1">
                    <a:lumMod val="10000"/>
                  </a:schemeClr>
                </a:solidFill>
              </a:rPr>
              <a:t>pensioners and commercial associate.</a:t>
            </a:r>
            <a:endParaRPr lang="en-US" sz="2500" b="1" dirty="0">
              <a:solidFill>
                <a:schemeClr val="accent1">
                  <a:lumMod val="10000"/>
                </a:schemeClr>
              </a:solidFill>
            </a:endParaRP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35</a:t>
            </a:fld>
            <a:endParaRPr lang="en-US" dirty="0"/>
          </a:p>
        </p:txBody>
      </p:sp>
      <p:sp>
        <p:nvSpPr>
          <p:cNvPr id="3" name="TextBox 2"/>
          <p:cNvSpPr txBox="1"/>
          <p:nvPr/>
        </p:nvSpPr>
        <p:spPr>
          <a:xfrm>
            <a:off x="1250302" y="5840651"/>
            <a:ext cx="9514115"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chemeClr val="accent1">
                    <a:lumMod val="10000"/>
                  </a:schemeClr>
                </a:solidFill>
              </a:rPr>
              <a:t>The majority of customers are married and were not accompanied by anyone when they came to apply for the loan.</a:t>
            </a:r>
            <a:endParaRPr lang="en-IN" dirty="0">
              <a:solidFill>
                <a:schemeClr val="accent1">
                  <a:lumMod val="1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991" y="1245072"/>
            <a:ext cx="7086814" cy="4433996"/>
          </a:xfrm>
          <a:prstGeom prst="rect">
            <a:avLst/>
          </a:prstGeom>
        </p:spPr>
      </p:pic>
    </p:spTree>
    <p:extLst>
      <p:ext uri="{BB962C8B-B14F-4D97-AF65-F5344CB8AC3E}">
        <p14:creationId xmlns:p14="http://schemas.microsoft.com/office/powerpoint/2010/main" val="21000068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2232737" y="248284"/>
            <a:ext cx="8077590" cy="747228"/>
          </a:xfrm>
        </p:spPr>
        <p:style>
          <a:lnRef idx="1">
            <a:schemeClr val="accent3"/>
          </a:lnRef>
          <a:fillRef idx="2">
            <a:schemeClr val="accent3"/>
          </a:fillRef>
          <a:effectRef idx="1">
            <a:schemeClr val="accent3"/>
          </a:effectRef>
          <a:fontRef idx="minor">
            <a:schemeClr val="dk1"/>
          </a:fontRef>
        </p:style>
        <p:txBody>
          <a:bodyPr/>
          <a:lstStyle/>
          <a:p>
            <a:r>
              <a:rPr lang="en-US" sz="3000" b="1" dirty="0">
                <a:solidFill>
                  <a:schemeClr val="accent1">
                    <a:lumMod val="10000"/>
                  </a:schemeClr>
                </a:solidFill>
              </a:rPr>
              <a:t>Number of Family </a:t>
            </a:r>
            <a:r>
              <a:rPr lang="en-US" sz="3000" b="1" dirty="0" smtClean="0">
                <a:solidFill>
                  <a:schemeClr val="accent1">
                    <a:lumMod val="10000"/>
                  </a:schemeClr>
                </a:solidFill>
              </a:rPr>
              <a:t>Members of </a:t>
            </a:r>
            <a:r>
              <a:rPr lang="en-US" sz="3200" b="1" dirty="0">
                <a:solidFill>
                  <a:schemeClr val="accent1">
                    <a:lumMod val="10000"/>
                  </a:schemeClr>
                </a:solidFill>
              </a:rPr>
              <a:t>pensioners and commercial associate.</a:t>
            </a:r>
            <a:endParaRPr lang="en-US" sz="3000" b="1" dirty="0">
              <a:solidFill>
                <a:schemeClr val="accent1">
                  <a:lumMod val="10000"/>
                </a:schemeClr>
              </a:solidFill>
            </a:endParaRP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36</a:t>
            </a:fld>
            <a:endParaRPr lang="en-US" dirty="0"/>
          </a:p>
        </p:txBody>
      </p:sp>
      <p:sp>
        <p:nvSpPr>
          <p:cNvPr id="6" name="TextBox 5"/>
          <p:cNvSpPr txBox="1"/>
          <p:nvPr/>
        </p:nvSpPr>
        <p:spPr>
          <a:xfrm>
            <a:off x="3760237" y="5862487"/>
            <a:ext cx="524380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solidFill>
                  <a:schemeClr val="accent1">
                    <a:lumMod val="10000"/>
                  </a:schemeClr>
                </a:solidFill>
              </a:rPr>
              <a:t>57.01 %  Customers have 2 Family Members.</a:t>
            </a:r>
            <a:endParaRPr lang="en-IN" dirty="0">
              <a:solidFill>
                <a:schemeClr val="accent1">
                  <a:lumMod val="1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670" y="1405714"/>
            <a:ext cx="8062659" cy="4046571"/>
          </a:xfrm>
          <a:prstGeom prst="rect">
            <a:avLst/>
          </a:prstGeom>
        </p:spPr>
      </p:pic>
    </p:spTree>
    <p:extLst>
      <p:ext uri="{BB962C8B-B14F-4D97-AF65-F5344CB8AC3E}">
        <p14:creationId xmlns:p14="http://schemas.microsoft.com/office/powerpoint/2010/main" val="10359037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2155371" y="154978"/>
            <a:ext cx="8082458" cy="834067"/>
          </a:xfrm>
        </p:spPr>
        <p:style>
          <a:lnRef idx="1">
            <a:schemeClr val="accent3"/>
          </a:lnRef>
          <a:fillRef idx="2">
            <a:schemeClr val="accent3"/>
          </a:fillRef>
          <a:effectRef idx="1">
            <a:schemeClr val="accent3"/>
          </a:effectRef>
          <a:fontRef idx="minor">
            <a:schemeClr val="dk1"/>
          </a:fontRef>
        </p:style>
        <p:txBody>
          <a:bodyPr/>
          <a:lstStyle/>
          <a:p>
            <a:r>
              <a:rPr lang="en-US" sz="3000" b="1" dirty="0" smtClean="0">
                <a:solidFill>
                  <a:schemeClr val="accent1">
                    <a:lumMod val="10000"/>
                  </a:schemeClr>
                </a:solidFill>
              </a:rPr>
              <a:t>Number of Children of </a:t>
            </a:r>
            <a:r>
              <a:rPr lang="en-US" sz="3200" b="1" dirty="0">
                <a:solidFill>
                  <a:schemeClr val="accent1">
                    <a:lumMod val="10000"/>
                  </a:schemeClr>
                </a:solidFill>
              </a:rPr>
              <a:t>pensioners and commercial associate.</a:t>
            </a:r>
            <a:endParaRPr lang="en-US" sz="3000" b="1" dirty="0">
              <a:solidFill>
                <a:schemeClr val="accent1">
                  <a:lumMod val="10000"/>
                </a:schemeClr>
              </a:solidFill>
            </a:endParaRPr>
          </a:p>
        </p:txBody>
      </p:sp>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p:txBody>
          <a:bodyPr/>
          <a:lstStyle/>
          <a:p>
            <a:endParaRPr lang="en-US"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37</a:t>
            </a:fld>
            <a:endParaRPr lang="en-US" dirty="0"/>
          </a:p>
        </p:txBody>
      </p:sp>
      <p:sp>
        <p:nvSpPr>
          <p:cNvPr id="6" name="TextBox 5"/>
          <p:cNvSpPr txBox="1"/>
          <p:nvPr/>
        </p:nvSpPr>
        <p:spPr>
          <a:xfrm>
            <a:off x="3890865" y="5765916"/>
            <a:ext cx="403082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solidFill>
                  <a:schemeClr val="accent1">
                    <a:lumMod val="10000"/>
                  </a:schemeClr>
                </a:solidFill>
              </a:rPr>
              <a:t>85.12% Customers have No children.</a:t>
            </a:r>
            <a:endParaRPr lang="en-IN" dirty="0">
              <a:solidFill>
                <a:schemeClr val="accent1">
                  <a:lumMod val="1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171" y="1443818"/>
            <a:ext cx="8283658" cy="3970364"/>
          </a:xfrm>
          <a:prstGeom prst="rect">
            <a:avLst/>
          </a:prstGeom>
        </p:spPr>
      </p:pic>
    </p:spTree>
    <p:extLst>
      <p:ext uri="{BB962C8B-B14F-4D97-AF65-F5344CB8AC3E}">
        <p14:creationId xmlns:p14="http://schemas.microsoft.com/office/powerpoint/2010/main" val="8954316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50086" y="328932"/>
            <a:ext cx="9296143" cy="683208"/>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000" b="1" spc="300" dirty="0" smtClean="0">
                <a:solidFill>
                  <a:schemeClr val="accent1">
                    <a:lumMod val="10000"/>
                  </a:schemeClr>
                </a:solidFill>
              </a:rPr>
              <a:t>Central Tendency of Income and Credit Data</a:t>
            </a:r>
            <a:br>
              <a:rPr lang="en-US" sz="3000" b="1" spc="300" dirty="0" smtClean="0">
                <a:solidFill>
                  <a:schemeClr val="accent1">
                    <a:lumMod val="10000"/>
                  </a:schemeClr>
                </a:solidFill>
              </a:rPr>
            </a:br>
            <a:r>
              <a:rPr lang="en-US" sz="3000" b="1" spc="300" dirty="0" smtClean="0">
                <a:solidFill>
                  <a:schemeClr val="accent1">
                    <a:lumMod val="10000"/>
                  </a:schemeClr>
                </a:solidFill>
              </a:rPr>
              <a:t>of </a:t>
            </a:r>
            <a:r>
              <a:rPr lang="en-US" sz="3200" b="1" dirty="0">
                <a:solidFill>
                  <a:schemeClr val="accent1">
                    <a:lumMod val="10000"/>
                  </a:schemeClr>
                </a:solidFill>
              </a:rPr>
              <a:t>pensioners and commercial associate.</a:t>
            </a:r>
            <a:endParaRPr lang="en-US" sz="3000" b="1" spc="300" dirty="0">
              <a:solidFill>
                <a:schemeClr val="accent1">
                  <a:lumMod val="10000"/>
                </a:schemeClr>
              </a:solidFill>
            </a:endParaRPr>
          </a:p>
        </p:txBody>
      </p:sp>
      <p:sp>
        <p:nvSpPr>
          <p:cNvPr id="15" name="Slide Number Placeholder 14">
            <a:extLst>
              <a:ext uri="{FF2B5EF4-FFF2-40B4-BE49-F238E27FC236}">
                <a16:creationId xmlns:a16="http://schemas.microsoft.com/office/drawing/2014/main" id="{5515DA6F-E486-4C5A-B98C-B1ACDA64D455}"/>
              </a:ext>
            </a:extLst>
          </p:cNvPr>
          <p:cNvSpPr>
            <a:spLocks noGrp="1"/>
          </p:cNvSpPr>
          <p:nvPr>
            <p:ph type="sldNum" sz="quarter" idx="4"/>
          </p:nvPr>
        </p:nvSpPr>
        <p:spPr/>
        <p:txBody>
          <a:bodyPr/>
          <a:lstStyle/>
          <a:p>
            <a:fld id="{294A09A9-5501-47C1-A89A-A340965A2BE2}" type="slidenum">
              <a:rPr lang="en-US" smtClean="0"/>
              <a:pPr/>
              <a:t>38</a:t>
            </a:fld>
            <a:endParaRPr lang="en-US" dirty="0"/>
          </a:p>
        </p:txBody>
      </p:sp>
      <p:graphicFrame>
        <p:nvGraphicFramePr>
          <p:cNvPr id="9" name="Content Placeholder 8"/>
          <p:cNvGraphicFramePr>
            <a:graphicFrameLocks noGrp="1"/>
          </p:cNvGraphicFramePr>
          <p:nvPr>
            <p:ph sz="quarter" idx="11"/>
            <p:extLst>
              <p:ext uri="{D42A27DB-BD31-4B8C-83A1-F6EECF244321}">
                <p14:modId xmlns:p14="http://schemas.microsoft.com/office/powerpoint/2010/main" val="1060735283"/>
              </p:ext>
            </p:extLst>
          </p:nvPr>
        </p:nvGraphicFramePr>
        <p:xfrm>
          <a:off x="1350086" y="2143728"/>
          <a:ext cx="9852505" cy="2182046"/>
        </p:xfrm>
        <a:graphic>
          <a:graphicData uri="http://schemas.openxmlformats.org/drawingml/2006/table">
            <a:tbl>
              <a:tblPr firstRow="1" bandRow="1">
                <a:tableStyleId>{912C8C85-51F0-491E-9774-3900AFEF0FD7}</a:tableStyleId>
              </a:tblPr>
              <a:tblGrid>
                <a:gridCol w="1045029">
                  <a:extLst>
                    <a:ext uri="{9D8B030D-6E8A-4147-A177-3AD203B41FA5}">
                      <a16:colId xmlns:a16="http://schemas.microsoft.com/office/drawing/2014/main" val="3997379787"/>
                    </a:ext>
                  </a:extLst>
                </a:gridCol>
                <a:gridCol w="1303946">
                  <a:extLst>
                    <a:ext uri="{9D8B030D-6E8A-4147-A177-3AD203B41FA5}">
                      <a16:colId xmlns:a16="http://schemas.microsoft.com/office/drawing/2014/main" val="3053361831"/>
                    </a:ext>
                  </a:extLst>
                </a:gridCol>
                <a:gridCol w="1336617">
                  <a:extLst>
                    <a:ext uri="{9D8B030D-6E8A-4147-A177-3AD203B41FA5}">
                      <a16:colId xmlns:a16="http://schemas.microsoft.com/office/drawing/2014/main" val="234642760"/>
                    </a:ext>
                  </a:extLst>
                </a:gridCol>
                <a:gridCol w="1706880">
                  <a:extLst>
                    <a:ext uri="{9D8B030D-6E8A-4147-A177-3AD203B41FA5}">
                      <a16:colId xmlns:a16="http://schemas.microsoft.com/office/drawing/2014/main" val="3624150169"/>
                    </a:ext>
                  </a:extLst>
                </a:gridCol>
                <a:gridCol w="1352939">
                  <a:extLst>
                    <a:ext uri="{9D8B030D-6E8A-4147-A177-3AD203B41FA5}">
                      <a16:colId xmlns:a16="http://schemas.microsoft.com/office/drawing/2014/main" val="1370806503"/>
                    </a:ext>
                  </a:extLst>
                </a:gridCol>
                <a:gridCol w="1259633">
                  <a:extLst>
                    <a:ext uri="{9D8B030D-6E8A-4147-A177-3AD203B41FA5}">
                      <a16:colId xmlns:a16="http://schemas.microsoft.com/office/drawing/2014/main" val="3779915855"/>
                    </a:ext>
                  </a:extLst>
                </a:gridCol>
                <a:gridCol w="1847461">
                  <a:extLst>
                    <a:ext uri="{9D8B030D-6E8A-4147-A177-3AD203B41FA5}">
                      <a16:colId xmlns:a16="http://schemas.microsoft.com/office/drawing/2014/main" val="3071063606"/>
                    </a:ext>
                  </a:extLst>
                </a:gridCol>
              </a:tblGrid>
              <a:tr h="708264">
                <a:tc>
                  <a:txBody>
                    <a:bodyPr/>
                    <a:lstStyle/>
                    <a:p>
                      <a:r>
                        <a:rPr lang="en-IN" dirty="0" smtClean="0"/>
                        <a:t>Gender</a:t>
                      </a:r>
                      <a:endParaRPr lang="en-IN" dirty="0"/>
                    </a:p>
                  </a:txBody>
                  <a:tcPr/>
                </a:tc>
                <a:tc>
                  <a:txBody>
                    <a:bodyPr/>
                    <a:lstStyle/>
                    <a:p>
                      <a:r>
                        <a:rPr lang="en-IN" dirty="0" smtClean="0"/>
                        <a:t>Mean</a:t>
                      </a:r>
                      <a:endParaRPr lang="en-IN" dirty="0"/>
                    </a:p>
                  </a:txBody>
                  <a:tcPr/>
                </a:tc>
                <a:tc>
                  <a:txBody>
                    <a:bodyPr/>
                    <a:lstStyle/>
                    <a:p>
                      <a:r>
                        <a:rPr lang="en-IN" dirty="0" smtClean="0"/>
                        <a:t>Median</a:t>
                      </a:r>
                      <a:endParaRPr lang="en-IN" dirty="0"/>
                    </a:p>
                  </a:txBody>
                  <a:tcPr/>
                </a:tc>
                <a:tc>
                  <a:txBody>
                    <a:bodyPr/>
                    <a:lstStyle/>
                    <a:p>
                      <a:r>
                        <a:rPr lang="en-IN" dirty="0" smtClean="0"/>
                        <a:t>Std.Deviation</a:t>
                      </a:r>
                      <a:endParaRPr lang="en-IN" dirty="0"/>
                    </a:p>
                  </a:txBody>
                  <a:tcPr/>
                </a:tc>
                <a:tc>
                  <a:txBody>
                    <a:bodyPr/>
                    <a:lstStyle/>
                    <a:p>
                      <a:r>
                        <a:rPr lang="en-IN" dirty="0" smtClean="0"/>
                        <a:t>Mean</a:t>
                      </a:r>
                      <a:endParaRPr lang="en-IN" dirty="0"/>
                    </a:p>
                  </a:txBody>
                  <a:tcPr/>
                </a:tc>
                <a:tc>
                  <a:txBody>
                    <a:bodyPr/>
                    <a:lstStyle/>
                    <a:p>
                      <a:r>
                        <a:rPr lang="en-IN" dirty="0" smtClean="0"/>
                        <a:t>Median</a:t>
                      </a:r>
                      <a:endParaRPr lang="en-IN" dirty="0"/>
                    </a:p>
                  </a:txBody>
                  <a:tcPr/>
                </a:tc>
                <a:tc>
                  <a:txBody>
                    <a:bodyPr/>
                    <a:lstStyle/>
                    <a:p>
                      <a:r>
                        <a:rPr lang="en-IN" dirty="0" smtClean="0"/>
                        <a:t>Std.Deviation</a:t>
                      </a:r>
                      <a:endParaRPr lang="en-IN" dirty="0"/>
                    </a:p>
                  </a:txBody>
                  <a:tcPr/>
                </a:tc>
                <a:extLst>
                  <a:ext uri="{0D108BD9-81ED-4DB2-BD59-A6C34878D82A}">
                    <a16:rowId xmlns:a16="http://schemas.microsoft.com/office/drawing/2014/main" val="1269491079"/>
                  </a:ext>
                </a:extLst>
              </a:tr>
              <a:tr h="736891">
                <a:tc>
                  <a:txBody>
                    <a:bodyPr/>
                    <a:lstStyle/>
                    <a:p>
                      <a:r>
                        <a:rPr lang="en-IN" dirty="0" smtClean="0"/>
                        <a:t>Female</a:t>
                      </a:r>
                      <a:endParaRPr lang="en-IN" dirty="0"/>
                    </a:p>
                  </a:txBody>
                  <a:tcPr/>
                </a:tc>
                <a:tc>
                  <a:txBody>
                    <a:bodyPr/>
                    <a:lstStyle/>
                    <a:p>
                      <a:pPr algn="r" fontAlgn="ctr"/>
                      <a:r>
                        <a:rPr lang="en-IN" sz="1800" kern="1200" dirty="0" smtClean="0">
                          <a:effectLst/>
                        </a:rPr>
                        <a:t>590959.26</a:t>
                      </a:r>
                      <a:endParaRPr lang="en-IN" sz="1800" dirty="0">
                        <a:effectLst/>
                      </a:endParaRPr>
                    </a:p>
                  </a:txBody>
                  <a:tcPr/>
                </a:tc>
                <a:tc>
                  <a:txBody>
                    <a:bodyPr/>
                    <a:lstStyle/>
                    <a:p>
                      <a:pPr algn="r" fontAlgn="ctr"/>
                      <a:r>
                        <a:rPr lang="en-IN" sz="1800" kern="1200" dirty="0" smtClean="0">
                          <a:effectLst/>
                        </a:rPr>
                        <a:t>521280.0</a:t>
                      </a:r>
                      <a:endParaRPr lang="en-IN" sz="1800" dirty="0">
                        <a:effectLst/>
                      </a:endParaRPr>
                    </a:p>
                  </a:txBody>
                  <a:tcPr/>
                </a:tc>
                <a:tc>
                  <a:txBody>
                    <a:bodyPr/>
                    <a:lstStyle/>
                    <a:p>
                      <a:pPr algn="r" fontAlgn="ctr"/>
                      <a:r>
                        <a:rPr lang="en-IN" sz="1800" kern="1200" dirty="0" smtClean="0">
                          <a:effectLst/>
                        </a:rPr>
                        <a:t>374322.46</a:t>
                      </a:r>
                      <a:endParaRPr lang="en-IN" sz="1800" dirty="0">
                        <a:effectLst/>
                      </a:endParaRPr>
                    </a:p>
                  </a:txBody>
                  <a:tcPr/>
                </a:tc>
                <a:tc>
                  <a:txBody>
                    <a:bodyPr/>
                    <a:lstStyle/>
                    <a:p>
                      <a:pPr algn="r" fontAlgn="ctr"/>
                      <a:r>
                        <a:rPr lang="en-IN" sz="1800" kern="1200" dirty="0" smtClean="0">
                          <a:effectLst/>
                        </a:rPr>
                        <a:t>142020.58</a:t>
                      </a:r>
                      <a:endParaRPr lang="en-IN" sz="1800" dirty="0">
                        <a:effectLst/>
                      </a:endParaRPr>
                    </a:p>
                  </a:txBody>
                  <a:tcPr/>
                </a:tc>
                <a:tc>
                  <a:txBody>
                    <a:bodyPr/>
                    <a:lstStyle/>
                    <a:p>
                      <a:pPr algn="r" fontAlgn="ctr"/>
                      <a:r>
                        <a:rPr lang="en-IN" sz="1800" kern="1200" dirty="0" smtClean="0">
                          <a:effectLst/>
                        </a:rPr>
                        <a:t>135000.0</a:t>
                      </a:r>
                      <a:endParaRPr lang="en-IN" sz="1800" dirty="0">
                        <a:effectLst/>
                      </a:endParaRPr>
                    </a:p>
                  </a:txBody>
                  <a:tcPr/>
                </a:tc>
                <a:tc>
                  <a:txBody>
                    <a:bodyPr/>
                    <a:lstStyle/>
                    <a:p>
                      <a:pPr algn="r" fontAlgn="ctr"/>
                      <a:r>
                        <a:rPr lang="en-IN" sz="1800" kern="1200" dirty="0" smtClean="0">
                          <a:effectLst/>
                        </a:rPr>
                        <a:t>62268.47</a:t>
                      </a:r>
                      <a:endParaRPr lang="en-IN" sz="1800" dirty="0">
                        <a:effectLst/>
                      </a:endParaRPr>
                    </a:p>
                  </a:txBody>
                  <a:tcPr/>
                </a:tc>
                <a:extLst>
                  <a:ext uri="{0D108BD9-81ED-4DB2-BD59-A6C34878D82A}">
                    <a16:rowId xmlns:a16="http://schemas.microsoft.com/office/drawing/2014/main" val="2951514898"/>
                  </a:ext>
                </a:extLst>
              </a:tr>
              <a:tr h="736891">
                <a:tc>
                  <a:txBody>
                    <a:bodyPr/>
                    <a:lstStyle/>
                    <a:p>
                      <a:r>
                        <a:rPr lang="en-IN" dirty="0" smtClean="0"/>
                        <a:t>Male</a:t>
                      </a:r>
                      <a:endParaRPr lang="en-IN" dirty="0"/>
                    </a:p>
                  </a:txBody>
                  <a:tcPr/>
                </a:tc>
                <a:tc>
                  <a:txBody>
                    <a:bodyPr/>
                    <a:lstStyle/>
                    <a:p>
                      <a:pPr algn="r" fontAlgn="ctr"/>
                      <a:r>
                        <a:rPr lang="en-IN" sz="1800" kern="1200" dirty="0" smtClean="0">
                          <a:effectLst/>
                        </a:rPr>
                        <a:t>603102.03</a:t>
                      </a:r>
                      <a:endParaRPr lang="en-IN" sz="1800" dirty="0">
                        <a:effectLst/>
                      </a:endParaRPr>
                    </a:p>
                  </a:txBody>
                  <a:tcPr/>
                </a:tc>
                <a:tc>
                  <a:txBody>
                    <a:bodyPr/>
                    <a:lstStyle/>
                    <a:p>
                      <a:pPr algn="r" fontAlgn="ctr"/>
                      <a:r>
                        <a:rPr lang="en-IN" sz="1800" kern="1200" dirty="0" smtClean="0">
                          <a:effectLst/>
                        </a:rPr>
                        <a:t>521280.0</a:t>
                      </a:r>
                      <a:endParaRPr lang="en-IN" sz="1800" dirty="0">
                        <a:effectLst/>
                      </a:endParaRPr>
                    </a:p>
                  </a:txBody>
                  <a:tcPr/>
                </a:tc>
                <a:tc>
                  <a:txBody>
                    <a:bodyPr/>
                    <a:lstStyle/>
                    <a:p>
                      <a:pPr algn="r" fontAlgn="ctr"/>
                      <a:r>
                        <a:rPr lang="en-IN" sz="1800" kern="1200" dirty="0" smtClean="0">
                          <a:effectLst/>
                        </a:rPr>
                        <a:t>378690.33</a:t>
                      </a:r>
                      <a:endParaRPr lang="en-IN" sz="1800" dirty="0">
                        <a:effectLst/>
                      </a:endParaRPr>
                    </a:p>
                  </a:txBody>
                  <a:tcPr/>
                </a:tc>
                <a:tc>
                  <a:txBody>
                    <a:bodyPr/>
                    <a:lstStyle/>
                    <a:p>
                      <a:pPr algn="r" fontAlgn="ctr"/>
                      <a:r>
                        <a:rPr lang="en-IN" sz="1800" kern="1200" dirty="0" smtClean="0">
                          <a:effectLst/>
                        </a:rPr>
                        <a:t>160000.07</a:t>
                      </a:r>
                      <a:endParaRPr lang="en-IN" sz="1800" dirty="0">
                        <a:effectLst/>
                      </a:endParaRPr>
                    </a:p>
                  </a:txBody>
                  <a:tcPr/>
                </a:tc>
                <a:tc>
                  <a:txBody>
                    <a:bodyPr/>
                    <a:lstStyle/>
                    <a:p>
                      <a:pPr algn="r" fontAlgn="ctr"/>
                      <a:r>
                        <a:rPr lang="en-IN" sz="1800" kern="1200" dirty="0" smtClean="0">
                          <a:effectLst/>
                        </a:rPr>
                        <a:t>157500.0</a:t>
                      </a:r>
                      <a:endParaRPr lang="en-IN" sz="1800" dirty="0">
                        <a:effectLst/>
                      </a:endParaRPr>
                    </a:p>
                  </a:txBody>
                  <a:tcPr/>
                </a:tc>
                <a:tc>
                  <a:txBody>
                    <a:bodyPr/>
                    <a:lstStyle/>
                    <a:p>
                      <a:pPr algn="r" fontAlgn="ctr"/>
                      <a:r>
                        <a:rPr lang="en-IN" sz="1800" kern="1200" dirty="0" smtClean="0">
                          <a:effectLst/>
                        </a:rPr>
                        <a:t>68517.23</a:t>
                      </a:r>
                      <a:endParaRPr lang="en-IN" sz="1800" dirty="0">
                        <a:effectLst/>
                      </a:endParaRPr>
                    </a:p>
                  </a:txBody>
                  <a:tcPr/>
                </a:tc>
                <a:extLst>
                  <a:ext uri="{0D108BD9-81ED-4DB2-BD59-A6C34878D82A}">
                    <a16:rowId xmlns:a16="http://schemas.microsoft.com/office/drawing/2014/main" val="1259741962"/>
                  </a:ext>
                </a:extLst>
              </a:tr>
            </a:tbl>
          </a:graphicData>
        </a:graphic>
      </p:graphicFrame>
      <p:sp>
        <p:nvSpPr>
          <p:cNvPr id="17" name="TextBox 16"/>
          <p:cNvSpPr txBox="1"/>
          <p:nvPr/>
        </p:nvSpPr>
        <p:spPr>
          <a:xfrm>
            <a:off x="964678" y="4763620"/>
            <a:ext cx="10842171"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solidFill>
                  <a:schemeClr val="accent1">
                    <a:lumMod val="10000"/>
                  </a:schemeClr>
                </a:solidFill>
              </a:rPr>
              <a:t>The </a:t>
            </a:r>
            <a:r>
              <a:rPr lang="en-US" dirty="0">
                <a:solidFill>
                  <a:schemeClr val="accent1">
                    <a:lumMod val="10000"/>
                  </a:schemeClr>
                </a:solidFill>
              </a:rPr>
              <a:t>mean credit amount for females is slightly higher than that for males, but the standard deviation is also higher, indicating that there is more variability in the credit amounts for females. The median credit amount for females is lower than that for males, suggesting that there may be more females with lower credit amounts compared to males. </a:t>
            </a:r>
            <a:endParaRPr lang="en-IN" dirty="0">
              <a:solidFill>
                <a:schemeClr val="accent1">
                  <a:lumMod val="10000"/>
                </a:schemeClr>
              </a:solidFill>
            </a:endParaRPr>
          </a:p>
        </p:txBody>
      </p:sp>
      <p:sp>
        <p:nvSpPr>
          <p:cNvPr id="3" name="TextBox 2"/>
          <p:cNvSpPr txBox="1"/>
          <p:nvPr/>
        </p:nvSpPr>
        <p:spPr>
          <a:xfrm>
            <a:off x="3362676" y="1393268"/>
            <a:ext cx="2356989" cy="369332"/>
          </a:xfrm>
          <a:prstGeom prst="rect">
            <a:avLst/>
          </a:prstGeom>
          <a:noFill/>
        </p:spPr>
        <p:txBody>
          <a:bodyPr wrap="square" rtlCol="0">
            <a:spAutoFit/>
          </a:bodyPr>
          <a:lstStyle/>
          <a:p>
            <a:r>
              <a:rPr lang="en-IN" b="1" dirty="0" smtClean="0"/>
              <a:t>Credit Amount</a:t>
            </a:r>
            <a:endParaRPr lang="en-IN" b="1" dirty="0"/>
          </a:p>
        </p:txBody>
      </p:sp>
      <p:sp>
        <p:nvSpPr>
          <p:cNvPr id="10" name="TextBox 9"/>
          <p:cNvSpPr txBox="1"/>
          <p:nvPr/>
        </p:nvSpPr>
        <p:spPr>
          <a:xfrm>
            <a:off x="7580113" y="1393268"/>
            <a:ext cx="2356989" cy="369332"/>
          </a:xfrm>
          <a:prstGeom prst="rect">
            <a:avLst/>
          </a:prstGeom>
          <a:noFill/>
        </p:spPr>
        <p:txBody>
          <a:bodyPr wrap="square" rtlCol="0">
            <a:spAutoFit/>
          </a:bodyPr>
          <a:lstStyle/>
          <a:p>
            <a:r>
              <a:rPr lang="en-IN" b="1" dirty="0" smtClean="0"/>
              <a:t>Income Amount</a:t>
            </a:r>
            <a:endParaRPr lang="en-IN" b="1" dirty="0"/>
          </a:p>
        </p:txBody>
      </p:sp>
    </p:spTree>
    <p:extLst>
      <p:ext uri="{BB962C8B-B14F-4D97-AF65-F5344CB8AC3E}">
        <p14:creationId xmlns:p14="http://schemas.microsoft.com/office/powerpoint/2010/main" val="31543424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1411644" y="182970"/>
            <a:ext cx="9775760" cy="955365"/>
          </a:xfrm>
        </p:spPr>
        <p:style>
          <a:lnRef idx="1">
            <a:schemeClr val="accent3"/>
          </a:lnRef>
          <a:fillRef idx="2">
            <a:schemeClr val="accent3"/>
          </a:fillRef>
          <a:effectRef idx="1">
            <a:schemeClr val="accent3"/>
          </a:effectRef>
          <a:fontRef idx="minor">
            <a:schemeClr val="dk1"/>
          </a:fontRef>
        </p:style>
        <p:txBody>
          <a:bodyPr/>
          <a:lstStyle/>
          <a:p>
            <a:r>
              <a:rPr lang="en-US" sz="3000" dirty="0" smtClean="0">
                <a:solidFill>
                  <a:schemeClr val="accent1">
                    <a:lumMod val="10000"/>
                  </a:schemeClr>
                </a:solidFill>
              </a:rPr>
              <a:t>Credit Amount and Income Distribution Of</a:t>
            </a:r>
            <a:r>
              <a:rPr lang="en-US" sz="3200" dirty="0">
                <a:solidFill>
                  <a:schemeClr val="accent1">
                    <a:lumMod val="10000"/>
                  </a:schemeClr>
                </a:solidFill>
              </a:rPr>
              <a:t> pensioners and </a:t>
            </a:r>
            <a:r>
              <a:rPr lang="en-US" sz="3200" dirty="0" smtClean="0">
                <a:solidFill>
                  <a:schemeClr val="accent1">
                    <a:lumMod val="10000"/>
                  </a:schemeClr>
                </a:solidFill>
              </a:rPr>
              <a:t>Commercial Associate</a:t>
            </a:r>
            <a:r>
              <a:rPr lang="en-US" sz="3200" dirty="0">
                <a:solidFill>
                  <a:schemeClr val="accent1">
                    <a:lumMod val="10000"/>
                  </a:schemeClr>
                </a:solidFill>
              </a:rPr>
              <a:t>.</a:t>
            </a:r>
            <a:endParaRPr lang="en-US" sz="3000"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39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361" y="1459059"/>
            <a:ext cx="8733277" cy="3939881"/>
          </a:xfrm>
          <a:prstGeom prst="rect">
            <a:avLst/>
          </a:prstGeom>
        </p:spPr>
      </p:pic>
      <p:sp>
        <p:nvSpPr>
          <p:cNvPr id="6" name="TextBox 5"/>
          <p:cNvSpPr txBox="1"/>
          <p:nvPr/>
        </p:nvSpPr>
        <p:spPr>
          <a:xfrm>
            <a:off x="1660849" y="5784980"/>
            <a:ext cx="904565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solidFill>
                  <a:schemeClr val="tx2">
                    <a:lumMod val="10000"/>
                  </a:schemeClr>
                </a:solidFill>
              </a:rPr>
              <a:t>Income is between 100000 and 180000 for maximum number of employees.</a:t>
            </a:r>
          </a:p>
          <a:p>
            <a:r>
              <a:rPr lang="en-US" dirty="0" smtClean="0">
                <a:solidFill>
                  <a:schemeClr val="tx2">
                    <a:lumMod val="10000"/>
                  </a:schemeClr>
                </a:solidFill>
              </a:rPr>
              <a:t>Credit amount is between 250000 and 750000 for maximum number of employees</a:t>
            </a:r>
            <a:endParaRPr lang="en-IN" dirty="0">
              <a:solidFill>
                <a:schemeClr val="tx2">
                  <a:lumMod val="10000"/>
                </a:schemeClr>
              </a:solidFill>
            </a:endParaRPr>
          </a:p>
        </p:txBody>
      </p:sp>
    </p:spTree>
    <p:extLst>
      <p:ext uri="{BB962C8B-B14F-4D97-AF65-F5344CB8AC3E}">
        <p14:creationId xmlns:p14="http://schemas.microsoft.com/office/powerpoint/2010/main" val="2795562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737119" y="276455"/>
            <a:ext cx="10692880" cy="721922"/>
          </a:xfrm>
        </p:spPr>
        <p:style>
          <a:lnRef idx="1">
            <a:schemeClr val="accent3"/>
          </a:lnRef>
          <a:fillRef idx="2">
            <a:schemeClr val="accent3"/>
          </a:fillRef>
          <a:effectRef idx="1">
            <a:schemeClr val="accent3"/>
          </a:effectRef>
          <a:fontRef idx="minor">
            <a:schemeClr val="dk1"/>
          </a:fontRef>
        </p:style>
        <p:txBody>
          <a:bodyPr/>
          <a:lstStyle/>
          <a:p>
            <a:r>
              <a:rPr lang="en-US" sz="2500" b="1" spc="300" dirty="0" smtClean="0">
                <a:solidFill>
                  <a:schemeClr val="accent1">
                    <a:lumMod val="10000"/>
                  </a:schemeClr>
                </a:solidFill>
                <a:latin typeface="Arial" panose="020B0604020202020204" pitchFamily="34" charset="0"/>
                <a:cs typeface="Arial" panose="020B0604020202020204" pitchFamily="34" charset="0"/>
              </a:rPr>
              <a:t>Total Number of Defaulters and Non-Defaulters in the Bank </a:t>
            </a:r>
            <a:endParaRPr lang="en-US" sz="2500" b="1" spc="300" dirty="0">
              <a:solidFill>
                <a:schemeClr val="accent1">
                  <a:lumMod val="10000"/>
                </a:schemeClr>
              </a:solidFill>
              <a:latin typeface="Arial" panose="020B0604020202020204" pitchFamily="34" charset="0"/>
              <a:cs typeface="Arial" panose="020B0604020202020204" pitchFamily="34" charset="0"/>
            </a:endParaRPr>
          </a:p>
        </p:txBody>
      </p:sp>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a:xfrm>
            <a:off x="2276669" y="5806823"/>
            <a:ext cx="7837715" cy="365125"/>
          </a:xfrm>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pPr>
            <a:r>
              <a:rPr lang="en-US" sz="1500" dirty="0">
                <a:solidFill>
                  <a:srgbClr val="002060"/>
                </a:solidFill>
              </a:rPr>
              <a:t>91.81%  Customers are Non-Defaulters and 8.19% Are Defaulters in the Bank.</a:t>
            </a: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551" y="1942729"/>
            <a:ext cx="5333763" cy="3553002"/>
          </a:xfrm>
          <a:prstGeom prst="rect">
            <a:avLst/>
          </a:prstGeom>
        </p:spPr>
      </p:pic>
    </p:spTree>
    <p:extLst>
      <p:ext uri="{BB962C8B-B14F-4D97-AF65-F5344CB8AC3E}">
        <p14:creationId xmlns:p14="http://schemas.microsoft.com/office/powerpoint/2010/main" val="8423850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a:xfrm>
            <a:off x="2577102" y="187263"/>
            <a:ext cx="6669534" cy="1111250"/>
          </a:xfrm>
        </p:spPr>
        <p:txBody>
          <a:bodyPr/>
          <a:lstStyle/>
          <a:p>
            <a:r>
              <a:rPr lang="en-US" sz="5400" dirty="0" smtClean="0">
                <a:solidFill>
                  <a:srgbClr val="00B050"/>
                </a:solidFill>
              </a:rPr>
              <a:t>Takeaways</a:t>
            </a:r>
            <a:endParaRPr lang="en-US" sz="5400" dirty="0">
              <a:solidFill>
                <a:srgbClr val="00B050"/>
              </a:solidFill>
            </a:endParaRP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200648" y="1175657"/>
            <a:ext cx="11490609" cy="5178490"/>
          </a:xfrm>
        </p:spPr>
        <p:txBody>
          <a:bodyPr>
            <a:noAutofit/>
          </a:bodyPr>
          <a:lstStyle/>
          <a:p>
            <a:pPr>
              <a:lnSpc>
                <a:spcPct val="100000"/>
              </a:lnSpc>
            </a:pPr>
            <a:r>
              <a:rPr lang="en-US" sz="1600" b="1" u="sng" dirty="0" smtClean="0">
                <a:solidFill>
                  <a:srgbClr val="FF0000"/>
                </a:solidFill>
              </a:rPr>
              <a:t> Cash Loan May or May not be given on Case by Case Basis-</a:t>
            </a:r>
            <a:r>
              <a:rPr lang="en-US" sz="1600" dirty="0">
                <a:solidFill>
                  <a:schemeClr val="accent1">
                    <a:lumMod val="10000"/>
                  </a:schemeClr>
                </a:solidFill>
              </a:rPr>
              <a:t/>
            </a:r>
            <a:br>
              <a:rPr lang="en-US" sz="1600" dirty="0">
                <a:solidFill>
                  <a:schemeClr val="accent1">
                    <a:lumMod val="10000"/>
                  </a:schemeClr>
                </a:solidFill>
              </a:rPr>
            </a:br>
            <a:r>
              <a:rPr lang="en-US" sz="1600" dirty="0">
                <a:solidFill>
                  <a:schemeClr val="accent1">
                    <a:lumMod val="10000"/>
                  </a:schemeClr>
                </a:solidFill>
              </a:rPr>
              <a:t/>
            </a:r>
            <a:br>
              <a:rPr lang="en-US" sz="1600" dirty="0">
                <a:solidFill>
                  <a:schemeClr val="accent1">
                    <a:lumMod val="10000"/>
                  </a:schemeClr>
                </a:solidFill>
              </a:rPr>
            </a:br>
            <a:r>
              <a:rPr lang="en-US" sz="1600" dirty="0" smtClean="0">
                <a:solidFill>
                  <a:schemeClr val="accent1">
                    <a:lumMod val="10000"/>
                  </a:schemeClr>
                </a:solidFill>
              </a:rPr>
              <a:t>1.The </a:t>
            </a:r>
            <a:r>
              <a:rPr lang="en-US" sz="1600" dirty="0">
                <a:solidFill>
                  <a:schemeClr val="accent1">
                    <a:lumMod val="10000"/>
                  </a:schemeClr>
                </a:solidFill>
              </a:rPr>
              <a:t>customers were married laborers from the pensioners and commercial associate.</a:t>
            </a:r>
            <a:br>
              <a:rPr lang="en-US" sz="1600" dirty="0">
                <a:solidFill>
                  <a:schemeClr val="accent1">
                    <a:lumMod val="10000"/>
                  </a:schemeClr>
                </a:solidFill>
              </a:rPr>
            </a:br>
            <a:r>
              <a:rPr lang="en-US" sz="1600" dirty="0" smtClean="0">
                <a:solidFill>
                  <a:schemeClr val="accent1">
                    <a:lumMod val="10000"/>
                  </a:schemeClr>
                </a:solidFill>
              </a:rPr>
              <a:t>2.They </a:t>
            </a:r>
            <a:r>
              <a:rPr lang="en-US" sz="1600" dirty="0">
                <a:solidFill>
                  <a:schemeClr val="accent1">
                    <a:lumMod val="10000"/>
                  </a:schemeClr>
                </a:solidFill>
              </a:rPr>
              <a:t>owned a house but did not have a car.</a:t>
            </a:r>
            <a:br>
              <a:rPr lang="en-US" sz="1600" dirty="0">
                <a:solidFill>
                  <a:schemeClr val="accent1">
                    <a:lumMod val="10000"/>
                  </a:schemeClr>
                </a:solidFill>
              </a:rPr>
            </a:br>
            <a:r>
              <a:rPr lang="en-US" sz="1600" dirty="0" smtClean="0">
                <a:solidFill>
                  <a:schemeClr val="accent1">
                    <a:lumMod val="10000"/>
                  </a:schemeClr>
                </a:solidFill>
              </a:rPr>
              <a:t>3.They </a:t>
            </a:r>
            <a:r>
              <a:rPr lang="en-US" sz="1600" dirty="0">
                <a:solidFill>
                  <a:schemeClr val="accent1">
                    <a:lumMod val="10000"/>
                  </a:schemeClr>
                </a:solidFill>
              </a:rPr>
              <a:t>were unaccompanied when they came to apply for the loan.</a:t>
            </a:r>
            <a:br>
              <a:rPr lang="en-US" sz="1600" dirty="0">
                <a:solidFill>
                  <a:schemeClr val="accent1">
                    <a:lumMod val="10000"/>
                  </a:schemeClr>
                </a:solidFill>
              </a:rPr>
            </a:br>
            <a:r>
              <a:rPr lang="en-US" sz="1600" dirty="0" smtClean="0">
                <a:solidFill>
                  <a:schemeClr val="accent1">
                    <a:lumMod val="10000"/>
                  </a:schemeClr>
                </a:solidFill>
              </a:rPr>
              <a:t>4.Their </a:t>
            </a:r>
            <a:r>
              <a:rPr lang="en-US" sz="1600" dirty="0">
                <a:solidFill>
                  <a:schemeClr val="accent1">
                    <a:lumMod val="10000"/>
                  </a:schemeClr>
                </a:solidFill>
              </a:rPr>
              <a:t>income was less than the credit amount.</a:t>
            </a:r>
            <a:br>
              <a:rPr lang="en-US" sz="1600" dirty="0">
                <a:solidFill>
                  <a:schemeClr val="accent1">
                    <a:lumMod val="10000"/>
                  </a:schemeClr>
                </a:solidFill>
              </a:rPr>
            </a:br>
            <a:r>
              <a:rPr lang="en-US" sz="1600" dirty="0" smtClean="0">
                <a:solidFill>
                  <a:schemeClr val="accent1">
                    <a:lumMod val="10000"/>
                  </a:schemeClr>
                </a:solidFill>
              </a:rPr>
              <a:t>5.The </a:t>
            </a:r>
            <a:r>
              <a:rPr lang="en-US" sz="1600" dirty="0">
                <a:solidFill>
                  <a:schemeClr val="accent1">
                    <a:lumMod val="10000"/>
                  </a:schemeClr>
                </a:solidFill>
              </a:rPr>
              <a:t>goods price was almost equal to the credit amount</a:t>
            </a:r>
            <a:r>
              <a:rPr lang="en-US" sz="1600" dirty="0" smtClean="0">
                <a:solidFill>
                  <a:schemeClr val="accent1">
                    <a:lumMod val="10000"/>
                  </a:schemeClr>
                </a:solidFill>
              </a:rPr>
              <a:t>.</a:t>
            </a:r>
            <a:br>
              <a:rPr lang="en-US" sz="1600" dirty="0" smtClean="0">
                <a:solidFill>
                  <a:schemeClr val="accent1">
                    <a:lumMod val="10000"/>
                  </a:schemeClr>
                </a:solidFill>
              </a:rPr>
            </a:br>
            <a:r>
              <a:rPr lang="en-US" sz="1600" dirty="0" smtClean="0">
                <a:solidFill>
                  <a:schemeClr val="accent1">
                    <a:lumMod val="10000"/>
                  </a:schemeClr>
                </a:solidFill>
              </a:rPr>
              <a:t>6.83.75% Are Females among these Customers.</a:t>
            </a:r>
            <a:r>
              <a:rPr lang="en-US" sz="1600" dirty="0">
                <a:solidFill>
                  <a:schemeClr val="accent1">
                    <a:lumMod val="10000"/>
                  </a:schemeClr>
                </a:solidFill>
              </a:rPr>
              <a:t/>
            </a:r>
            <a:br>
              <a:rPr lang="en-US" sz="1600" dirty="0">
                <a:solidFill>
                  <a:schemeClr val="accent1">
                    <a:lumMod val="10000"/>
                  </a:schemeClr>
                </a:solidFill>
              </a:rPr>
            </a:br>
            <a:r>
              <a:rPr lang="en-US" sz="1600" dirty="0">
                <a:solidFill>
                  <a:schemeClr val="accent1">
                    <a:lumMod val="10000"/>
                  </a:schemeClr>
                </a:solidFill>
              </a:rPr>
              <a:t/>
            </a:r>
            <a:br>
              <a:rPr lang="en-US" sz="1600" dirty="0">
                <a:solidFill>
                  <a:schemeClr val="accent1">
                    <a:lumMod val="10000"/>
                  </a:schemeClr>
                </a:solidFill>
              </a:rPr>
            </a:br>
            <a:r>
              <a:rPr lang="en-US" sz="1600" dirty="0" smtClean="0">
                <a:solidFill>
                  <a:schemeClr val="accent1">
                    <a:lumMod val="10000"/>
                  </a:schemeClr>
                </a:solidFill>
              </a:rPr>
              <a:t> </a:t>
            </a:r>
            <a:r>
              <a:rPr lang="en-US" sz="1600" dirty="0">
                <a:solidFill>
                  <a:schemeClr val="accent1">
                    <a:lumMod val="10000"/>
                  </a:schemeClr>
                </a:solidFill>
              </a:rPr>
              <a:t>Family information</a:t>
            </a:r>
            <a:br>
              <a:rPr lang="en-US" sz="1600" dirty="0">
                <a:solidFill>
                  <a:schemeClr val="accent1">
                    <a:lumMod val="10000"/>
                  </a:schemeClr>
                </a:solidFill>
              </a:rPr>
            </a:br>
            <a:r>
              <a:rPr lang="en-US" sz="1600" dirty="0">
                <a:solidFill>
                  <a:schemeClr val="accent1">
                    <a:lumMod val="10000"/>
                  </a:schemeClr>
                </a:solidFill>
              </a:rPr>
              <a:t/>
            </a:r>
            <a:br>
              <a:rPr lang="en-US" sz="1600" dirty="0">
                <a:solidFill>
                  <a:schemeClr val="accent1">
                    <a:lumMod val="10000"/>
                  </a:schemeClr>
                </a:solidFill>
              </a:rPr>
            </a:br>
            <a:r>
              <a:rPr lang="en-US" sz="1600" dirty="0" smtClean="0">
                <a:solidFill>
                  <a:schemeClr val="accent1">
                    <a:lumMod val="10000"/>
                  </a:schemeClr>
                </a:solidFill>
              </a:rPr>
              <a:t>1. 85.12</a:t>
            </a:r>
            <a:r>
              <a:rPr lang="en-US" sz="1600" dirty="0">
                <a:solidFill>
                  <a:schemeClr val="accent1">
                    <a:lumMod val="10000"/>
                  </a:schemeClr>
                </a:solidFill>
              </a:rPr>
              <a:t>% customers had no children.</a:t>
            </a:r>
            <a:br>
              <a:rPr lang="en-US" sz="1600" dirty="0">
                <a:solidFill>
                  <a:schemeClr val="accent1">
                    <a:lumMod val="10000"/>
                  </a:schemeClr>
                </a:solidFill>
              </a:rPr>
            </a:br>
            <a:r>
              <a:rPr lang="en-US" sz="1600" dirty="0" smtClean="0">
                <a:solidFill>
                  <a:schemeClr val="accent1">
                    <a:lumMod val="10000"/>
                  </a:schemeClr>
                </a:solidFill>
              </a:rPr>
              <a:t>2. 57.01</a:t>
            </a:r>
            <a:r>
              <a:rPr lang="en-US" sz="1600" dirty="0">
                <a:solidFill>
                  <a:schemeClr val="accent1">
                    <a:lumMod val="10000"/>
                  </a:schemeClr>
                </a:solidFill>
              </a:rPr>
              <a:t>% Customers had 2 family members.</a:t>
            </a:r>
            <a:br>
              <a:rPr lang="en-US" sz="1600" dirty="0">
                <a:solidFill>
                  <a:schemeClr val="accent1">
                    <a:lumMod val="10000"/>
                  </a:schemeClr>
                </a:solidFill>
              </a:rPr>
            </a:br>
            <a:r>
              <a:rPr lang="en-US" sz="1600" dirty="0">
                <a:solidFill>
                  <a:schemeClr val="accent1">
                    <a:lumMod val="10000"/>
                  </a:schemeClr>
                </a:solidFill>
              </a:rPr>
              <a:t/>
            </a:r>
            <a:br>
              <a:rPr lang="en-US" sz="1600" dirty="0">
                <a:solidFill>
                  <a:schemeClr val="accent1">
                    <a:lumMod val="10000"/>
                  </a:schemeClr>
                </a:solidFill>
              </a:rPr>
            </a:br>
            <a:r>
              <a:rPr lang="en-US" sz="1600" dirty="0" smtClean="0">
                <a:solidFill>
                  <a:schemeClr val="accent1">
                    <a:lumMod val="10000"/>
                  </a:schemeClr>
                </a:solidFill>
              </a:rPr>
              <a:t>This </a:t>
            </a:r>
            <a:r>
              <a:rPr lang="en-US" sz="1600" dirty="0">
                <a:solidFill>
                  <a:schemeClr val="accent1">
                    <a:lumMod val="10000"/>
                  </a:schemeClr>
                </a:solidFill>
              </a:rPr>
              <a:t>may suggest that the customers are retired or have lower income sources, which could be a negative factor</a:t>
            </a:r>
            <a:br>
              <a:rPr lang="en-US" sz="1600" dirty="0">
                <a:solidFill>
                  <a:schemeClr val="accent1">
                    <a:lumMod val="10000"/>
                  </a:schemeClr>
                </a:solidFill>
              </a:rPr>
            </a:br>
            <a:r>
              <a:rPr lang="en-US" sz="1600" dirty="0" smtClean="0">
                <a:solidFill>
                  <a:schemeClr val="accent1">
                    <a:lumMod val="10000"/>
                  </a:schemeClr>
                </a:solidFill>
              </a:rPr>
              <a:t>The </a:t>
            </a:r>
            <a:r>
              <a:rPr lang="en-US" sz="1600" dirty="0">
                <a:solidFill>
                  <a:schemeClr val="accent1">
                    <a:lumMod val="10000"/>
                  </a:schemeClr>
                </a:solidFill>
              </a:rPr>
              <a:t>fact that the customers are married  may suggest that they have stable employment and income sources,.</a:t>
            </a:r>
            <a:br>
              <a:rPr lang="en-US" sz="1600" dirty="0">
                <a:solidFill>
                  <a:schemeClr val="accent1">
                    <a:lumMod val="10000"/>
                  </a:schemeClr>
                </a:solidFill>
              </a:rPr>
            </a:br>
            <a:r>
              <a:rPr lang="en-US" sz="1600" dirty="0">
                <a:solidFill>
                  <a:schemeClr val="accent1">
                    <a:lumMod val="10000"/>
                  </a:schemeClr>
                </a:solidFill>
              </a:rPr>
              <a:t/>
            </a:r>
            <a:br>
              <a:rPr lang="en-US" sz="1600" dirty="0">
                <a:solidFill>
                  <a:schemeClr val="accent1">
                    <a:lumMod val="10000"/>
                  </a:schemeClr>
                </a:solidFill>
              </a:rPr>
            </a:br>
            <a:r>
              <a:rPr lang="en-US" sz="1600" dirty="0">
                <a:solidFill>
                  <a:schemeClr val="accent1">
                    <a:lumMod val="10000"/>
                  </a:schemeClr>
                </a:solidFill>
              </a:rPr>
              <a:t/>
            </a:r>
            <a:br>
              <a:rPr lang="en-US" sz="1600" dirty="0">
                <a:solidFill>
                  <a:schemeClr val="accent1">
                    <a:lumMod val="10000"/>
                  </a:schemeClr>
                </a:solidFill>
              </a:rPr>
            </a:br>
            <a:r>
              <a:rPr lang="en-US" sz="1600" dirty="0" smtClean="0">
                <a:solidFill>
                  <a:schemeClr val="accent1">
                    <a:lumMod val="10000"/>
                  </a:schemeClr>
                </a:solidFill>
              </a:rPr>
              <a:t> </a:t>
            </a:r>
            <a:r>
              <a:rPr lang="en-US" sz="1600" dirty="0">
                <a:solidFill>
                  <a:schemeClr val="accent1">
                    <a:lumMod val="10000"/>
                  </a:schemeClr>
                </a:solidFill>
              </a:rPr>
              <a:t>Lending decisions should be made on a case-by-case basis, taking into consideration various factors based on financial and personal information</a:t>
            </a:r>
          </a:p>
        </p:txBody>
      </p:sp>
    </p:spTree>
    <p:extLst>
      <p:ext uri="{BB962C8B-B14F-4D97-AF65-F5344CB8AC3E}">
        <p14:creationId xmlns:p14="http://schemas.microsoft.com/office/powerpoint/2010/main" val="35835846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a:xfrm>
            <a:off x="4339828" y="39952"/>
            <a:ext cx="2518174" cy="686129"/>
          </a:xfrm>
        </p:spPr>
        <p:txBody>
          <a:bodyPr/>
          <a:lstStyle/>
          <a:p>
            <a:r>
              <a:rPr lang="en-US" sz="3500" b="1" dirty="0" smtClean="0"/>
              <a:t>SUMMARY</a:t>
            </a:r>
            <a:endParaRPr lang="en-US" sz="3500" b="1" dirty="0"/>
          </a:p>
        </p:txBody>
      </p:sp>
      <p:sp>
        <p:nvSpPr>
          <p:cNvPr id="37" name="Slide Number Placeholder 36">
            <a:extLst>
              <a:ext uri="{FF2B5EF4-FFF2-40B4-BE49-F238E27FC236}">
                <a16:creationId xmlns:a16="http://schemas.microsoft.com/office/drawing/2014/main" id="{2448455D-834D-4F56-90F8-4F239B5CA790}"/>
              </a:ext>
            </a:extLst>
          </p:cNvPr>
          <p:cNvSpPr>
            <a:spLocks noGrp="1"/>
          </p:cNvSpPr>
          <p:nvPr>
            <p:ph type="sldNum" sz="quarter" idx="4"/>
          </p:nvPr>
        </p:nvSpPr>
        <p:spPr/>
        <p:txBody>
          <a:bodyPr/>
          <a:lstStyle/>
          <a:p>
            <a:fld id="{294A09A9-5501-47C1-A89A-A340965A2BE2}" type="slidenum">
              <a:rPr lang="en-US" smtClean="0"/>
              <a:pPr/>
              <a:t>41</a:t>
            </a:fld>
            <a:endParaRPr lang="en-US" dirty="0"/>
          </a:p>
        </p:txBody>
      </p:sp>
      <p:sp>
        <p:nvSpPr>
          <p:cNvPr id="3" name="TextBox 2"/>
          <p:cNvSpPr txBox="1"/>
          <p:nvPr/>
        </p:nvSpPr>
        <p:spPr>
          <a:xfrm>
            <a:off x="560916" y="862850"/>
            <a:ext cx="1707503" cy="369332"/>
          </a:xfrm>
          <a:prstGeom prst="rect">
            <a:avLst/>
          </a:prstGeom>
          <a:noFill/>
        </p:spPr>
        <p:txBody>
          <a:bodyPr wrap="square" rtlCol="0">
            <a:spAutoFit/>
          </a:bodyPr>
          <a:lstStyle/>
          <a:p>
            <a:r>
              <a:rPr lang="en-US" b="1" u="sng" dirty="0" smtClean="0">
                <a:solidFill>
                  <a:schemeClr val="tx2">
                    <a:lumMod val="10000"/>
                  </a:schemeClr>
                </a:solidFill>
              </a:rPr>
              <a:t>DEFAULTERS</a:t>
            </a:r>
            <a:endParaRPr lang="en-IN" b="1" u="sng" dirty="0">
              <a:solidFill>
                <a:schemeClr val="tx2">
                  <a:lumMod val="10000"/>
                </a:schemeClr>
              </a:solidFill>
            </a:endParaRPr>
          </a:p>
        </p:txBody>
      </p:sp>
      <p:sp>
        <p:nvSpPr>
          <p:cNvPr id="7" name="Title 2">
            <a:extLst>
              <a:ext uri="{FF2B5EF4-FFF2-40B4-BE49-F238E27FC236}">
                <a16:creationId xmlns:a16="http://schemas.microsoft.com/office/drawing/2014/main" id="{594C1777-B62D-468E-BE34-64A07CED098F}"/>
              </a:ext>
            </a:extLst>
          </p:cNvPr>
          <p:cNvSpPr txBox="1">
            <a:spLocks/>
          </p:cNvSpPr>
          <p:nvPr/>
        </p:nvSpPr>
        <p:spPr>
          <a:xfrm>
            <a:off x="7913452" y="1232182"/>
            <a:ext cx="4145198" cy="52284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7200" kern="1200">
                <a:solidFill>
                  <a:schemeClr val="accent2">
                    <a:lumMod val="50000"/>
                  </a:schemeClr>
                </a:solidFill>
                <a:latin typeface="+mn-lt"/>
                <a:ea typeface="+mn-ea"/>
                <a:cs typeface="+mn-cs"/>
              </a:defRPr>
            </a:lvl1pPr>
          </a:lstStyle>
          <a:p>
            <a:pPr>
              <a:lnSpc>
                <a:spcPct val="100000"/>
              </a:lnSpc>
            </a:pPr>
            <a:r>
              <a:rPr lang="en-US" sz="1200" b="1" u="sng" dirty="0" smtClean="0">
                <a:solidFill>
                  <a:srgbClr val="FF0000"/>
                </a:solidFill>
              </a:rPr>
              <a:t>Cash </a:t>
            </a:r>
            <a:r>
              <a:rPr lang="en-US" sz="1200" b="1" u="sng" dirty="0">
                <a:solidFill>
                  <a:srgbClr val="FF0000"/>
                </a:solidFill>
              </a:rPr>
              <a:t>Loan May or May not be given on Case by Case </a:t>
            </a:r>
            <a:r>
              <a:rPr lang="en-US" sz="1200" b="1" u="sng" dirty="0" smtClean="0">
                <a:solidFill>
                  <a:srgbClr val="FF0000"/>
                </a:solidFill>
              </a:rPr>
              <a:t>Basis-</a:t>
            </a:r>
          </a:p>
          <a:p>
            <a:pPr>
              <a:lnSpc>
                <a:spcPct val="100000"/>
              </a:lnSpc>
            </a:pPr>
            <a:r>
              <a:rPr lang="en-US" sz="1200" dirty="0" smtClean="0">
                <a:solidFill>
                  <a:schemeClr val="accent1">
                    <a:lumMod val="10000"/>
                  </a:schemeClr>
                </a:solidFill>
              </a:rPr>
              <a:t/>
            </a:r>
            <a:br>
              <a:rPr lang="en-US" sz="1200" dirty="0" smtClean="0">
                <a:solidFill>
                  <a:schemeClr val="accent1">
                    <a:lumMod val="10000"/>
                  </a:schemeClr>
                </a:solidFill>
              </a:rPr>
            </a:br>
            <a:r>
              <a:rPr lang="en-US" sz="1200" dirty="0" smtClean="0">
                <a:solidFill>
                  <a:schemeClr val="accent1">
                    <a:lumMod val="10000"/>
                  </a:schemeClr>
                </a:solidFill>
              </a:rPr>
              <a:t>1.The customers were married laborers from the pensioners and commercial associate.</a:t>
            </a:r>
            <a:br>
              <a:rPr lang="en-US" sz="1200" dirty="0" smtClean="0">
                <a:solidFill>
                  <a:schemeClr val="accent1">
                    <a:lumMod val="10000"/>
                  </a:schemeClr>
                </a:solidFill>
              </a:rPr>
            </a:br>
            <a:r>
              <a:rPr lang="en-US" sz="1200" dirty="0" smtClean="0">
                <a:solidFill>
                  <a:schemeClr val="accent1">
                    <a:lumMod val="10000"/>
                  </a:schemeClr>
                </a:solidFill>
              </a:rPr>
              <a:t>2.They owned a house but did not have a car.</a:t>
            </a:r>
            <a:br>
              <a:rPr lang="en-US" sz="1200" dirty="0" smtClean="0">
                <a:solidFill>
                  <a:schemeClr val="accent1">
                    <a:lumMod val="10000"/>
                  </a:schemeClr>
                </a:solidFill>
              </a:rPr>
            </a:br>
            <a:r>
              <a:rPr lang="en-US" sz="1200" dirty="0" smtClean="0">
                <a:solidFill>
                  <a:schemeClr val="accent1">
                    <a:lumMod val="10000"/>
                  </a:schemeClr>
                </a:solidFill>
              </a:rPr>
              <a:t>3.They were unaccompanied when they came to apply for the loan.</a:t>
            </a:r>
            <a:br>
              <a:rPr lang="en-US" sz="1200" dirty="0" smtClean="0">
                <a:solidFill>
                  <a:schemeClr val="accent1">
                    <a:lumMod val="10000"/>
                  </a:schemeClr>
                </a:solidFill>
              </a:rPr>
            </a:br>
            <a:r>
              <a:rPr lang="en-US" sz="1200" dirty="0" smtClean="0">
                <a:solidFill>
                  <a:schemeClr val="accent1">
                    <a:lumMod val="10000"/>
                  </a:schemeClr>
                </a:solidFill>
              </a:rPr>
              <a:t>4.Their income was less than the credit amount.</a:t>
            </a:r>
            <a:br>
              <a:rPr lang="en-US" sz="1200" dirty="0" smtClean="0">
                <a:solidFill>
                  <a:schemeClr val="accent1">
                    <a:lumMod val="10000"/>
                  </a:schemeClr>
                </a:solidFill>
              </a:rPr>
            </a:br>
            <a:r>
              <a:rPr lang="en-US" sz="1200" dirty="0" smtClean="0">
                <a:solidFill>
                  <a:schemeClr val="accent1">
                    <a:lumMod val="10000"/>
                  </a:schemeClr>
                </a:solidFill>
              </a:rPr>
              <a:t>5.The goods price was almost equal to the credit amount.</a:t>
            </a:r>
            <a:br>
              <a:rPr lang="en-US" sz="1200" dirty="0" smtClean="0">
                <a:solidFill>
                  <a:schemeClr val="accent1">
                    <a:lumMod val="10000"/>
                  </a:schemeClr>
                </a:solidFill>
              </a:rPr>
            </a:br>
            <a:r>
              <a:rPr lang="en-US" sz="1200" dirty="0" smtClean="0">
                <a:solidFill>
                  <a:schemeClr val="accent1">
                    <a:lumMod val="10000"/>
                  </a:schemeClr>
                </a:solidFill>
              </a:rPr>
              <a:t>6.83.75% Are Females among these Customers.</a:t>
            </a:r>
            <a:br>
              <a:rPr lang="en-US" sz="1200" dirty="0" smtClean="0">
                <a:solidFill>
                  <a:schemeClr val="accent1">
                    <a:lumMod val="10000"/>
                  </a:schemeClr>
                </a:solidFill>
              </a:rPr>
            </a:br>
            <a:r>
              <a:rPr lang="en-US" sz="1200" dirty="0" smtClean="0">
                <a:solidFill>
                  <a:schemeClr val="accent1">
                    <a:lumMod val="10000"/>
                  </a:schemeClr>
                </a:solidFill>
              </a:rPr>
              <a:t/>
            </a:r>
            <a:br>
              <a:rPr lang="en-US" sz="1200" dirty="0" smtClean="0">
                <a:solidFill>
                  <a:schemeClr val="accent1">
                    <a:lumMod val="10000"/>
                  </a:schemeClr>
                </a:solidFill>
              </a:rPr>
            </a:br>
            <a:r>
              <a:rPr lang="en-US" sz="1200" u="sng" dirty="0" smtClean="0">
                <a:solidFill>
                  <a:schemeClr val="accent1">
                    <a:lumMod val="10000"/>
                  </a:schemeClr>
                </a:solidFill>
              </a:rPr>
              <a:t> </a:t>
            </a:r>
            <a:r>
              <a:rPr lang="en-US" sz="1200" u="sng" dirty="0" smtClean="0">
                <a:solidFill>
                  <a:srgbClr val="00B050"/>
                </a:solidFill>
              </a:rPr>
              <a:t>Family Background</a:t>
            </a:r>
          </a:p>
          <a:p>
            <a:pPr>
              <a:lnSpc>
                <a:spcPct val="100000"/>
              </a:lnSpc>
            </a:pPr>
            <a:r>
              <a:rPr lang="en-US" sz="1200" dirty="0" smtClean="0">
                <a:solidFill>
                  <a:schemeClr val="accent1">
                    <a:lumMod val="10000"/>
                  </a:schemeClr>
                </a:solidFill>
              </a:rPr>
              <a:t/>
            </a:r>
            <a:br>
              <a:rPr lang="en-US" sz="1200" dirty="0" smtClean="0">
                <a:solidFill>
                  <a:schemeClr val="accent1">
                    <a:lumMod val="10000"/>
                  </a:schemeClr>
                </a:solidFill>
              </a:rPr>
            </a:br>
            <a:r>
              <a:rPr lang="en-US" sz="1200" dirty="0" smtClean="0">
                <a:solidFill>
                  <a:schemeClr val="accent1">
                    <a:lumMod val="10000"/>
                  </a:schemeClr>
                </a:solidFill>
              </a:rPr>
              <a:t>1. 85.12% customers had no children.</a:t>
            </a:r>
            <a:br>
              <a:rPr lang="en-US" sz="1200" dirty="0" smtClean="0">
                <a:solidFill>
                  <a:schemeClr val="accent1">
                    <a:lumMod val="10000"/>
                  </a:schemeClr>
                </a:solidFill>
              </a:rPr>
            </a:br>
            <a:r>
              <a:rPr lang="en-US" sz="1200" dirty="0" smtClean="0">
                <a:solidFill>
                  <a:schemeClr val="accent1">
                    <a:lumMod val="10000"/>
                  </a:schemeClr>
                </a:solidFill>
              </a:rPr>
              <a:t>2. 57.01% Customers had 2 family members.</a:t>
            </a:r>
            <a:br>
              <a:rPr lang="en-US" sz="1200" dirty="0" smtClean="0">
                <a:solidFill>
                  <a:schemeClr val="accent1">
                    <a:lumMod val="10000"/>
                  </a:schemeClr>
                </a:solidFill>
              </a:rPr>
            </a:br>
            <a:r>
              <a:rPr lang="en-US" sz="1200" dirty="0" smtClean="0">
                <a:solidFill>
                  <a:schemeClr val="accent1">
                    <a:lumMod val="10000"/>
                  </a:schemeClr>
                </a:solidFill>
              </a:rPr>
              <a:t/>
            </a:r>
            <a:br>
              <a:rPr lang="en-US" sz="1200" dirty="0" smtClean="0">
                <a:solidFill>
                  <a:schemeClr val="accent1">
                    <a:lumMod val="10000"/>
                  </a:schemeClr>
                </a:solidFill>
              </a:rPr>
            </a:br>
            <a:r>
              <a:rPr lang="en-US" sz="1200" dirty="0" smtClean="0">
                <a:solidFill>
                  <a:schemeClr val="accent1">
                    <a:lumMod val="10000"/>
                  </a:schemeClr>
                </a:solidFill>
              </a:rPr>
              <a:t>1.This may suggest that the customers are retired or have lower income sources, which could be a negative factor</a:t>
            </a:r>
            <a:br>
              <a:rPr lang="en-US" sz="1200" dirty="0" smtClean="0">
                <a:solidFill>
                  <a:schemeClr val="accent1">
                    <a:lumMod val="10000"/>
                  </a:schemeClr>
                </a:solidFill>
              </a:rPr>
            </a:br>
            <a:r>
              <a:rPr lang="en-US" sz="1200" dirty="0" smtClean="0">
                <a:solidFill>
                  <a:schemeClr val="accent1">
                    <a:lumMod val="10000"/>
                  </a:schemeClr>
                </a:solidFill>
              </a:rPr>
              <a:t>The fact that the customers are married  may suggest that they have stable employment and income sources,.</a:t>
            </a:r>
            <a:br>
              <a:rPr lang="en-US" sz="1200" dirty="0" smtClean="0">
                <a:solidFill>
                  <a:schemeClr val="accent1">
                    <a:lumMod val="10000"/>
                  </a:schemeClr>
                </a:solidFill>
              </a:rPr>
            </a:br>
            <a:r>
              <a:rPr lang="en-US" sz="1200" dirty="0" smtClean="0">
                <a:solidFill>
                  <a:schemeClr val="accent1">
                    <a:lumMod val="10000"/>
                  </a:schemeClr>
                </a:solidFill>
              </a:rPr>
              <a:t>2.Lending decisions should be made on a case-by-case basis, taking into consideration various factors based on financial and personal information</a:t>
            </a:r>
            <a:endParaRPr lang="en-US" sz="1200" dirty="0">
              <a:solidFill>
                <a:schemeClr val="accent1">
                  <a:lumMod val="10000"/>
                </a:schemeClr>
              </a:solidFill>
            </a:endParaRPr>
          </a:p>
        </p:txBody>
      </p:sp>
      <p:sp>
        <p:nvSpPr>
          <p:cNvPr id="8" name="Title 2">
            <a:extLst>
              <a:ext uri="{FF2B5EF4-FFF2-40B4-BE49-F238E27FC236}">
                <a16:creationId xmlns:a16="http://schemas.microsoft.com/office/drawing/2014/main" id="{594C1777-B62D-468E-BE34-64A07CED098F}"/>
              </a:ext>
            </a:extLst>
          </p:cNvPr>
          <p:cNvSpPr txBox="1">
            <a:spLocks/>
          </p:cNvSpPr>
          <p:nvPr/>
        </p:nvSpPr>
        <p:spPr>
          <a:xfrm>
            <a:off x="3868671" y="1136387"/>
            <a:ext cx="4044781" cy="55349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7200" kern="1200">
                <a:solidFill>
                  <a:schemeClr val="accent2">
                    <a:lumMod val="50000"/>
                  </a:schemeClr>
                </a:solidFill>
                <a:latin typeface="+mn-lt"/>
                <a:ea typeface="+mn-ea"/>
                <a:cs typeface="+mn-cs"/>
              </a:defRPr>
            </a:lvl1pPr>
          </a:lstStyle>
          <a:p>
            <a:pPr>
              <a:lnSpc>
                <a:spcPct val="100000"/>
              </a:lnSpc>
            </a:pPr>
            <a:r>
              <a:rPr lang="en-US" sz="1200" b="1" dirty="0" smtClean="0">
                <a:solidFill>
                  <a:srgbClr val="FF0000"/>
                </a:solidFill>
              </a:rPr>
              <a:t>           </a:t>
            </a:r>
            <a:r>
              <a:rPr lang="en-US" sz="1200" b="1" u="sng" dirty="0" smtClean="0">
                <a:solidFill>
                  <a:srgbClr val="FF0000"/>
                </a:solidFill>
              </a:rPr>
              <a:t>Cash Loans Should be given.</a:t>
            </a:r>
            <a:r>
              <a:rPr lang="en-US" sz="1200" dirty="0" smtClean="0">
                <a:solidFill>
                  <a:schemeClr val="accent1">
                    <a:lumMod val="10000"/>
                  </a:schemeClr>
                </a:solidFill>
              </a:rPr>
              <a:t/>
            </a:r>
            <a:br>
              <a:rPr lang="en-US" sz="1200" dirty="0" smtClean="0">
                <a:solidFill>
                  <a:schemeClr val="accent1">
                    <a:lumMod val="10000"/>
                  </a:schemeClr>
                </a:solidFill>
              </a:rPr>
            </a:br>
            <a:r>
              <a:rPr lang="en-US" sz="1200" dirty="0" smtClean="0">
                <a:solidFill>
                  <a:schemeClr val="accent1">
                    <a:lumMod val="10000"/>
                  </a:schemeClr>
                </a:solidFill>
              </a:rPr>
              <a:t/>
            </a:r>
            <a:br>
              <a:rPr lang="en-US" sz="1200" dirty="0" smtClean="0">
                <a:solidFill>
                  <a:schemeClr val="accent1">
                    <a:lumMod val="10000"/>
                  </a:schemeClr>
                </a:solidFill>
              </a:rPr>
            </a:br>
            <a:r>
              <a:rPr lang="en-US" sz="1200" dirty="0" smtClean="0">
                <a:solidFill>
                  <a:schemeClr val="accent1">
                    <a:lumMod val="10000"/>
                  </a:schemeClr>
                </a:solidFill>
              </a:rPr>
              <a:t>1.The customers were married laborers from the working class.</a:t>
            </a:r>
            <a:br>
              <a:rPr lang="en-US" sz="1200" dirty="0" smtClean="0">
                <a:solidFill>
                  <a:schemeClr val="accent1">
                    <a:lumMod val="10000"/>
                  </a:schemeClr>
                </a:solidFill>
              </a:rPr>
            </a:br>
            <a:r>
              <a:rPr lang="en-US" sz="1200" dirty="0" smtClean="0">
                <a:solidFill>
                  <a:schemeClr val="accent1">
                    <a:lumMod val="10000"/>
                  </a:schemeClr>
                </a:solidFill>
              </a:rPr>
              <a:t>2. They owned a house but did not have a car.</a:t>
            </a:r>
            <a:br>
              <a:rPr lang="en-US" sz="1200" dirty="0" smtClean="0">
                <a:solidFill>
                  <a:schemeClr val="accent1">
                    <a:lumMod val="10000"/>
                  </a:schemeClr>
                </a:solidFill>
              </a:rPr>
            </a:br>
            <a:r>
              <a:rPr lang="en-US" sz="1200" dirty="0" smtClean="0">
                <a:solidFill>
                  <a:schemeClr val="accent1">
                    <a:lumMod val="10000"/>
                  </a:schemeClr>
                </a:solidFill>
              </a:rPr>
              <a:t>3. They were unaccompanied when they came to apply for the loan.</a:t>
            </a:r>
            <a:br>
              <a:rPr lang="en-US" sz="1200" dirty="0" smtClean="0">
                <a:solidFill>
                  <a:schemeClr val="accent1">
                    <a:lumMod val="10000"/>
                  </a:schemeClr>
                </a:solidFill>
              </a:rPr>
            </a:br>
            <a:r>
              <a:rPr lang="en-US" sz="1200" dirty="0" smtClean="0">
                <a:solidFill>
                  <a:schemeClr val="accent1">
                    <a:lumMod val="10000"/>
                  </a:schemeClr>
                </a:solidFill>
              </a:rPr>
              <a:t>4. Their income was less than the credit amount.</a:t>
            </a:r>
            <a:br>
              <a:rPr lang="en-US" sz="1200" dirty="0" smtClean="0">
                <a:solidFill>
                  <a:schemeClr val="accent1">
                    <a:lumMod val="10000"/>
                  </a:schemeClr>
                </a:solidFill>
              </a:rPr>
            </a:br>
            <a:r>
              <a:rPr lang="en-US" sz="1200" dirty="0" smtClean="0">
                <a:solidFill>
                  <a:schemeClr val="accent1">
                    <a:lumMod val="10000"/>
                  </a:schemeClr>
                </a:solidFill>
              </a:rPr>
              <a:t>5.The goods price was almost equal to the credit amount.</a:t>
            </a:r>
            <a:br>
              <a:rPr lang="en-US" sz="1200" dirty="0" smtClean="0">
                <a:solidFill>
                  <a:schemeClr val="accent1">
                    <a:lumMod val="10000"/>
                  </a:schemeClr>
                </a:solidFill>
              </a:rPr>
            </a:br>
            <a:r>
              <a:rPr lang="en-US" sz="1200" dirty="0" smtClean="0">
                <a:solidFill>
                  <a:schemeClr val="accent1">
                    <a:lumMod val="10000"/>
                  </a:schemeClr>
                </a:solidFill>
              </a:rPr>
              <a:t>6. 60.96% were females among these Customers.</a:t>
            </a:r>
            <a:br>
              <a:rPr lang="en-US" sz="1200" dirty="0" smtClean="0">
                <a:solidFill>
                  <a:schemeClr val="accent1">
                    <a:lumMod val="10000"/>
                  </a:schemeClr>
                </a:solidFill>
              </a:rPr>
            </a:br>
            <a:r>
              <a:rPr lang="en-US" sz="1200" dirty="0" smtClean="0">
                <a:solidFill>
                  <a:schemeClr val="accent1">
                    <a:lumMod val="10000"/>
                  </a:schemeClr>
                </a:solidFill>
              </a:rPr>
              <a:t/>
            </a:r>
            <a:br>
              <a:rPr lang="en-US" sz="1200" dirty="0" smtClean="0">
                <a:solidFill>
                  <a:schemeClr val="accent1">
                    <a:lumMod val="10000"/>
                  </a:schemeClr>
                </a:solidFill>
              </a:rPr>
            </a:br>
            <a:r>
              <a:rPr lang="en-US" sz="1200" u="sng" dirty="0" smtClean="0">
                <a:solidFill>
                  <a:srgbClr val="00B050"/>
                </a:solidFill>
              </a:rPr>
              <a:t>Family Background</a:t>
            </a:r>
          </a:p>
          <a:p>
            <a:pPr>
              <a:lnSpc>
                <a:spcPct val="100000"/>
              </a:lnSpc>
            </a:pPr>
            <a:r>
              <a:rPr lang="en-US" sz="1200" dirty="0" smtClean="0">
                <a:solidFill>
                  <a:schemeClr val="accent1">
                    <a:lumMod val="10000"/>
                  </a:schemeClr>
                </a:solidFill>
              </a:rPr>
              <a:t/>
            </a:r>
            <a:br>
              <a:rPr lang="en-US" sz="1200" dirty="0" smtClean="0">
                <a:solidFill>
                  <a:schemeClr val="accent1">
                    <a:lumMod val="10000"/>
                  </a:schemeClr>
                </a:solidFill>
              </a:rPr>
            </a:br>
            <a:r>
              <a:rPr lang="en-US" sz="1200" dirty="0" smtClean="0">
                <a:solidFill>
                  <a:schemeClr val="accent1">
                    <a:lumMod val="10000"/>
                  </a:schemeClr>
                </a:solidFill>
              </a:rPr>
              <a:t>1. 66.39% customers had no children.</a:t>
            </a:r>
            <a:br>
              <a:rPr lang="en-US" sz="1200" dirty="0" smtClean="0">
                <a:solidFill>
                  <a:schemeClr val="accent1">
                    <a:lumMod val="10000"/>
                  </a:schemeClr>
                </a:solidFill>
              </a:rPr>
            </a:br>
            <a:r>
              <a:rPr lang="en-US" sz="1200" dirty="0" smtClean="0">
                <a:solidFill>
                  <a:schemeClr val="accent1">
                    <a:lumMod val="10000"/>
                  </a:schemeClr>
                </a:solidFill>
              </a:rPr>
              <a:t>2. 50.15 Customers had 2 family members.</a:t>
            </a:r>
            <a:br>
              <a:rPr lang="en-US" sz="1200" dirty="0" smtClean="0">
                <a:solidFill>
                  <a:schemeClr val="accent1">
                    <a:lumMod val="10000"/>
                  </a:schemeClr>
                </a:solidFill>
              </a:rPr>
            </a:br>
            <a:r>
              <a:rPr lang="en-US" sz="1200" dirty="0" smtClean="0">
                <a:solidFill>
                  <a:schemeClr val="accent1">
                    <a:lumMod val="10000"/>
                  </a:schemeClr>
                </a:solidFill>
              </a:rPr>
              <a:t/>
            </a:r>
            <a:br>
              <a:rPr lang="en-US" sz="1200" dirty="0" smtClean="0">
                <a:solidFill>
                  <a:schemeClr val="accent1">
                    <a:lumMod val="10000"/>
                  </a:schemeClr>
                </a:solidFill>
              </a:rPr>
            </a:br>
            <a:r>
              <a:rPr lang="en-US" sz="1200" dirty="0" smtClean="0">
                <a:solidFill>
                  <a:schemeClr val="accent1">
                    <a:lumMod val="10000"/>
                  </a:schemeClr>
                </a:solidFill>
              </a:rPr>
              <a:t>1.The fact that the customers are married laborers from the working class may suggest that they have stable employment and income sources, which could be viewed as a positive factor.</a:t>
            </a:r>
            <a:br>
              <a:rPr lang="en-US" sz="1200" dirty="0" smtClean="0">
                <a:solidFill>
                  <a:schemeClr val="accent1">
                    <a:lumMod val="10000"/>
                  </a:schemeClr>
                </a:solidFill>
              </a:rPr>
            </a:br>
            <a:r>
              <a:rPr lang="en-US" sz="1200" dirty="0" smtClean="0">
                <a:solidFill>
                  <a:schemeClr val="accent1">
                    <a:lumMod val="10000"/>
                  </a:schemeClr>
                </a:solidFill>
              </a:rPr>
              <a:t>2.The fact that the customers own a house but do not have a car may suggest that they prioritize housing over other types of assets, which could also be viewed as a positive factor.</a:t>
            </a:r>
            <a:endParaRPr lang="en-US" sz="1200" dirty="0">
              <a:solidFill>
                <a:schemeClr val="accent1">
                  <a:lumMod val="10000"/>
                </a:schemeClr>
              </a:solidFill>
            </a:endParaRPr>
          </a:p>
        </p:txBody>
      </p:sp>
      <p:sp>
        <p:nvSpPr>
          <p:cNvPr id="6" name="TextBox 5"/>
          <p:cNvSpPr txBox="1"/>
          <p:nvPr/>
        </p:nvSpPr>
        <p:spPr>
          <a:xfrm>
            <a:off x="6686529" y="842363"/>
            <a:ext cx="2827175" cy="369332"/>
          </a:xfrm>
          <a:prstGeom prst="rect">
            <a:avLst/>
          </a:prstGeom>
          <a:noFill/>
        </p:spPr>
        <p:txBody>
          <a:bodyPr wrap="square" rtlCol="0">
            <a:spAutoFit/>
          </a:bodyPr>
          <a:lstStyle/>
          <a:p>
            <a:r>
              <a:rPr lang="en-US" b="1" u="sng" dirty="0" smtClean="0">
                <a:solidFill>
                  <a:schemeClr val="tx2">
                    <a:lumMod val="10000"/>
                  </a:schemeClr>
                </a:solidFill>
              </a:rPr>
              <a:t>NON-DEFAULTERS</a:t>
            </a:r>
            <a:endParaRPr lang="en-IN" b="1" u="sng" dirty="0">
              <a:solidFill>
                <a:schemeClr val="tx2">
                  <a:lumMod val="10000"/>
                </a:schemeClr>
              </a:solidFill>
            </a:endParaRPr>
          </a:p>
        </p:txBody>
      </p:sp>
      <p:sp>
        <p:nvSpPr>
          <p:cNvPr id="10" name="Title 2">
            <a:extLst>
              <a:ext uri="{FF2B5EF4-FFF2-40B4-BE49-F238E27FC236}">
                <a16:creationId xmlns:a16="http://schemas.microsoft.com/office/drawing/2014/main" id="{594C1777-B62D-468E-BE34-64A07CED098F}"/>
              </a:ext>
            </a:extLst>
          </p:cNvPr>
          <p:cNvSpPr txBox="1">
            <a:spLocks/>
          </p:cNvSpPr>
          <p:nvPr/>
        </p:nvSpPr>
        <p:spPr>
          <a:xfrm>
            <a:off x="130629" y="1232182"/>
            <a:ext cx="3738043" cy="56258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7200" kern="1200">
                <a:solidFill>
                  <a:schemeClr val="accent2">
                    <a:lumMod val="50000"/>
                  </a:schemeClr>
                </a:solidFill>
                <a:latin typeface="+mn-lt"/>
                <a:ea typeface="+mn-ea"/>
                <a:cs typeface="+mn-cs"/>
              </a:defRPr>
            </a:lvl1pPr>
          </a:lstStyle>
          <a:p>
            <a:pPr>
              <a:lnSpc>
                <a:spcPct val="100000"/>
              </a:lnSpc>
            </a:pPr>
            <a:r>
              <a:rPr lang="en-US" sz="1200" dirty="0" smtClean="0">
                <a:solidFill>
                  <a:schemeClr val="accent1">
                    <a:lumMod val="10000"/>
                  </a:schemeClr>
                </a:solidFill>
              </a:rPr>
              <a:t/>
            </a:r>
            <a:br>
              <a:rPr lang="en-US" sz="1200" dirty="0" smtClean="0">
                <a:solidFill>
                  <a:schemeClr val="accent1">
                    <a:lumMod val="10000"/>
                  </a:schemeClr>
                </a:solidFill>
              </a:rPr>
            </a:br>
            <a:r>
              <a:rPr lang="en-US" sz="1200" dirty="0" smtClean="0">
                <a:solidFill>
                  <a:schemeClr val="accent1">
                    <a:lumMod val="10000"/>
                  </a:schemeClr>
                </a:solidFill>
              </a:rPr>
              <a:t/>
            </a:r>
            <a:br>
              <a:rPr lang="en-US" sz="1200" dirty="0" smtClean="0">
                <a:solidFill>
                  <a:schemeClr val="accent1">
                    <a:lumMod val="10000"/>
                  </a:schemeClr>
                </a:solidFill>
              </a:rPr>
            </a:br>
            <a:r>
              <a:rPr lang="en-US" sz="1200" b="1" u="sng" dirty="0" smtClean="0">
                <a:solidFill>
                  <a:schemeClr val="accent1">
                    <a:lumMod val="10000"/>
                  </a:schemeClr>
                </a:solidFill>
              </a:rPr>
              <a:t> </a:t>
            </a:r>
            <a:r>
              <a:rPr lang="en-US" sz="1200" b="1" u="sng" dirty="0" smtClean="0">
                <a:solidFill>
                  <a:srgbClr val="FF0000"/>
                </a:solidFill>
              </a:rPr>
              <a:t>Cash</a:t>
            </a:r>
            <a:r>
              <a:rPr lang="en-US" sz="1200" b="1" u="sng" dirty="0" smtClean="0">
                <a:solidFill>
                  <a:schemeClr val="accent1">
                    <a:lumMod val="10000"/>
                  </a:schemeClr>
                </a:solidFill>
              </a:rPr>
              <a:t> </a:t>
            </a:r>
            <a:r>
              <a:rPr lang="en-US" sz="1200" b="1" u="sng" dirty="0" smtClean="0">
                <a:solidFill>
                  <a:srgbClr val="FF0000"/>
                </a:solidFill>
              </a:rPr>
              <a:t>Loan should be Rejected</a:t>
            </a:r>
            <a:r>
              <a:rPr lang="en-US" sz="1200" b="1" u="sng" dirty="0" smtClean="0">
                <a:solidFill>
                  <a:schemeClr val="accent1">
                    <a:lumMod val="10000"/>
                  </a:schemeClr>
                </a:solidFill>
              </a:rPr>
              <a:t/>
            </a:r>
            <a:br>
              <a:rPr lang="en-US" sz="1200" b="1" u="sng" dirty="0" smtClean="0">
                <a:solidFill>
                  <a:schemeClr val="accent1">
                    <a:lumMod val="10000"/>
                  </a:schemeClr>
                </a:solidFill>
              </a:rPr>
            </a:br>
            <a:r>
              <a:rPr lang="en-US" sz="1200" b="1" u="sng" dirty="0" smtClean="0">
                <a:solidFill>
                  <a:schemeClr val="accent1">
                    <a:lumMod val="10000"/>
                  </a:schemeClr>
                </a:solidFill>
              </a:rPr>
              <a:t/>
            </a:r>
            <a:br>
              <a:rPr lang="en-US" sz="1200" b="1" u="sng" dirty="0" smtClean="0">
                <a:solidFill>
                  <a:schemeClr val="accent1">
                    <a:lumMod val="10000"/>
                  </a:schemeClr>
                </a:solidFill>
              </a:rPr>
            </a:br>
            <a:r>
              <a:rPr lang="en-US" sz="1200" dirty="0" smtClean="0">
                <a:solidFill>
                  <a:schemeClr val="accent1">
                    <a:lumMod val="10000"/>
                  </a:schemeClr>
                </a:solidFill>
              </a:rPr>
              <a:t>1. The customers were married laborers from the working class.</a:t>
            </a:r>
            <a:br>
              <a:rPr lang="en-US" sz="1200" dirty="0" smtClean="0">
                <a:solidFill>
                  <a:schemeClr val="accent1">
                    <a:lumMod val="10000"/>
                  </a:schemeClr>
                </a:solidFill>
              </a:rPr>
            </a:br>
            <a:r>
              <a:rPr lang="en-US" sz="1200" dirty="0" smtClean="0">
                <a:solidFill>
                  <a:schemeClr val="accent1">
                    <a:lumMod val="10000"/>
                  </a:schemeClr>
                </a:solidFill>
              </a:rPr>
              <a:t>2.They owned a house but did not have a car.</a:t>
            </a:r>
            <a:br>
              <a:rPr lang="en-US" sz="1200" dirty="0" smtClean="0">
                <a:solidFill>
                  <a:schemeClr val="accent1">
                    <a:lumMod val="10000"/>
                  </a:schemeClr>
                </a:solidFill>
              </a:rPr>
            </a:br>
            <a:r>
              <a:rPr lang="en-US" sz="1200" dirty="0" smtClean="0">
                <a:solidFill>
                  <a:schemeClr val="accent1">
                    <a:lumMod val="10000"/>
                  </a:schemeClr>
                </a:solidFill>
              </a:rPr>
              <a:t>3.They were unaccompanied when they came to apply for the loan.</a:t>
            </a:r>
            <a:br>
              <a:rPr lang="en-US" sz="1200" dirty="0" smtClean="0">
                <a:solidFill>
                  <a:schemeClr val="accent1">
                    <a:lumMod val="10000"/>
                  </a:schemeClr>
                </a:solidFill>
              </a:rPr>
            </a:br>
            <a:r>
              <a:rPr lang="en-US" sz="1200" dirty="0" smtClean="0">
                <a:solidFill>
                  <a:schemeClr val="accent1">
                    <a:lumMod val="10000"/>
                  </a:schemeClr>
                </a:solidFill>
              </a:rPr>
              <a:t>4.Their income was less than the credit amount.</a:t>
            </a:r>
            <a:br>
              <a:rPr lang="en-US" sz="1200" dirty="0" smtClean="0">
                <a:solidFill>
                  <a:schemeClr val="accent1">
                    <a:lumMod val="10000"/>
                  </a:schemeClr>
                </a:solidFill>
              </a:rPr>
            </a:br>
            <a:r>
              <a:rPr lang="en-US" sz="1200" dirty="0" smtClean="0">
                <a:solidFill>
                  <a:schemeClr val="accent1">
                    <a:lumMod val="10000"/>
                  </a:schemeClr>
                </a:solidFill>
              </a:rPr>
              <a:t>5.The goods price was almost equal to the credit amount.</a:t>
            </a:r>
            <a:br>
              <a:rPr lang="en-US" sz="1200" dirty="0" smtClean="0">
                <a:solidFill>
                  <a:schemeClr val="accent1">
                    <a:lumMod val="10000"/>
                  </a:schemeClr>
                </a:solidFill>
              </a:rPr>
            </a:br>
            <a:r>
              <a:rPr lang="en-US" sz="1200" dirty="0" smtClean="0">
                <a:solidFill>
                  <a:schemeClr val="accent1">
                    <a:lumMod val="10000"/>
                  </a:schemeClr>
                </a:solidFill>
              </a:rPr>
              <a:t>6. 53.21% were females among these defaulters.</a:t>
            </a:r>
            <a:br>
              <a:rPr lang="en-US" sz="1200" dirty="0" smtClean="0">
                <a:solidFill>
                  <a:schemeClr val="accent1">
                    <a:lumMod val="10000"/>
                  </a:schemeClr>
                </a:solidFill>
              </a:rPr>
            </a:br>
            <a:r>
              <a:rPr lang="en-US" sz="1200" dirty="0" smtClean="0">
                <a:solidFill>
                  <a:schemeClr val="accent1">
                    <a:lumMod val="10000"/>
                  </a:schemeClr>
                </a:solidFill>
              </a:rPr>
              <a:t/>
            </a:r>
            <a:br>
              <a:rPr lang="en-US" sz="1200" dirty="0" smtClean="0">
                <a:solidFill>
                  <a:schemeClr val="accent1">
                    <a:lumMod val="10000"/>
                  </a:schemeClr>
                </a:solidFill>
              </a:rPr>
            </a:br>
            <a:r>
              <a:rPr lang="en-US" sz="1200" u="sng" dirty="0" smtClean="0">
                <a:solidFill>
                  <a:srgbClr val="00B050"/>
                </a:solidFill>
              </a:rPr>
              <a:t>Family Background</a:t>
            </a:r>
          </a:p>
          <a:p>
            <a:pPr>
              <a:lnSpc>
                <a:spcPct val="100000"/>
              </a:lnSpc>
            </a:pPr>
            <a:r>
              <a:rPr lang="en-US" sz="1200" dirty="0" smtClean="0">
                <a:solidFill>
                  <a:schemeClr val="accent1">
                    <a:lumMod val="10000"/>
                  </a:schemeClr>
                </a:solidFill>
              </a:rPr>
              <a:t/>
            </a:r>
            <a:br>
              <a:rPr lang="en-US" sz="1200" dirty="0" smtClean="0">
                <a:solidFill>
                  <a:schemeClr val="accent1">
                    <a:lumMod val="10000"/>
                  </a:schemeClr>
                </a:solidFill>
              </a:rPr>
            </a:br>
            <a:r>
              <a:rPr lang="en-US" sz="1200" dirty="0" smtClean="0">
                <a:solidFill>
                  <a:schemeClr val="accent1">
                    <a:lumMod val="10000"/>
                  </a:schemeClr>
                </a:solidFill>
              </a:rPr>
              <a:t>1. 62.42% customers had no children.</a:t>
            </a:r>
            <a:br>
              <a:rPr lang="en-US" sz="1200" dirty="0" smtClean="0">
                <a:solidFill>
                  <a:schemeClr val="accent1">
                    <a:lumMod val="10000"/>
                  </a:schemeClr>
                </a:solidFill>
              </a:rPr>
            </a:br>
            <a:r>
              <a:rPr lang="en-US" sz="1200" dirty="0" smtClean="0">
                <a:solidFill>
                  <a:schemeClr val="accent1">
                    <a:lumMod val="10000"/>
                  </a:schemeClr>
                </a:solidFill>
              </a:rPr>
              <a:t>2. 45.34% customers had 2 family members.</a:t>
            </a:r>
            <a:br>
              <a:rPr lang="en-US" sz="1200" dirty="0" smtClean="0">
                <a:solidFill>
                  <a:schemeClr val="accent1">
                    <a:lumMod val="10000"/>
                  </a:schemeClr>
                </a:solidFill>
              </a:rPr>
            </a:br>
            <a:r>
              <a:rPr lang="en-US" sz="1200" dirty="0" smtClean="0">
                <a:solidFill>
                  <a:schemeClr val="accent1">
                    <a:lumMod val="10000"/>
                  </a:schemeClr>
                </a:solidFill>
              </a:rPr>
              <a:t/>
            </a:r>
            <a:br>
              <a:rPr lang="en-US" sz="1200" dirty="0" smtClean="0">
                <a:solidFill>
                  <a:schemeClr val="accent1">
                    <a:lumMod val="10000"/>
                  </a:schemeClr>
                </a:solidFill>
              </a:rPr>
            </a:br>
            <a:r>
              <a:rPr lang="en-US" sz="1200" dirty="0" smtClean="0">
                <a:solidFill>
                  <a:schemeClr val="accent1">
                    <a:lumMod val="10000"/>
                  </a:schemeClr>
                </a:solidFill>
              </a:rPr>
              <a:t>1.Income is less than the credit amount could be viewed as a negative factor, as it suggests that they may have difficulty making payments on the loan if it is granted.</a:t>
            </a:r>
            <a:br>
              <a:rPr lang="en-US" sz="1200" dirty="0" smtClean="0">
                <a:solidFill>
                  <a:schemeClr val="accent1">
                    <a:lumMod val="10000"/>
                  </a:schemeClr>
                </a:solidFill>
              </a:rPr>
            </a:br>
            <a:r>
              <a:rPr lang="en-US" sz="1200" dirty="0" smtClean="0">
                <a:solidFill>
                  <a:schemeClr val="accent1">
                    <a:lumMod val="10000"/>
                  </a:schemeClr>
                </a:solidFill>
              </a:rPr>
              <a:t>2.The fact that the goods price is almost equal to the credit amount could be viewed as a potential risk factor, as it suggests that the customers may not have much financial assets.</a:t>
            </a:r>
            <a:br>
              <a:rPr lang="en-US" sz="1200" dirty="0" smtClean="0">
                <a:solidFill>
                  <a:schemeClr val="accent1">
                    <a:lumMod val="10000"/>
                  </a:schemeClr>
                </a:solidFill>
              </a:rPr>
            </a:br>
            <a:r>
              <a:rPr lang="en-US" sz="1200" dirty="0" smtClean="0">
                <a:solidFill>
                  <a:schemeClr val="accent1">
                    <a:lumMod val="10000"/>
                  </a:schemeClr>
                </a:solidFill>
              </a:rPr>
              <a:t>3.While the customers own a house, they do not have a car, which means that they may not have sufficient collateral to secure the loan.</a:t>
            </a:r>
            <a:endParaRPr lang="en-US" sz="1200" dirty="0">
              <a:solidFill>
                <a:schemeClr val="accent1">
                  <a:lumMod val="10000"/>
                </a:schemeClr>
              </a:solidFill>
            </a:endParaRPr>
          </a:p>
        </p:txBody>
      </p:sp>
    </p:spTree>
    <p:extLst>
      <p:ext uri="{BB962C8B-B14F-4D97-AF65-F5344CB8AC3E}">
        <p14:creationId xmlns:p14="http://schemas.microsoft.com/office/powerpoint/2010/main" val="18044225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a:xfrm>
            <a:off x="2996217" y="2411634"/>
            <a:ext cx="5681253" cy="1369591"/>
          </a:xfrm>
        </p:spPr>
        <p:txBody>
          <a:bodyPr/>
          <a:lstStyle/>
          <a:p>
            <a:r>
              <a:rPr lang="en-US" dirty="0" smtClean="0"/>
              <a:t>THANK YOU </a:t>
            </a:r>
            <a:endParaRPr lang="en-US" dirty="0"/>
          </a:p>
        </p:txBody>
      </p:sp>
      <p:sp>
        <p:nvSpPr>
          <p:cNvPr id="37" name="Slide Number Placeholder 36">
            <a:extLst>
              <a:ext uri="{FF2B5EF4-FFF2-40B4-BE49-F238E27FC236}">
                <a16:creationId xmlns:a16="http://schemas.microsoft.com/office/drawing/2014/main" id="{2448455D-834D-4F56-90F8-4F239B5CA790}"/>
              </a:ext>
            </a:extLst>
          </p:cNvPr>
          <p:cNvSpPr>
            <a:spLocks noGrp="1"/>
          </p:cNvSpPr>
          <p:nvPr>
            <p:ph type="sldNum" sz="quarter" idx="4"/>
          </p:nvPr>
        </p:nvSpPr>
        <p:spPr/>
        <p:txBody>
          <a:bodyPr/>
          <a:lstStyle/>
          <a:p>
            <a:fld id="{294A09A9-5501-47C1-A89A-A340965A2BE2}" type="slidenum">
              <a:rPr lang="en-US" smtClean="0"/>
              <a:pPr/>
              <a:t>42</a:t>
            </a:fld>
            <a:endParaRPr lang="en-US" dirty="0"/>
          </a:p>
        </p:txBody>
      </p:sp>
    </p:spTree>
    <p:extLst>
      <p:ext uri="{BB962C8B-B14F-4D97-AF65-F5344CB8AC3E}">
        <p14:creationId xmlns:p14="http://schemas.microsoft.com/office/powerpoint/2010/main" val="445070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a:xfrm>
            <a:off x="1839982" y="2034073"/>
            <a:ext cx="4831404" cy="1324946"/>
          </a:xfrm>
        </p:spPr>
        <p:txBody>
          <a:bodyPr/>
          <a:lstStyle/>
          <a:p>
            <a:r>
              <a:rPr lang="en-US" sz="4000" b="1" dirty="0" smtClean="0">
                <a:solidFill>
                  <a:schemeClr val="accent6">
                    <a:lumMod val="50000"/>
                  </a:schemeClr>
                </a:solidFill>
              </a:rPr>
              <a:t>ANALYSIS </a:t>
            </a:r>
            <a:r>
              <a:rPr lang="en-US" sz="4000" b="1" dirty="0">
                <a:solidFill>
                  <a:schemeClr val="accent6">
                    <a:lumMod val="50000"/>
                  </a:schemeClr>
                </a:solidFill>
              </a:rPr>
              <a:t>FOR </a:t>
            </a:r>
            <a:endParaRPr lang="en-US" sz="4000" b="1" dirty="0" smtClean="0">
              <a:solidFill>
                <a:schemeClr val="accent6">
                  <a:lumMod val="50000"/>
                </a:schemeClr>
              </a:solidFill>
            </a:endParaRPr>
          </a:p>
          <a:p>
            <a:r>
              <a:rPr lang="en-US" sz="4000" b="1" dirty="0" smtClean="0">
                <a:solidFill>
                  <a:schemeClr val="accent6">
                    <a:lumMod val="50000"/>
                  </a:schemeClr>
                </a:solidFill>
              </a:rPr>
              <a:t>DEFAULTERS</a:t>
            </a:r>
            <a:endParaRPr lang="en-US" sz="4000" b="1" dirty="0">
              <a:solidFill>
                <a:schemeClr val="accent6">
                  <a:lumMod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0675" y="723122"/>
            <a:ext cx="4726226" cy="4287416"/>
          </a:xfrm>
          <a:prstGeom prst="rect">
            <a:avLst/>
          </a:prstGeom>
        </p:spPr>
      </p:pic>
    </p:spTree>
    <p:extLst>
      <p:ext uri="{BB962C8B-B14F-4D97-AF65-F5344CB8AC3E}">
        <p14:creationId xmlns:p14="http://schemas.microsoft.com/office/powerpoint/2010/main" val="743963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419879" y="182971"/>
            <a:ext cx="10189027" cy="750090"/>
          </a:xfrm>
        </p:spPr>
        <p:style>
          <a:lnRef idx="1">
            <a:schemeClr val="accent3"/>
          </a:lnRef>
          <a:fillRef idx="2">
            <a:schemeClr val="accent3"/>
          </a:fillRef>
          <a:effectRef idx="1">
            <a:schemeClr val="accent3"/>
          </a:effectRef>
          <a:fontRef idx="minor">
            <a:schemeClr val="dk1"/>
          </a:fontRef>
        </p:style>
        <p:txBody>
          <a:bodyPr/>
          <a:lstStyle/>
          <a:p>
            <a:r>
              <a:rPr lang="en-US" sz="2500" b="1" spc="300" dirty="0" smtClean="0">
                <a:solidFill>
                  <a:schemeClr val="accent1">
                    <a:lumMod val="10000"/>
                  </a:schemeClr>
                </a:solidFill>
              </a:rPr>
              <a:t>Total Number of customers based  Contract type  and Gender-Wise</a:t>
            </a:r>
            <a:endParaRPr lang="en-US" sz="2500" b="1" spc="300" dirty="0">
              <a:solidFill>
                <a:schemeClr val="accent1">
                  <a:lumMod val="10000"/>
                </a:schemeClr>
              </a:solidFill>
            </a:endParaRPr>
          </a:p>
        </p:txBody>
      </p:sp>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a:xfrm>
            <a:off x="2510090" y="5544041"/>
            <a:ext cx="6432057" cy="365125"/>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sz="1400" dirty="0">
                <a:solidFill>
                  <a:schemeClr val="accent1">
                    <a:lumMod val="10000"/>
                  </a:schemeClr>
                </a:solidFill>
              </a:rPr>
              <a:t>53.21% Females and 40.16%  Male Customers defaulted the Cash Loans.</a:t>
            </a: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6788" y="1284780"/>
            <a:ext cx="7178662" cy="4046571"/>
          </a:xfrm>
          <a:prstGeom prst="rect">
            <a:avLst/>
          </a:prstGeom>
        </p:spPr>
      </p:pic>
    </p:spTree>
    <p:extLst>
      <p:ext uri="{BB962C8B-B14F-4D97-AF65-F5344CB8AC3E}">
        <p14:creationId xmlns:p14="http://schemas.microsoft.com/office/powerpoint/2010/main" val="986813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2366210" y="275137"/>
            <a:ext cx="6184422" cy="647454"/>
          </a:xfrm>
        </p:spPr>
        <p:style>
          <a:lnRef idx="1">
            <a:schemeClr val="accent3"/>
          </a:lnRef>
          <a:fillRef idx="2">
            <a:schemeClr val="accent3"/>
          </a:fillRef>
          <a:effectRef idx="1">
            <a:schemeClr val="accent3"/>
          </a:effectRef>
          <a:fontRef idx="minor">
            <a:schemeClr val="dk1"/>
          </a:fontRef>
        </p:style>
        <p:txBody>
          <a:bodyPr/>
          <a:lstStyle/>
          <a:p>
            <a:r>
              <a:rPr lang="en-US" sz="2500" b="1" spc="300" dirty="0">
                <a:solidFill>
                  <a:schemeClr val="accent1">
                    <a:lumMod val="10000"/>
                  </a:schemeClr>
                </a:solidFill>
                <a:latin typeface="Arial" panose="020B0604020202020204" pitchFamily="34" charset="0"/>
                <a:cs typeface="Arial" panose="020B0604020202020204" pitchFamily="34" charset="0"/>
              </a:rPr>
              <a:t>Possession of a </a:t>
            </a:r>
            <a:r>
              <a:rPr lang="en-US" sz="2500" b="1" spc="300" dirty="0" smtClean="0">
                <a:solidFill>
                  <a:schemeClr val="accent1">
                    <a:lumMod val="10000"/>
                  </a:schemeClr>
                </a:solidFill>
                <a:latin typeface="Arial" panose="020B0604020202020204" pitchFamily="34" charset="0"/>
                <a:cs typeface="Arial" panose="020B0604020202020204" pitchFamily="34" charset="0"/>
              </a:rPr>
              <a:t>House and Car</a:t>
            </a:r>
            <a:endParaRPr lang="en-US" sz="2500" b="1" spc="300" dirty="0">
              <a:solidFill>
                <a:schemeClr val="accent1">
                  <a:lumMod val="10000"/>
                </a:schemeClr>
              </a:solidFill>
              <a:latin typeface="Arial" panose="020B0604020202020204" pitchFamily="34" charset="0"/>
              <a:cs typeface="Arial" panose="020B0604020202020204" pitchFamily="34" charset="0"/>
            </a:endParaRP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492" y="1636770"/>
            <a:ext cx="6134632" cy="2987299"/>
          </a:xfrm>
          <a:prstGeom prst="rect">
            <a:avLst/>
          </a:prstGeom>
        </p:spPr>
      </p:pic>
      <p:sp>
        <p:nvSpPr>
          <p:cNvPr id="6" name="Date Placeholder 35">
            <a:extLst>
              <a:ext uri="{FF2B5EF4-FFF2-40B4-BE49-F238E27FC236}">
                <a16:creationId xmlns:a16="http://schemas.microsoft.com/office/drawing/2014/main" id="{F6CE792E-745D-4408-9AB1-740D556972A1}"/>
              </a:ext>
            </a:extLst>
          </p:cNvPr>
          <p:cNvSpPr txBox="1">
            <a:spLocks/>
          </p:cNvSpPr>
          <p:nvPr/>
        </p:nvSpPr>
        <p:spPr>
          <a:xfrm>
            <a:off x="2366210" y="5001207"/>
            <a:ext cx="6438899" cy="447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500" dirty="0">
                <a:solidFill>
                  <a:schemeClr val="accent1">
                    <a:lumMod val="10000"/>
                  </a:schemeClr>
                </a:solidFill>
                <a:latin typeface="Arial" panose="020B0604020202020204" pitchFamily="34" charset="0"/>
                <a:cs typeface="Arial" panose="020B0604020202020204" pitchFamily="34" charset="0"/>
              </a:rPr>
              <a:t>68.7% of customers own a car and 69.92% customers </a:t>
            </a:r>
            <a:r>
              <a:rPr lang="en-US" sz="1500" dirty="0" err="1">
                <a:solidFill>
                  <a:schemeClr val="accent1">
                    <a:lumMod val="10000"/>
                  </a:schemeClr>
                </a:solidFill>
                <a:latin typeface="Arial" panose="020B0604020202020204" pitchFamily="34" charset="0"/>
                <a:cs typeface="Arial" panose="020B0604020202020204" pitchFamily="34" charset="0"/>
              </a:rPr>
              <a:t>dont</a:t>
            </a:r>
            <a:r>
              <a:rPr lang="en-US" sz="1500" dirty="0">
                <a:solidFill>
                  <a:schemeClr val="accent1">
                    <a:lumMod val="10000"/>
                  </a:schemeClr>
                </a:solidFill>
                <a:latin typeface="Arial" panose="020B0604020202020204" pitchFamily="34" charset="0"/>
                <a:cs typeface="Arial" panose="020B0604020202020204" pitchFamily="34" charset="0"/>
              </a:rPr>
              <a:t> own a Car.</a:t>
            </a:r>
          </a:p>
        </p:txBody>
      </p:sp>
    </p:spTree>
    <p:extLst>
      <p:ext uri="{BB962C8B-B14F-4D97-AF65-F5344CB8AC3E}">
        <p14:creationId xmlns:p14="http://schemas.microsoft.com/office/powerpoint/2010/main" val="3930805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1411643" y="182970"/>
            <a:ext cx="9906390" cy="862059"/>
          </a:xfrm>
        </p:spPr>
        <p:style>
          <a:lnRef idx="1">
            <a:schemeClr val="accent3"/>
          </a:lnRef>
          <a:fillRef idx="2">
            <a:schemeClr val="accent3"/>
          </a:fillRef>
          <a:effectRef idx="1">
            <a:schemeClr val="accent3"/>
          </a:effectRef>
          <a:fontRef idx="minor">
            <a:schemeClr val="dk1"/>
          </a:fontRef>
        </p:style>
        <p:txBody>
          <a:bodyPr/>
          <a:lstStyle/>
          <a:p>
            <a:r>
              <a:rPr lang="en-US" sz="2500" b="1" spc="300" dirty="0" smtClean="0">
                <a:solidFill>
                  <a:schemeClr val="accent1">
                    <a:lumMod val="10000"/>
                  </a:schemeClr>
                </a:solidFill>
              </a:rPr>
              <a:t>Relation between </a:t>
            </a:r>
            <a:r>
              <a:rPr lang="en-US" sz="2500" b="1" spc="300" dirty="0">
                <a:solidFill>
                  <a:schemeClr val="accent1">
                    <a:lumMod val="10000"/>
                  </a:schemeClr>
                </a:solidFill>
              </a:rPr>
              <a:t>Customers Income and The Credit (Loan) Amount</a:t>
            </a: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433" y="1408231"/>
            <a:ext cx="7864522" cy="394750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6" name="Date Placeholder 35">
            <a:extLst>
              <a:ext uri="{FF2B5EF4-FFF2-40B4-BE49-F238E27FC236}">
                <a16:creationId xmlns:a16="http://schemas.microsoft.com/office/drawing/2014/main" id="{F6CE792E-745D-4408-9AB1-740D556972A1}"/>
              </a:ext>
            </a:extLst>
          </p:cNvPr>
          <p:cNvSpPr txBox="1">
            <a:spLocks/>
          </p:cNvSpPr>
          <p:nvPr/>
        </p:nvSpPr>
        <p:spPr>
          <a:xfrm>
            <a:off x="2360645" y="5575155"/>
            <a:ext cx="7296537" cy="751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500" dirty="0" smtClean="0">
                <a:solidFill>
                  <a:schemeClr val="accent1">
                    <a:lumMod val="10000"/>
                  </a:schemeClr>
                </a:solidFill>
              </a:rPr>
              <a:t>There isn’t </a:t>
            </a:r>
            <a:r>
              <a:rPr lang="en-US" sz="1500" dirty="0">
                <a:solidFill>
                  <a:schemeClr val="accent1">
                    <a:lumMod val="10000"/>
                  </a:schemeClr>
                </a:solidFill>
              </a:rPr>
              <a:t>a specific pattern we can observe but we can see that More number of loans near 50000 to 150000  Income Amount</a:t>
            </a:r>
          </a:p>
        </p:txBody>
      </p:sp>
    </p:spTree>
    <p:extLst>
      <p:ext uri="{BB962C8B-B14F-4D97-AF65-F5344CB8AC3E}">
        <p14:creationId xmlns:p14="http://schemas.microsoft.com/office/powerpoint/2010/main" val="3688774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2155372" y="167639"/>
            <a:ext cx="7697755" cy="597472"/>
          </a:xfrm>
        </p:spPr>
        <p:style>
          <a:lnRef idx="1">
            <a:schemeClr val="accent3"/>
          </a:lnRef>
          <a:fillRef idx="2">
            <a:schemeClr val="accent3"/>
          </a:fillRef>
          <a:effectRef idx="1">
            <a:schemeClr val="accent3"/>
          </a:effectRef>
          <a:fontRef idx="minor">
            <a:schemeClr val="dk1"/>
          </a:fontRef>
        </p:style>
        <p:txBody>
          <a:bodyPr/>
          <a:lstStyle/>
          <a:p>
            <a:r>
              <a:rPr lang="en-US" sz="2500" b="1" dirty="0">
                <a:solidFill>
                  <a:schemeClr val="accent1">
                    <a:lumMod val="10000"/>
                  </a:schemeClr>
                </a:solidFill>
                <a:latin typeface="Arial" panose="020B0604020202020204" pitchFamily="34" charset="0"/>
                <a:cs typeface="Arial" panose="020B0604020202020204" pitchFamily="34" charset="0"/>
              </a:rPr>
              <a:t>Relation </a:t>
            </a:r>
            <a:r>
              <a:rPr lang="en-US" sz="2500" b="1" dirty="0" smtClean="0">
                <a:solidFill>
                  <a:schemeClr val="accent1">
                    <a:lumMod val="10000"/>
                  </a:schemeClr>
                </a:solidFill>
                <a:latin typeface="Arial" panose="020B0604020202020204" pitchFamily="34" charset="0"/>
                <a:cs typeface="Arial" panose="020B0604020202020204" pitchFamily="34" charset="0"/>
              </a:rPr>
              <a:t>Between </a:t>
            </a:r>
            <a:r>
              <a:rPr lang="en-US" sz="2500" b="1" dirty="0">
                <a:solidFill>
                  <a:schemeClr val="accent1">
                    <a:lumMod val="10000"/>
                  </a:schemeClr>
                </a:solidFill>
                <a:latin typeface="Arial" panose="020B0604020202020204" pitchFamily="34" charset="0"/>
                <a:cs typeface="Arial" panose="020B0604020202020204" pitchFamily="34" charset="0"/>
              </a:rPr>
              <a:t>goods price and Credit Amount</a:t>
            </a:r>
          </a:p>
        </p:txBody>
      </p:sp>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p:txBody>
          <a:bodyPr/>
          <a:lstStyle/>
          <a:p>
            <a:endParaRPr lang="en-US"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9556" y="1445379"/>
            <a:ext cx="5578323" cy="3817951"/>
          </a:xfrm>
          <a:prstGeom prst="rect">
            <a:avLst/>
          </a:prstGeom>
        </p:spPr>
      </p:pic>
      <p:sp>
        <p:nvSpPr>
          <p:cNvPr id="6" name="Date Placeholder 35">
            <a:extLst>
              <a:ext uri="{FF2B5EF4-FFF2-40B4-BE49-F238E27FC236}">
                <a16:creationId xmlns:a16="http://schemas.microsoft.com/office/drawing/2014/main" id="{F6CE792E-745D-4408-9AB1-740D556972A1}"/>
              </a:ext>
            </a:extLst>
          </p:cNvPr>
          <p:cNvSpPr txBox="1">
            <a:spLocks/>
          </p:cNvSpPr>
          <p:nvPr/>
        </p:nvSpPr>
        <p:spPr>
          <a:xfrm>
            <a:off x="2876550" y="5601860"/>
            <a:ext cx="6158204"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500" dirty="0">
                <a:solidFill>
                  <a:schemeClr val="accent1">
                    <a:lumMod val="10000"/>
                  </a:schemeClr>
                </a:solidFill>
                <a:latin typeface="Arial" panose="020B0604020202020204" pitchFamily="34" charset="0"/>
                <a:cs typeface="Arial" panose="020B0604020202020204" pitchFamily="34" charset="0"/>
              </a:rPr>
              <a:t>Strong positive Correlation btw Amount goods price and Amount Credit</a:t>
            </a:r>
          </a:p>
        </p:txBody>
      </p:sp>
    </p:spTree>
    <p:extLst>
      <p:ext uri="{BB962C8B-B14F-4D97-AF65-F5344CB8AC3E}">
        <p14:creationId xmlns:p14="http://schemas.microsoft.com/office/powerpoint/2010/main" val="3172014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CD1994-5BE9-4A2F-A57E-C48F09B48EE4}">
  <ds:schemaRefs>
    <ds:schemaRef ds:uri="http://schemas.microsoft.com/sharepoint/v3/contenttype/forms"/>
  </ds:schemaRefs>
</ds:datastoreItem>
</file>

<file path=customXml/itemProps2.xml><?xml version="1.0" encoding="utf-8"?>
<ds:datastoreItem xmlns:ds="http://schemas.openxmlformats.org/officeDocument/2006/customXml" ds:itemID="{8111DCE3-EF7E-4B20-B9AA-EDAF93AA345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6E0787D-DFB9-41E3-A9F2-635EF6994E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TM16411245</Template>
  <TotalTime>0</TotalTime>
  <Words>2299</Words>
  <Application>Microsoft Office PowerPoint</Application>
  <PresentationFormat>Widescreen</PresentationFormat>
  <Paragraphs>217</Paragraphs>
  <Slides>42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Biome Light</vt:lpstr>
      <vt:lpstr>Calibri</vt:lpstr>
      <vt:lpstr>Office Theme</vt:lpstr>
      <vt:lpstr>A Case study on Repaying the Credit </vt:lpstr>
      <vt:lpstr>Introduction</vt:lpstr>
      <vt:lpstr>Correlation Btw Various columns in the DataSet</vt:lpstr>
      <vt:lpstr>Total Number of Defaulters and Non-Defaulters in the Bank </vt:lpstr>
      <vt:lpstr>PowerPoint Presentation</vt:lpstr>
      <vt:lpstr>Total Number of customers based  Contract type  and Gender-Wise</vt:lpstr>
      <vt:lpstr>Possession of a House and Car</vt:lpstr>
      <vt:lpstr>Relation between Customers Income and The Credit (Loan) Amount</vt:lpstr>
      <vt:lpstr>Relation Between goods price and Credit Amount</vt:lpstr>
      <vt:lpstr>Income Type of Customers</vt:lpstr>
      <vt:lpstr>Occupation Type of Customers</vt:lpstr>
      <vt:lpstr>Education Background of the Customers</vt:lpstr>
      <vt:lpstr>Customers Income compared to Credit Amount.</vt:lpstr>
      <vt:lpstr>Family Status and were Accompanied Status during application of the loan</vt:lpstr>
      <vt:lpstr>Number of Family Members</vt:lpstr>
      <vt:lpstr>Number of Children</vt:lpstr>
      <vt:lpstr>Central Tendency of Income and Credit Data</vt:lpstr>
      <vt:lpstr>Credit Amount and Income Distribution Of Customers</vt:lpstr>
      <vt:lpstr>   Cash Loan should be Rejected  1. The customers were married laborers from the working class. 2.They owned a house but did not have a car. 3.They were unaccompanied when they came to apply for the loan. 4.Their income was less than the credit amount. 5.The goods price was almost equal to the credit amount. 6. 53.21% were females among these defaulters.  Family Background  1. 62.42% customers had no children. 2. 45.34% customers had 2 family members.   The fact that the customers' income is less than the credit amount could be viewed as a negative factor, as it suggests that they may have difficulty making payments on the loan if it is granted.  The fact that the goods price is almost equal to the credit amount could be viewed as a potential risk factor, as it suggests that the customers may not have much financial assets.  While the customers own a house, they do not have a car, which means that they may not have sufficient collateral to secure the loan.</vt:lpstr>
      <vt:lpstr>PowerPoint Presentation</vt:lpstr>
      <vt:lpstr>Total Number of customers based  Contract type  and Gender-Wise</vt:lpstr>
      <vt:lpstr>Possession of a House and Car</vt:lpstr>
      <vt:lpstr>Customers Income compared to Credit Amount.</vt:lpstr>
      <vt:lpstr>Income Type of Customers</vt:lpstr>
      <vt:lpstr>Education Background of the Customers Belonging to Working Class</vt:lpstr>
      <vt:lpstr>Occupation Type of Customers Belonging to Working Class</vt:lpstr>
      <vt:lpstr>Family Status and  Accompanied Status during application of the loan of Working Class Customers.</vt:lpstr>
      <vt:lpstr>Number of Family Members of Working Class customers</vt:lpstr>
      <vt:lpstr>Number of Children of Working Class customers</vt:lpstr>
      <vt:lpstr>Central Tendency of Income and Credit Data of Working Class Customers</vt:lpstr>
      <vt:lpstr>Credit Amount and Income Distribution Of Working Class customers</vt:lpstr>
      <vt:lpstr>  Cash Loans Should be given.  1.The customers were married laborers from the working class. 2. They owned a house but did not have a car. 3. They were unaccompanied when they came to apply for the loan. 4. Their income was less than the credit amount. 5.The goods price was almost equal to the credit amount. 6. 60.96% were females among these Customers.  Family information  1. 66.39% customers had no children. 2. 50.15 Customers had 2 family members.  The fact that the customers are married laborers from the working class may suggest that they have stable employment and income sources, which could be viewed as a positive factor. The fact that the customers own a house but do not have a car may suggest that they prioritize housing over other types of assets, which could also be viewed as a positive factor.</vt:lpstr>
      <vt:lpstr>Education Background of the Customers of pensioners and Commercial Associate. </vt:lpstr>
      <vt:lpstr>Occupation Type of Customers of pensioners and commercial associate.</vt:lpstr>
      <vt:lpstr>Family Status and were Accompanied Status during application of the loan of pensioners and commercial associate.</vt:lpstr>
      <vt:lpstr>Number of Family Members of pensioners and commercial associate.</vt:lpstr>
      <vt:lpstr>Number of Children of pensioners and commercial associate.</vt:lpstr>
      <vt:lpstr>Central Tendency of Income and Credit Data of pensioners and commercial associate.</vt:lpstr>
      <vt:lpstr>Credit Amount and Income Distribution Of pensioners and Commercial Associate.</vt:lpstr>
      <vt:lpstr> Cash Loan May or May not be given on Case by Case Basis-  1.The customers were married laborers from the pensioners and commercial associate. 2.They owned a house but did not have a car. 3.They were unaccompanied when they came to apply for the loan. 4.Their income was less than the credit amount. 5.The goods price was almost equal to the credit amount. 6.83.75% Are Females among these Customers.   Family information  1. 85.12% customers had no children. 2. 57.01% Customers had 2 family members.  This may suggest that the customers are retired or have lower income sources, which could be a negative factor The fact that the customers are married  may suggest that they have stable employment and income sources,.    Lending decisions should be made on a case-by-case basis, taking into consideration various factors based on financial and personal information</vt:lpstr>
      <vt:lpstr>SUMMARY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2020-08-18T05:56:51Z</dcterms:created>
  <dcterms:modified xsi:type="dcterms:W3CDTF">2023-04-23T07:47:11Z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