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72" r:id="rId6"/>
    <p:sldId id="270" r:id="rId7"/>
    <p:sldId id="274" r:id="rId8"/>
    <p:sldId id="262" r:id="rId9"/>
    <p:sldId id="279" r:id="rId10"/>
    <p:sldId id="263" r:id="rId11"/>
    <p:sldId id="259" r:id="rId12"/>
    <p:sldId id="269" r:id="rId13"/>
    <p:sldId id="273" r:id="rId14"/>
    <p:sldId id="268" r:id="rId15"/>
    <p:sldId id="260" r:id="rId16"/>
    <p:sldId id="275" r:id="rId17"/>
    <p:sldId id="267" r:id="rId18"/>
    <p:sldId id="261" r:id="rId19"/>
    <p:sldId id="276" r:id="rId20"/>
    <p:sldId id="265" r:id="rId21"/>
    <p:sldId id="277" r:id="rId22"/>
    <p:sldId id="264" r:id="rId23"/>
    <p:sldId id="266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C0982-F3F1-4BE5-B2FB-7D92D4F00BCC}">
          <p14:sldIdLst>
            <p14:sldId id="256"/>
            <p14:sldId id="257"/>
            <p14:sldId id="271"/>
            <p14:sldId id="258"/>
            <p14:sldId id="272"/>
            <p14:sldId id="270"/>
            <p14:sldId id="274"/>
            <p14:sldId id="262"/>
            <p14:sldId id="279"/>
            <p14:sldId id="263"/>
            <p14:sldId id="259"/>
            <p14:sldId id="269"/>
            <p14:sldId id="273"/>
            <p14:sldId id="268"/>
            <p14:sldId id="260"/>
            <p14:sldId id="275"/>
            <p14:sldId id="267"/>
            <p14:sldId id="261"/>
            <p14:sldId id="276"/>
          </p14:sldIdLst>
        </p14:section>
        <p14:section name="Untitled Section" id="{E4238C43-7F3D-43D0-902E-54CDFECEB976}">
          <p14:sldIdLst>
            <p14:sldId id="265"/>
            <p14:sldId id="277"/>
            <p14:sldId id="264"/>
            <p14:sldId id="266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NDRA" initials="K" lastIdx="2" clrIdx="0">
    <p:extLst>
      <p:ext uri="{19B8F6BF-5375-455C-9EA6-DF929625EA0E}">
        <p15:presenceInfo xmlns:p15="http://schemas.microsoft.com/office/powerpoint/2012/main" userId="KAVI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Ratings</a:t>
            </a:r>
            <a:r>
              <a:rPr lang="en-IN" baseline="0" dirty="0" smtClean="0"/>
              <a:t> wise movie  distribution</a:t>
            </a:r>
            <a:endParaRPr lang="en-IN" dirty="0"/>
          </a:p>
        </c:rich>
      </c:tx>
      <c:layout>
        <c:manualLayout>
          <c:xMode val="edge"/>
          <c:yMode val="edge"/>
          <c:x val="0.29262270579948296"/>
          <c:y val="3.3508962946484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122662401574806E-2"/>
          <c:y val="0.16991946543310377"/>
          <c:w val="0.9268773375984251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</c:v>
                </c:pt>
                <c:pt idx="1">
                  <c:v>PG-13</c:v>
                </c:pt>
                <c:pt idx="2">
                  <c:v>R</c:v>
                </c:pt>
                <c:pt idx="3">
                  <c:v>NC-17</c:v>
                </c:pt>
                <c:pt idx="4">
                  <c:v>PG-13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</c:v>
                </c:pt>
                <c:pt idx="1">
                  <c:v>194</c:v>
                </c:pt>
                <c:pt idx="2">
                  <c:v>195</c:v>
                </c:pt>
                <c:pt idx="3">
                  <c:v>210</c:v>
                </c:pt>
                <c:pt idx="4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B-47C8-AB9E-490B016580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G</c:v>
                </c:pt>
                <c:pt idx="1">
                  <c:v>PG-13</c:v>
                </c:pt>
                <c:pt idx="2">
                  <c:v>R</c:v>
                </c:pt>
                <c:pt idx="3">
                  <c:v>NC-17</c:v>
                </c:pt>
                <c:pt idx="4">
                  <c:v>PG-13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CE9B-47C8-AB9E-490B016580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G</c:v>
                </c:pt>
                <c:pt idx="1">
                  <c:v>PG-13</c:v>
                </c:pt>
                <c:pt idx="2">
                  <c:v>R</c:v>
                </c:pt>
                <c:pt idx="3">
                  <c:v>NC-17</c:v>
                </c:pt>
                <c:pt idx="4">
                  <c:v>PG-13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CE9B-47C8-AB9E-490B01658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24706607"/>
        <c:axId val="1324707023"/>
      </c:barChart>
      <c:catAx>
        <c:axId val="132470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707023"/>
        <c:crosses val="autoZero"/>
        <c:auto val="1"/>
        <c:lblAlgn val="ctr"/>
        <c:lblOffset val="100"/>
        <c:noMultiLvlLbl val="0"/>
      </c:catAx>
      <c:valAx>
        <c:axId val="132470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70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Children</c:v>
                </c:pt>
                <c:pt idx="1">
                  <c:v>Games</c:v>
                </c:pt>
                <c:pt idx="2">
                  <c:v>Sci-FI</c:v>
                </c:pt>
                <c:pt idx="3">
                  <c:v>Drama</c:v>
                </c:pt>
                <c:pt idx="4">
                  <c:v>New</c:v>
                </c:pt>
                <c:pt idx="5">
                  <c:v>Action</c:v>
                </c:pt>
                <c:pt idx="6">
                  <c:v>Animation</c:v>
                </c:pt>
                <c:pt idx="7">
                  <c:v>Documentary</c:v>
                </c:pt>
                <c:pt idx="8">
                  <c:v>Family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61</c:v>
                </c:pt>
                <c:pt idx="2">
                  <c:v>61</c:v>
                </c:pt>
                <c:pt idx="3">
                  <c:v>62</c:v>
                </c:pt>
                <c:pt idx="4">
                  <c:v>63</c:v>
                </c:pt>
                <c:pt idx="5">
                  <c:v>64</c:v>
                </c:pt>
                <c:pt idx="6">
                  <c:v>66</c:v>
                </c:pt>
                <c:pt idx="7">
                  <c:v>68</c:v>
                </c:pt>
                <c:pt idx="8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F-40A7-9C38-746BC5489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6286447"/>
        <c:axId val="131628436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Children</c:v>
                      </c:pt>
                      <c:pt idx="1">
                        <c:v>Games</c:v>
                      </c:pt>
                      <c:pt idx="2">
                        <c:v>Sci-FI</c:v>
                      </c:pt>
                      <c:pt idx="3">
                        <c:v>Drama</c:v>
                      </c:pt>
                      <c:pt idx="4">
                        <c:v>New</c:v>
                      </c:pt>
                      <c:pt idx="5">
                        <c:v>Action</c:v>
                      </c:pt>
                      <c:pt idx="6">
                        <c:v>Animation</c:v>
                      </c:pt>
                      <c:pt idx="7">
                        <c:v>Documentary</c:v>
                      </c:pt>
                      <c:pt idx="8">
                        <c:v>Family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C9F-40A7-9C38-746BC548999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Children</c:v>
                      </c:pt>
                      <c:pt idx="1">
                        <c:v>Games</c:v>
                      </c:pt>
                      <c:pt idx="2">
                        <c:v>Sci-FI</c:v>
                      </c:pt>
                      <c:pt idx="3">
                        <c:v>Drama</c:v>
                      </c:pt>
                      <c:pt idx="4">
                        <c:v>New</c:v>
                      </c:pt>
                      <c:pt idx="5">
                        <c:v>Action</c:v>
                      </c:pt>
                      <c:pt idx="6">
                        <c:v>Animation</c:v>
                      </c:pt>
                      <c:pt idx="7">
                        <c:v>Documentary</c:v>
                      </c:pt>
                      <c:pt idx="8">
                        <c:v>Family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C9F-40A7-9C38-746BC5489994}"/>
                  </c:ext>
                </c:extLst>
              </c15:ser>
            </c15:filteredBarSeries>
          </c:ext>
        </c:extLst>
      </c:barChart>
      <c:catAx>
        <c:axId val="131628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84367"/>
        <c:crosses val="autoZero"/>
        <c:auto val="1"/>
        <c:lblAlgn val="ctr"/>
        <c:lblOffset val="100"/>
        <c:noMultiLvlLbl val="0"/>
      </c:catAx>
      <c:valAx>
        <c:axId val="131628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8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5092-0B7D-4702-A89B-0BAD65E49AB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015C-7DF7-4191-AD06-AFED93C22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7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9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3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1074-0800-4A27-ABB0-C89BE19D037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BD5C-14F7-4C97-ABCE-217D1F4DE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8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428" y="1489166"/>
            <a:ext cx="9144000" cy="1550534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accent1">
                    <a:lumMod val="75000"/>
                  </a:schemeClr>
                </a:solidFill>
              </a:rPr>
              <a:t>A Case study on “Motion Pictures Data Analysis”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0902" y="3182937"/>
            <a:ext cx="2316480" cy="1655762"/>
          </a:xfrm>
        </p:spPr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b="1" dirty="0" smtClean="0"/>
              <a:t>Kavindra Raj</a:t>
            </a:r>
          </a:p>
          <a:p>
            <a:r>
              <a:rPr lang="en-IN" dirty="0" smtClean="0"/>
              <a:t>(DS12S1)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679" y="78378"/>
            <a:ext cx="1115568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 4:</a:t>
            </a:r>
          </a:p>
          <a:p>
            <a:endParaRPr lang="en-US" dirty="0"/>
          </a:p>
          <a:p>
            <a:r>
              <a:rPr lang="en-US" dirty="0" smtClean="0"/>
              <a:t>Calculate and display the average rental rates based on the movie ratings.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7678" y="1532709"/>
            <a:ext cx="1115568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 smtClean="0"/>
          </a:p>
          <a:p>
            <a:r>
              <a:rPr lang="en-US" dirty="0" smtClean="0"/>
              <a:t>select rating,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rental_rate</a:t>
            </a:r>
            <a:r>
              <a:rPr lang="en-US" dirty="0" smtClean="0"/>
              <a:t>) from film group by rating;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117669"/>
            <a:ext cx="1985554" cy="21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17669" y="38491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70069" y="40015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13114" y="127623"/>
            <a:ext cx="11452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TASK 5:</a:t>
            </a:r>
          </a:p>
          <a:p>
            <a:endParaRPr lang="en-US" dirty="0"/>
          </a:p>
          <a:p>
            <a:r>
              <a:rPr lang="en-US" dirty="0" smtClean="0"/>
              <a:t>The management wants the data about the replacement cost of movies . Replacement cost is the amount of money required to replace an existing asset (DVD/blue ray disc) with an equally valued or similar asset at the current market price.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594" y="2925859"/>
            <a:ext cx="1136468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title,replacement_cost</a:t>
            </a:r>
            <a:r>
              <a:rPr lang="en-US" dirty="0" smtClean="0"/>
              <a:t> from film  where   </a:t>
            </a:r>
            <a:r>
              <a:rPr lang="en-US" dirty="0" err="1" smtClean="0"/>
              <a:t>replacement_cost</a:t>
            </a:r>
            <a:r>
              <a:rPr lang="en-US" dirty="0" smtClean="0"/>
              <a:t>&lt;=8;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00594" y="2016651"/>
            <a:ext cx="11364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Display the movie titles where the replacement cost is up to $8.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804" y="4001589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4" y="5033001"/>
            <a:ext cx="3772505" cy="6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474" y="1429490"/>
            <a:ext cx="1136468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title,replacement_cost</a:t>
            </a:r>
            <a:r>
              <a:rPr lang="en-US" dirty="0" smtClean="0"/>
              <a:t> from film where </a:t>
            </a:r>
            <a:r>
              <a:rPr lang="en-US" dirty="0" err="1" smtClean="0"/>
              <a:t>replacement_cost</a:t>
            </a:r>
            <a:r>
              <a:rPr lang="en-US" dirty="0" smtClean="0"/>
              <a:t> between 15 and 20;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3474" y="574766"/>
            <a:ext cx="11364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b.  Display the movie titles where the replacement cost is between $15 and $20.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" y="3070744"/>
            <a:ext cx="2734492" cy="329522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00545"/>
              </p:ext>
            </p:extLst>
          </p:nvPr>
        </p:nvGraphicFramePr>
        <p:xfrm>
          <a:off x="3747090" y="2838212"/>
          <a:ext cx="668337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4" imgW="6682775" imgH="3299515" progId="Excel.Sheet.12">
                  <p:embed/>
                </p:oleObj>
              </mc:Choice>
              <mc:Fallback>
                <p:oleObj name="Worksheet" r:id="rId4" imgW="6682775" imgH="3299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7090" y="2838212"/>
                        <a:ext cx="6683375" cy="329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679" y="2527116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5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95" y="377203"/>
            <a:ext cx="11364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c.  Display the movie titles with the highest replacement cost and the lowest rental cost.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00295" y="970781"/>
            <a:ext cx="1136468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title,min</a:t>
            </a:r>
            <a:r>
              <a:rPr lang="en-US" dirty="0" smtClean="0"/>
              <a:t>(</a:t>
            </a:r>
            <a:r>
              <a:rPr lang="en-US" dirty="0" err="1" smtClean="0"/>
              <a:t>rental_rate</a:t>
            </a:r>
            <a:r>
              <a:rPr lang="en-US" dirty="0" smtClean="0"/>
              <a:t>),max(</a:t>
            </a:r>
            <a:r>
              <a:rPr lang="en-US" dirty="0" err="1" smtClean="0"/>
              <a:t>replacement_cost</a:t>
            </a:r>
            <a:r>
              <a:rPr lang="en-US" dirty="0" smtClean="0"/>
              <a:t>) from film group by title;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" y="2652733"/>
            <a:ext cx="3053857" cy="315588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96518"/>
              </p:ext>
            </p:extLst>
          </p:nvPr>
        </p:nvGraphicFramePr>
        <p:xfrm>
          <a:off x="3695700" y="2118357"/>
          <a:ext cx="7869281" cy="458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Worksheet" r:id="rId4" imgW="8686800" imgH="4030798" progId="Excel.Sheet.12">
                  <p:embed/>
                </p:oleObj>
              </mc:Choice>
              <mc:Fallback>
                <p:oleObj name="Worksheet" r:id="rId4" imgW="8686800" imgH="40307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5700" y="2118357"/>
                        <a:ext cx="7869281" cy="4587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179" y="2118357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05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736" y="96902"/>
            <a:ext cx="1135597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TASK 6:</a:t>
            </a:r>
          </a:p>
          <a:p>
            <a:endParaRPr lang="en-US" dirty="0" smtClean="0"/>
          </a:p>
          <a:p>
            <a:r>
              <a:rPr lang="en-US" dirty="0" smtClean="0"/>
              <a:t>The management needs to know the list all the movies . Along with the number of actors listed for each movie.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1" y="1524001"/>
            <a:ext cx="1135597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film_id,count</a:t>
            </a:r>
            <a:r>
              <a:rPr lang="en-US" dirty="0" smtClean="0"/>
              <a:t>(</a:t>
            </a:r>
            <a:r>
              <a:rPr lang="en-US" dirty="0" err="1" smtClean="0"/>
              <a:t>actor_id</a:t>
            </a:r>
            <a:r>
              <a:rPr lang="en-US" dirty="0" smtClean="0"/>
              <a:t>) from </a:t>
            </a:r>
            <a:r>
              <a:rPr lang="en-US" dirty="0" err="1" smtClean="0"/>
              <a:t>film_actor</a:t>
            </a:r>
            <a:r>
              <a:rPr lang="en-US" dirty="0" smtClean="0"/>
              <a:t> group by </a:t>
            </a:r>
            <a:r>
              <a:rPr lang="en-US" dirty="0" err="1" smtClean="0"/>
              <a:t>film_id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41673" y="2849154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0" y="3722255"/>
            <a:ext cx="1689519" cy="265199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2783"/>
              </p:ext>
            </p:extLst>
          </p:nvPr>
        </p:nvGraphicFramePr>
        <p:xfrm>
          <a:off x="2814638" y="2595563"/>
          <a:ext cx="7597775" cy="403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Worksheet" r:id="rId4" imgW="7597175" imgH="4030798" progId="Excel.Sheet.12">
                  <p:embed/>
                </p:oleObj>
              </mc:Choice>
              <mc:Fallback>
                <p:oleObj name="Worksheet" r:id="rId4" imgW="7597175" imgH="40307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4638" y="2595563"/>
                        <a:ext cx="7597775" cy="403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4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4731" y="61830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8491" y="126275"/>
            <a:ext cx="1157804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TASK 7:</a:t>
            </a:r>
          </a:p>
          <a:p>
            <a:endParaRPr lang="en-US" dirty="0"/>
          </a:p>
          <a:p>
            <a:r>
              <a:rPr lang="en-US" dirty="0" smtClean="0"/>
              <a:t>The Music of Queen and Kris Kristofferson has seen an unlikely resurgence. As an unintended consequence , movies starting with the letters ‘K’ and ‘Q’ have also soared in popularity . Display the movie titles starting with the letters</a:t>
            </a:r>
          </a:p>
          <a:p>
            <a:r>
              <a:rPr lang="en-US" dirty="0" smtClean="0"/>
              <a:t>‘K’ and ‘Q’ 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48490" y="2292311"/>
            <a:ext cx="1157804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title from film where title like ('K%') or  ('Q%');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970" y="3442685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" y="4039061"/>
            <a:ext cx="229648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86599"/>
              </p:ext>
            </p:extLst>
          </p:nvPr>
        </p:nvGraphicFramePr>
        <p:xfrm>
          <a:off x="958850" y="1028701"/>
          <a:ext cx="8013700" cy="473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3" imgW="9075526" imgH="5494217" progId="Excel.Sheet.12">
                  <p:embed/>
                </p:oleObj>
              </mc:Choice>
              <mc:Fallback>
                <p:oleObj name="Worksheet" r:id="rId3" imgW="9075526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850" y="1028701"/>
                        <a:ext cx="8013700" cy="473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58850" y="333375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Data of Task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6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845" y="182268"/>
            <a:ext cx="1146918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TASK 8:</a:t>
            </a:r>
          </a:p>
          <a:p>
            <a:endParaRPr lang="en-US" dirty="0" smtClean="0"/>
          </a:p>
          <a:p>
            <a:r>
              <a:rPr lang="en-US" dirty="0" smtClean="0"/>
              <a:t>The movie “AGENT TRUMAN’ has been a great success. Display the first names and last names of all actors who are a part of this movie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844" y="1804630"/>
            <a:ext cx="1146918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QUERY USED:</a:t>
            </a:r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 err="1" smtClean="0"/>
              <a:t>actor.first_name,actor.last_name</a:t>
            </a:r>
            <a:r>
              <a:rPr lang="en-IN" dirty="0" smtClean="0"/>
              <a:t> from actor join film join </a:t>
            </a:r>
            <a:r>
              <a:rPr lang="en-IN" dirty="0" err="1" smtClean="0"/>
              <a:t>film_actor</a:t>
            </a:r>
            <a:r>
              <a:rPr lang="en-IN" dirty="0" smtClean="0"/>
              <a:t> on </a:t>
            </a:r>
            <a:r>
              <a:rPr lang="en-IN" dirty="0" err="1" smtClean="0"/>
              <a:t>actor.actor_id</a:t>
            </a:r>
            <a:r>
              <a:rPr lang="en-IN" dirty="0" smtClean="0"/>
              <a:t>=</a:t>
            </a:r>
            <a:r>
              <a:rPr lang="en-IN" dirty="0" err="1" smtClean="0"/>
              <a:t>film_actor.actor_idand</a:t>
            </a:r>
            <a:r>
              <a:rPr lang="en-IN" dirty="0" smtClean="0"/>
              <a:t> film_actor.film_id=</a:t>
            </a:r>
            <a:r>
              <a:rPr lang="en-IN" dirty="0" err="1" smtClean="0"/>
              <a:t>film.film_id</a:t>
            </a:r>
            <a:r>
              <a:rPr lang="en-IN" dirty="0" smtClean="0"/>
              <a:t>  where  title like '%Agent Truman%';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2844" y="3363185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9" y="4472882"/>
            <a:ext cx="1760275" cy="17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302" y="113212"/>
            <a:ext cx="1153885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TASK 9:</a:t>
            </a:r>
          </a:p>
          <a:p>
            <a:endParaRPr lang="en-US" dirty="0"/>
          </a:p>
          <a:p>
            <a:r>
              <a:rPr lang="en-US" dirty="0" smtClean="0"/>
              <a:t>Sales has been down among the family audience with kids. The management wants to promote the movies that fall under the ‘</a:t>
            </a:r>
            <a:r>
              <a:rPr lang="en-US" dirty="0"/>
              <a:t>C</a:t>
            </a:r>
            <a:r>
              <a:rPr lang="en-US" dirty="0" smtClean="0"/>
              <a:t>hildren’ category. Identify and display the names of the movies in the family category.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9301" y="1743670"/>
            <a:ext cx="1153885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QUERY USED:</a:t>
            </a:r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 err="1" smtClean="0"/>
              <a:t>film.title</a:t>
            </a:r>
            <a:r>
              <a:rPr lang="en-IN" dirty="0" smtClean="0"/>
              <a:t> from category join film join </a:t>
            </a:r>
            <a:r>
              <a:rPr lang="en-IN" dirty="0" err="1" smtClean="0"/>
              <a:t>film_category</a:t>
            </a:r>
            <a:r>
              <a:rPr lang="en-IN" dirty="0" smtClean="0"/>
              <a:t> on category.category_id=</a:t>
            </a:r>
            <a:r>
              <a:rPr lang="en-IN" dirty="0" err="1" smtClean="0"/>
              <a:t>film_category.category_id</a:t>
            </a:r>
            <a:r>
              <a:rPr lang="en-IN" dirty="0" smtClean="0"/>
              <a:t> and </a:t>
            </a:r>
            <a:r>
              <a:rPr lang="en-IN" dirty="0" err="1" smtClean="0"/>
              <a:t>film_category.film_id</a:t>
            </a:r>
            <a:r>
              <a:rPr lang="en-IN" dirty="0" smtClean="0"/>
              <a:t>= </a:t>
            </a:r>
            <a:r>
              <a:rPr lang="en-IN" dirty="0" err="1" smtClean="0"/>
              <a:t>film.film_id</a:t>
            </a:r>
            <a:r>
              <a:rPr lang="en-IN" dirty="0" smtClean="0"/>
              <a:t> where category.name like 'children';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5844" y="3283913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9" y="3993159"/>
            <a:ext cx="265753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01940"/>
              </p:ext>
            </p:extLst>
          </p:nvPr>
        </p:nvGraphicFramePr>
        <p:xfrm>
          <a:off x="1257300" y="681038"/>
          <a:ext cx="9677400" cy="549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Worksheet" r:id="rId3" imgW="9677329" imgH="5494217" progId="Excel.Sheet.12">
                  <p:embed/>
                </p:oleObj>
              </mc:Choice>
              <mc:Fallback>
                <p:oleObj name="Worksheet" r:id="rId3" imgW="9677329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681038"/>
                        <a:ext cx="9677400" cy="549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87475" y="180975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 Data of Task 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61" y="287774"/>
            <a:ext cx="1136021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TASK 1:</a:t>
            </a:r>
          </a:p>
          <a:p>
            <a:endParaRPr lang="en-US" dirty="0"/>
          </a:p>
          <a:p>
            <a:r>
              <a:rPr lang="en-US" dirty="0" smtClean="0"/>
              <a:t>The Sakila rental Store management wants to know the names of all the actors  in their movie collection . Display  the first names , last names , actor IDs and the details of the Last_updated column.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0561" y="1698171"/>
            <a:ext cx="1045899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Query Used :</a:t>
            </a:r>
          </a:p>
          <a:p>
            <a:endParaRPr lang="en-IN" sz="1600" dirty="0"/>
          </a:p>
          <a:p>
            <a:r>
              <a:rPr lang="en-IN" sz="1600" dirty="0" smtClean="0"/>
              <a:t>select actor.first_name,actor.last_name,actor.actor_id,actor.last_update from actor inner join </a:t>
            </a:r>
            <a:r>
              <a:rPr lang="en-IN" sz="1600" dirty="0" err="1" smtClean="0"/>
              <a:t>film_actor</a:t>
            </a:r>
            <a:r>
              <a:rPr lang="en-IN" sz="1600" dirty="0" smtClean="0"/>
              <a:t> inner join inventory inner join rental  on </a:t>
            </a:r>
            <a:r>
              <a:rPr lang="en-IN" sz="1600" dirty="0" err="1" smtClean="0"/>
              <a:t>actor.actor_id</a:t>
            </a:r>
            <a:r>
              <a:rPr lang="en-IN" sz="1600" dirty="0" smtClean="0"/>
              <a:t>=</a:t>
            </a:r>
            <a:r>
              <a:rPr lang="en-IN" sz="1600" dirty="0" err="1" smtClean="0"/>
              <a:t>film_actor.actor_id</a:t>
            </a:r>
            <a:r>
              <a:rPr lang="en-IN" sz="1600" dirty="0" smtClean="0"/>
              <a:t> and film_actor.film_id=</a:t>
            </a:r>
            <a:r>
              <a:rPr lang="en-IN" sz="1600" dirty="0" err="1" smtClean="0"/>
              <a:t>inventory.film_idand</a:t>
            </a:r>
            <a:r>
              <a:rPr lang="en-IN" sz="1600" dirty="0" smtClean="0"/>
              <a:t> </a:t>
            </a:r>
            <a:r>
              <a:rPr lang="en-IN" sz="1600" dirty="0" err="1" smtClean="0"/>
              <a:t>inventory.inventory_id</a:t>
            </a:r>
            <a:r>
              <a:rPr lang="en-IN" sz="1600" dirty="0" smtClean="0"/>
              <a:t>=</a:t>
            </a:r>
            <a:r>
              <a:rPr lang="en-IN" sz="1600" dirty="0" err="1" smtClean="0"/>
              <a:t>rental.inventory_id</a:t>
            </a:r>
            <a:r>
              <a:rPr lang="en-IN" sz="1600" dirty="0" smtClean="0"/>
              <a:t> group by </a:t>
            </a:r>
            <a:r>
              <a:rPr lang="en-IN" sz="1600" dirty="0" err="1" smtClean="0"/>
              <a:t>actor_id</a:t>
            </a:r>
            <a:r>
              <a:rPr lang="en-IN" sz="1600" dirty="0" smtClean="0"/>
              <a:t>;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" y="3522617"/>
            <a:ext cx="3821025" cy="3169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467" y="3153285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9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669" y="38491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8576" y="69559"/>
            <a:ext cx="1018942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TASK 10:</a:t>
            </a:r>
          </a:p>
          <a:p>
            <a:endParaRPr lang="en-US" dirty="0"/>
          </a:p>
          <a:p>
            <a:r>
              <a:rPr lang="en-US" dirty="0" smtClean="0"/>
              <a:t>Display the most frequently rented movies in descending order , so that The management can maintain more copies of such movies.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8576" y="1682375"/>
            <a:ext cx="101894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QUERY USED:</a:t>
            </a:r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 err="1" smtClean="0"/>
              <a:t>film.title,count</a:t>
            </a:r>
            <a:r>
              <a:rPr lang="en-IN" dirty="0" smtClean="0"/>
              <a:t>(</a:t>
            </a:r>
            <a:r>
              <a:rPr lang="en-IN" dirty="0" err="1" smtClean="0"/>
              <a:t>rental.inventory_id</a:t>
            </a:r>
            <a:r>
              <a:rPr lang="en-IN" dirty="0" smtClean="0"/>
              <a:t>) from film  inner join inventory inner join rental on </a:t>
            </a:r>
            <a:r>
              <a:rPr lang="en-IN" dirty="0" err="1" smtClean="0"/>
              <a:t>film.film_id</a:t>
            </a:r>
            <a:r>
              <a:rPr lang="en-IN" dirty="0" smtClean="0"/>
              <a:t>=</a:t>
            </a:r>
            <a:r>
              <a:rPr lang="en-IN" dirty="0" err="1" smtClean="0"/>
              <a:t>inventory.film_id</a:t>
            </a:r>
            <a:r>
              <a:rPr lang="en-IN" dirty="0" smtClean="0"/>
              <a:t> and </a:t>
            </a:r>
            <a:r>
              <a:rPr lang="en-IN" dirty="0" err="1" smtClean="0"/>
              <a:t>inventory.film_id</a:t>
            </a:r>
            <a:r>
              <a:rPr lang="en-IN" dirty="0" smtClean="0"/>
              <a:t>=</a:t>
            </a:r>
            <a:r>
              <a:rPr lang="en-IN" dirty="0" err="1" smtClean="0"/>
              <a:t>rental.inventory_id</a:t>
            </a:r>
            <a:r>
              <a:rPr lang="en-IN" dirty="0" smtClean="0"/>
              <a:t> group by title order by count(</a:t>
            </a:r>
            <a:r>
              <a:rPr lang="en-IN" dirty="0" err="1" smtClean="0"/>
              <a:t>rental.inventory_id</a:t>
            </a:r>
            <a:r>
              <a:rPr lang="en-IN" dirty="0" smtClean="0"/>
              <a:t>) </a:t>
            </a:r>
            <a:r>
              <a:rPr lang="en-IN" dirty="0" err="1" smtClean="0"/>
              <a:t>desc</a:t>
            </a:r>
            <a:r>
              <a:rPr lang="en-IN" dirty="0" smtClean="0"/>
              <a:t> 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2930" y="3572190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6" y="4033855"/>
            <a:ext cx="2998583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74905"/>
              </p:ext>
            </p:extLst>
          </p:nvPr>
        </p:nvGraphicFramePr>
        <p:xfrm>
          <a:off x="1387475" y="681038"/>
          <a:ext cx="9418638" cy="549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Worksheet" r:id="rId3" imgW="9418320" imgH="5494217" progId="Excel.Sheet.12">
                  <p:embed/>
                </p:oleObj>
              </mc:Choice>
              <mc:Fallback>
                <p:oleObj name="Worksheet" r:id="rId3" imgW="9418320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475" y="681038"/>
                        <a:ext cx="9418638" cy="549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6515" y="146141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 Data of Task 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76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669" y="38491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2386" y="191212"/>
            <a:ext cx="111303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TASK 11: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Calculate and display the number of movie categories where the average difference between the movie replacement cost and the rental is </a:t>
            </a:r>
            <a:r>
              <a:rPr lang="en-US" dirty="0"/>
              <a:t> </a:t>
            </a:r>
            <a:r>
              <a:rPr lang="en-US" dirty="0" smtClean="0"/>
              <a:t>Greater than $15.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2387" y="1491149"/>
            <a:ext cx="1113034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QUERY USED:</a:t>
            </a:r>
          </a:p>
          <a:p>
            <a:endParaRPr lang="en-IN" dirty="0"/>
          </a:p>
          <a:p>
            <a:r>
              <a:rPr lang="en-IN" dirty="0" smtClean="0"/>
              <a:t>select category.name from film join category join  </a:t>
            </a:r>
            <a:r>
              <a:rPr lang="en-IN" dirty="0" err="1" smtClean="0"/>
              <a:t>film_category</a:t>
            </a:r>
            <a:r>
              <a:rPr lang="en-IN" dirty="0" smtClean="0"/>
              <a:t> on </a:t>
            </a:r>
            <a:r>
              <a:rPr lang="en-IN" dirty="0" err="1" smtClean="0"/>
              <a:t>film.film_id</a:t>
            </a:r>
            <a:r>
              <a:rPr lang="en-IN" dirty="0" smtClean="0"/>
              <a:t>=</a:t>
            </a:r>
            <a:r>
              <a:rPr lang="en-IN" dirty="0" err="1" smtClean="0"/>
              <a:t>film_category</a:t>
            </a:r>
            <a:r>
              <a:rPr lang="en-IN" dirty="0" smtClean="0"/>
              <a:t> .</a:t>
            </a:r>
            <a:r>
              <a:rPr lang="en-IN" dirty="0" err="1" smtClean="0"/>
              <a:t>film_id</a:t>
            </a:r>
            <a:r>
              <a:rPr lang="en-IN" dirty="0" smtClean="0"/>
              <a:t> and  </a:t>
            </a:r>
            <a:r>
              <a:rPr lang="en-IN" dirty="0" err="1" smtClean="0"/>
              <a:t>category.category_id</a:t>
            </a:r>
            <a:r>
              <a:rPr lang="en-IN" dirty="0" smtClean="0"/>
              <a:t>=</a:t>
            </a:r>
            <a:r>
              <a:rPr lang="en-IN" dirty="0" err="1" smtClean="0"/>
              <a:t>film_category.category_id</a:t>
            </a:r>
            <a:r>
              <a:rPr lang="en-IN" dirty="0" smtClean="0"/>
              <a:t> group by category.name having 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replacement_cost-rental_rate</a:t>
            </a:r>
            <a:r>
              <a:rPr lang="en-IN" dirty="0" smtClean="0"/>
              <a:t>)&gt;15;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7477" y="3224167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94" y="3301330"/>
            <a:ext cx="1764698" cy="3280446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28225"/>
              </p:ext>
            </p:extLst>
          </p:nvPr>
        </p:nvGraphicFramePr>
        <p:xfrm>
          <a:off x="4295775" y="3224167"/>
          <a:ext cx="5610225" cy="335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4" imgW="8717422" imgH="5494217" progId="Excel.Sheet.12">
                  <p:embed/>
                </p:oleObj>
              </mc:Choice>
              <mc:Fallback>
                <p:oleObj name="Worksheet" r:id="rId4" imgW="8717422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5775" y="3224167"/>
                        <a:ext cx="5610225" cy="335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8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669" y="38491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2301" y="87812"/>
            <a:ext cx="109078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TASK 12:</a:t>
            </a:r>
          </a:p>
          <a:p>
            <a:endParaRPr lang="en-US" dirty="0"/>
          </a:p>
          <a:p>
            <a:r>
              <a:rPr lang="en-US" dirty="0" smtClean="0"/>
              <a:t>The management wants to identify all the genres that consist of 60-70 Movies . The genre details are captured in the category column . Display the names of these categories/genres and the number of movies per Category/genre , sorted by the number of movies.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2301" y="1846217"/>
            <a:ext cx="1090788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count(</a:t>
            </a:r>
            <a:r>
              <a:rPr lang="en-US" dirty="0" err="1" smtClean="0"/>
              <a:t>film_id</a:t>
            </a:r>
            <a:r>
              <a:rPr lang="en-US" dirty="0" smtClean="0"/>
              <a:t>),category.name from </a:t>
            </a:r>
            <a:r>
              <a:rPr lang="en-US" dirty="0" err="1" smtClean="0"/>
              <a:t>film_category</a:t>
            </a:r>
            <a:r>
              <a:rPr lang="en-US" dirty="0" smtClean="0"/>
              <a:t> join category on </a:t>
            </a:r>
            <a:r>
              <a:rPr lang="en-US" dirty="0" err="1" smtClean="0"/>
              <a:t>category.category_id</a:t>
            </a:r>
            <a:r>
              <a:rPr lang="en-US" dirty="0" smtClean="0"/>
              <a:t>=</a:t>
            </a:r>
            <a:r>
              <a:rPr lang="en-US" dirty="0" err="1" smtClean="0"/>
              <a:t>film_category.category_id</a:t>
            </a:r>
            <a:r>
              <a:rPr lang="en-US" dirty="0" smtClean="0"/>
              <a:t> group by category.name having count(</a:t>
            </a:r>
            <a:r>
              <a:rPr lang="en-US" dirty="0" err="1" smtClean="0"/>
              <a:t>film_id</a:t>
            </a:r>
            <a:r>
              <a:rPr lang="en-US" dirty="0" smtClean="0"/>
              <a:t>) between 60 and 70 order by count(</a:t>
            </a:r>
            <a:r>
              <a:rPr lang="en-US" dirty="0" err="1" smtClean="0"/>
              <a:t>film_id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7467" y="3604622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57" y="3973954"/>
            <a:ext cx="2438468" cy="25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254875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9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040" y="339634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" y="15811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popular first name is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u="sng" dirty="0" smtClean="0">
                <a:solidFill>
                  <a:schemeClr val="accent6"/>
                </a:solidFill>
              </a:rPr>
              <a:t>Penelope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number of movies are in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u="sng" dirty="0" smtClean="0">
                <a:solidFill>
                  <a:schemeClr val="accent6"/>
                </a:solidFill>
              </a:rPr>
              <a:t>PG-13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u="sng" dirty="0" smtClean="0">
                <a:solidFill>
                  <a:schemeClr val="accent6"/>
                </a:solidFill>
              </a:rPr>
              <a:t>NC-17</a:t>
            </a:r>
            <a:r>
              <a:rPr lang="en-IN" dirty="0" smtClean="0"/>
              <a:t>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smtClean="0">
                <a:solidFill>
                  <a:schemeClr val="accent6"/>
                </a:solidFill>
              </a:rPr>
              <a:t>PG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u="sng" dirty="0" smtClean="0">
                <a:solidFill>
                  <a:schemeClr val="accent6"/>
                </a:solidFill>
              </a:rPr>
              <a:t>rating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 smtClean="0"/>
              <a:t>Category has the highest rental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Film title “ </a:t>
            </a:r>
            <a:r>
              <a:rPr lang="en-IN" u="sng" dirty="0" smtClean="0">
                <a:solidFill>
                  <a:schemeClr val="accent6"/>
                </a:solidFill>
              </a:rPr>
              <a:t>Lambs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u="sng" dirty="0" smtClean="0">
                <a:solidFill>
                  <a:schemeClr val="accent6"/>
                </a:solidFill>
              </a:rPr>
              <a:t>Cincinatti</a:t>
            </a:r>
            <a:r>
              <a:rPr lang="en-IN" dirty="0" smtClean="0"/>
              <a:t>” having rating as PG-13 has the highest number of actors being part of it.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smtClean="0">
                <a:solidFill>
                  <a:schemeClr val="accent6"/>
                </a:solidFill>
              </a:rPr>
              <a:t>Sports</a:t>
            </a:r>
            <a:r>
              <a:rPr lang="en-IN" dirty="0" smtClean="0"/>
              <a:t> and </a:t>
            </a:r>
            <a:r>
              <a:rPr lang="en-IN" u="sng" dirty="0" smtClean="0">
                <a:solidFill>
                  <a:schemeClr val="accent6"/>
                </a:solidFill>
              </a:rPr>
              <a:t>Foreign</a:t>
            </a:r>
            <a:r>
              <a:rPr lang="en-IN" dirty="0" smtClean="0"/>
              <a:t> genre are the genre with highest revenue figures.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494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301" y="2505075"/>
            <a:ext cx="467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6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77011"/>
              </p:ext>
            </p:extLst>
          </p:nvPr>
        </p:nvGraphicFramePr>
        <p:xfrm>
          <a:off x="2128838" y="681038"/>
          <a:ext cx="9144000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9144000" imgH="5128363" progId="Excel.Sheet.12">
                  <p:embed/>
                </p:oleObj>
              </mc:Choice>
              <mc:Fallback>
                <p:oleObj name="Worksheet" r:id="rId3" imgW="9144000" imgH="5128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838" y="681038"/>
                        <a:ext cx="9144000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6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7669" y="3849189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1491" y="120107"/>
            <a:ext cx="1098190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TASK 2:</a:t>
            </a:r>
          </a:p>
          <a:p>
            <a:endParaRPr lang="en-US" dirty="0"/>
          </a:p>
          <a:p>
            <a:r>
              <a:rPr lang="en-US" dirty="0" smtClean="0"/>
              <a:t>Many actors have adopted attractive screen names, mostly at the behest of producers and directors .</a:t>
            </a:r>
          </a:p>
          <a:p>
            <a:r>
              <a:rPr lang="en-US" dirty="0" smtClean="0"/>
              <a:t>The management wants to know the following :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Display the full names of all actors.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491" y="2279529"/>
            <a:ext cx="1168690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select </a:t>
            </a: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,' ',</a:t>
            </a:r>
            <a:r>
              <a:rPr lang="en-US" dirty="0" err="1" smtClean="0"/>
              <a:t>Last_name</a:t>
            </a:r>
            <a:r>
              <a:rPr lang="en-US" dirty="0" smtClean="0"/>
              <a:t>) as Name from actor;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87" y="3550288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" y="3990050"/>
            <a:ext cx="1576448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62319"/>
              </p:ext>
            </p:extLst>
          </p:nvPr>
        </p:nvGraphicFramePr>
        <p:xfrm>
          <a:off x="2738438" y="771525"/>
          <a:ext cx="6713537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6713397" imgH="5311290" progId="Excel.Sheet.12">
                  <p:embed/>
                </p:oleObj>
              </mc:Choice>
              <mc:Fallback>
                <p:oleObj name="Worksheet" r:id="rId3" imgW="6713397" imgH="53112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8438" y="771525"/>
                        <a:ext cx="6713537" cy="531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1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79" y="1213602"/>
            <a:ext cx="1116438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first_name,count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) from actor group by </a:t>
            </a:r>
            <a:r>
              <a:rPr lang="en-US" dirty="0" err="1" smtClean="0"/>
              <a:t>first_name</a:t>
            </a:r>
            <a:r>
              <a:rPr lang="en-US" dirty="0" smtClean="0"/>
              <a:t> having count(</a:t>
            </a:r>
            <a:r>
              <a:rPr lang="en-US" dirty="0" err="1" smtClean="0"/>
              <a:t>first_name</a:t>
            </a:r>
            <a:r>
              <a:rPr lang="en-US" dirty="0" smtClean="0"/>
              <a:t>)&gt;1;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79" y="347001"/>
            <a:ext cx="111643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b.  Display the first names of actors along with the count of repeated first names.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7" y="3023456"/>
            <a:ext cx="1722269" cy="264436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14266"/>
              </p:ext>
            </p:extLst>
          </p:nvPr>
        </p:nvGraphicFramePr>
        <p:xfrm>
          <a:off x="3178628" y="2350445"/>
          <a:ext cx="6652578" cy="399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4" imgW="9159311" imgH="5494217" progId="Excel.Sheet.12">
                  <p:embed/>
                </p:oleObj>
              </mc:Choice>
              <mc:Fallback>
                <p:oleObj name="Worksheet" r:id="rId4" imgW="9159311" imgH="5494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8628" y="2350445"/>
                        <a:ext cx="6652578" cy="3990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347" y="2449535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090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65" y="90313"/>
            <a:ext cx="111643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c.  Display the last name of actors along with the count of repeated last names.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965" y="641309"/>
            <a:ext cx="1116438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last_name,count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) from actor group by </a:t>
            </a:r>
            <a:r>
              <a:rPr lang="en-US" dirty="0" err="1" smtClean="0"/>
              <a:t>last_name</a:t>
            </a:r>
            <a:r>
              <a:rPr lang="en-US" dirty="0" smtClean="0"/>
              <a:t> having count(</a:t>
            </a:r>
            <a:r>
              <a:rPr lang="en-US" dirty="0" err="1" smtClean="0"/>
              <a:t>last_name</a:t>
            </a:r>
            <a:r>
              <a:rPr lang="en-US" dirty="0" smtClean="0"/>
              <a:t>)&gt;1;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7799" y="1746303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9" y="2425769"/>
            <a:ext cx="1729890" cy="2598645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32353"/>
              </p:ext>
            </p:extLst>
          </p:nvPr>
        </p:nvGraphicFramePr>
        <p:xfrm>
          <a:off x="2390775" y="1930400"/>
          <a:ext cx="8793163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4" imgW="8793551" imgH="4213726" progId="Excel.Sheet.12">
                  <p:embed/>
                </p:oleObj>
              </mc:Choice>
              <mc:Fallback>
                <p:oleObj name="Worksheet" r:id="rId4" imgW="8793551" imgH="42137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0775" y="1930400"/>
                        <a:ext cx="8793163" cy="421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7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680" y="113211"/>
            <a:ext cx="1109927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 3:</a:t>
            </a:r>
          </a:p>
          <a:p>
            <a:endParaRPr lang="en-US" dirty="0"/>
          </a:p>
          <a:p>
            <a:r>
              <a:rPr lang="en-US" dirty="0" smtClean="0"/>
              <a:t>Display the count of movies grouped by the ratings.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122" y="5511182"/>
            <a:ext cx="1109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7681" y="1606952"/>
            <a:ext cx="1109927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QUERY USED:</a:t>
            </a:r>
          </a:p>
          <a:p>
            <a:endParaRPr lang="en-US" dirty="0"/>
          </a:p>
          <a:p>
            <a:r>
              <a:rPr lang="en-US" dirty="0" smtClean="0"/>
              <a:t>select  </a:t>
            </a:r>
            <a:r>
              <a:rPr lang="en-US" dirty="0" err="1" smtClean="0"/>
              <a:t>rating,count</a:t>
            </a:r>
            <a:r>
              <a:rPr lang="en-US" dirty="0" smtClean="0"/>
              <a:t>(</a:t>
            </a:r>
            <a:r>
              <a:rPr lang="en-US" dirty="0" err="1" smtClean="0"/>
              <a:t>film_id</a:t>
            </a:r>
            <a:r>
              <a:rPr lang="en-US" dirty="0" smtClean="0"/>
              <a:t>) as </a:t>
            </a:r>
            <a:r>
              <a:rPr lang="en-US" dirty="0" err="1" smtClean="0"/>
              <a:t>Total_Movies</a:t>
            </a:r>
            <a:r>
              <a:rPr lang="en-US" dirty="0" smtClean="0"/>
              <a:t> from film group by rating order by count(</a:t>
            </a:r>
            <a:r>
              <a:rPr lang="en-US" dirty="0" err="1" smtClean="0"/>
              <a:t>film_id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5877" y="2713613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7" y="3646125"/>
            <a:ext cx="2315244" cy="19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09825569"/>
              </p:ext>
            </p:extLst>
          </p:nvPr>
        </p:nvGraphicFramePr>
        <p:xfrm>
          <a:off x="1149532" y="304801"/>
          <a:ext cx="8691154" cy="5277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919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Worksheet</vt:lpstr>
      <vt:lpstr>A Case study on “Motion Pictures Data Analysis”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“Motion Pictures Data Analysis”</dc:title>
  <dc:creator>KAVINDRA</dc:creator>
  <cp:lastModifiedBy>KAVINDRA</cp:lastModifiedBy>
  <cp:revision>44</cp:revision>
  <dcterms:created xsi:type="dcterms:W3CDTF">2023-02-07T19:36:30Z</dcterms:created>
  <dcterms:modified xsi:type="dcterms:W3CDTF">2023-02-10T18:34:39Z</dcterms:modified>
</cp:coreProperties>
</file>