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37" r:id="rId2"/>
    <p:sldId id="739" r:id="rId3"/>
    <p:sldId id="744" r:id="rId4"/>
    <p:sldId id="742" r:id="rId5"/>
    <p:sldId id="743" r:id="rId6"/>
    <p:sldId id="740" r:id="rId7"/>
    <p:sldId id="741" r:id="rId8"/>
    <p:sldId id="745" r:id="rId9"/>
  </p:sldIdLst>
  <p:sldSz cx="9144000" cy="6858000" type="screen4x3"/>
  <p:notesSz cx="6858000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pos="5738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A251D"/>
    <a:srgbClr val="003865"/>
    <a:srgbClr val="D10238"/>
    <a:srgbClr val="003366"/>
    <a:srgbClr val="DDDDDD"/>
    <a:srgbClr val="C0C0C0"/>
    <a:srgbClr val="0C0C0C"/>
    <a:srgbClr val="FF12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4" autoAdjust="0"/>
    <p:restoredTop sz="94660"/>
  </p:normalViewPr>
  <p:slideViewPr>
    <p:cSldViewPr>
      <p:cViewPr varScale="1">
        <p:scale>
          <a:sx n="82" d="100"/>
          <a:sy n="82" d="100"/>
        </p:scale>
        <p:origin x="1579" y="72"/>
      </p:cViewPr>
      <p:guideLst>
        <p:guide orient="horz" pos="4020"/>
        <p:guide pos="5738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17" y="53"/>
      </p:cViewPr>
      <p:guideLst>
        <p:guide orient="horz" pos="3127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2975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0FDB5A41-A00E-4BAF-A7D3-1D1B7F4476A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34572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7950" y="0"/>
            <a:ext cx="29765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62000"/>
            <a:ext cx="4979987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725988"/>
            <a:ext cx="5016500" cy="44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7950" y="9448800"/>
            <a:ext cx="297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29" tIns="46165" rIns="92329" bIns="46165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55D4FE-146B-4079-9429-56B76A78F61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868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75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0" y="1219200"/>
            <a:ext cx="4229100" cy="5105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33900" y="1219200"/>
            <a:ext cx="4229100" cy="5105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6465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F7F2-7840-DE35-3B79-9B7A9635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31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31763E-AD7B-BF0B-D680-88B1CD1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55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9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3182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7758"/>
            <a:ext cx="9144000" cy="210242"/>
          </a:xfrm>
          <a:prstGeom prst="rect">
            <a:avLst/>
          </a:prstGeom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84150"/>
            <a:ext cx="756084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8120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4" name="Textfeld 12"/>
          <p:cNvSpPr txBox="1">
            <a:spLocks noChangeArrowheads="1"/>
          </p:cNvSpPr>
          <p:nvPr userDrawn="1"/>
        </p:nvSpPr>
        <p:spPr bwMode="auto">
          <a:xfrm>
            <a:off x="0" y="6666374"/>
            <a:ext cx="9151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92075">
              <a:spcBef>
                <a:spcPct val="0"/>
              </a:spcBef>
              <a:buFontTx/>
              <a:buNone/>
              <a:tabLst>
                <a:tab pos="4479925" algn="ctr"/>
                <a:tab pos="8429625" algn="l"/>
              </a:tabLst>
            </a:pPr>
            <a:r>
              <a:rPr lang="de-DE" altLang="de-DE" sz="800" baseline="0" dirty="0">
                <a:solidFill>
                  <a:srgbClr val="003865"/>
                </a:solidFill>
              </a:rPr>
              <a:t>	Mid Term Evaluation	Slide </a:t>
            </a:r>
            <a:fld id="{923726A0-065A-411D-934B-AFB5C580B8E3}" type="slidenum">
              <a:rPr lang="de-DE" altLang="de-DE" sz="800" baseline="0" smtClean="0">
                <a:solidFill>
                  <a:srgbClr val="003865"/>
                </a:solidFill>
              </a:rPr>
              <a:pPr marL="0" indent="92075">
                <a:spcBef>
                  <a:spcPct val="0"/>
                </a:spcBef>
                <a:buFontTx/>
                <a:buNone/>
                <a:tabLst>
                  <a:tab pos="4479925" algn="ctr"/>
                  <a:tab pos="8429625" algn="l"/>
                </a:tabLst>
              </a:pPr>
              <a:t>‹#›</a:t>
            </a:fld>
            <a:endParaRPr lang="de-DE" altLang="de-DE" sz="800" baseline="0" dirty="0">
              <a:solidFill>
                <a:srgbClr val="00386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44DC6-4205-4E59-B6D5-00EDA3E6ECA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600" l="0" r="100000">
                        <a14:backgroundMark x1="8000" y1="9600" x2="8000" y2="9600"/>
                        <a14:backgroundMark x1="7200" y1="90400" x2="7200" y2="90400"/>
                        <a14:backgroundMark x1="90000" y1="93200" x2="90000" y2="93200"/>
                        <a14:backgroundMark x1="92400" y1="6000" x2="92400" y2="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3160" y="107872"/>
            <a:ext cx="598875" cy="598875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202A4F5-AF85-14DA-4A79-EE9B992FD8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02"/>
          <a:stretch/>
        </p:blipFill>
        <p:spPr>
          <a:xfrm>
            <a:off x="6633424" y="5887853"/>
            <a:ext cx="2438611" cy="759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6" r:id="rId2"/>
    <p:sldLayoutId id="2147483917" r:id="rId3"/>
    <p:sldLayoutId id="2147483918" r:id="rId4"/>
    <p:sldLayoutId id="2147483919" r:id="rId5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86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tmr.com/report/2248/flour-market" TargetMode="External"/><Relationship Id="rId2" Type="http://schemas.openxmlformats.org/officeDocument/2006/relationships/hyperlink" Target="https://doi.org/10.4995/jarte.2024.2021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/j.lwt.2021.112500" TargetMode="External"/><Relationship Id="rId5" Type="http://schemas.openxmlformats.org/officeDocument/2006/relationships/hyperlink" Target="https://doi.org/10.1016/j.tifs.2020.08.008" TargetMode="External"/><Relationship Id="rId4" Type="http://schemas.openxmlformats.org/officeDocument/2006/relationships/hyperlink" Target="https://doi.org/10.3390/foods1303050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587" y="2425525"/>
            <a:ext cx="9142413" cy="187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de-DE" sz="1600" dirty="0"/>
              <a:t>P.M.K.K. Jayasinghe (E/19/161)</a:t>
            </a:r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de-DE" sz="1600" dirty="0"/>
          </a:p>
          <a:p>
            <a:pPr algn="ctr"/>
            <a:r>
              <a:rPr lang="en-US" sz="1600" dirty="0"/>
              <a:t>Supervised by Dr. Lalith N. </a:t>
            </a:r>
            <a:r>
              <a:rPr lang="en-US" sz="1600" dirty="0" err="1"/>
              <a:t>Wickramarathna</a:t>
            </a:r>
            <a:endParaRPr lang="en-US" sz="1600" dirty="0"/>
          </a:p>
          <a:p>
            <a:pPr algn="ctr"/>
            <a:endParaRPr lang="en-US" sz="1600" dirty="0"/>
          </a:p>
          <a:p>
            <a:pPr algn="ctr" eaLnBrk="1" hangingPunct="1">
              <a:lnSpc>
                <a:spcPct val="105000"/>
              </a:lnSpc>
            </a:pPr>
            <a:r>
              <a:rPr lang="en-US" altLang="de-DE" sz="1600" dirty="0"/>
              <a:t>Department of Mechanical Engineering</a:t>
            </a:r>
          </a:p>
          <a:p>
            <a:pPr algn="ctr" eaLnBrk="1" hangingPunct="1">
              <a:lnSpc>
                <a:spcPct val="105000"/>
              </a:lnSpc>
            </a:pPr>
            <a:r>
              <a:rPr lang="en-US" altLang="en-US" sz="1600" dirty="0"/>
              <a:t>Faculty of Engineering</a:t>
            </a:r>
          </a:p>
          <a:p>
            <a:pPr algn="ctr" eaLnBrk="1" hangingPunct="1">
              <a:lnSpc>
                <a:spcPct val="105000"/>
              </a:lnSpc>
            </a:pPr>
            <a:r>
              <a:rPr lang="en-US" altLang="en-US" sz="1600" dirty="0"/>
              <a:t>University of Peradeniya</a:t>
            </a: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>
          <a:xfrm>
            <a:off x="395287" y="1009376"/>
            <a:ext cx="8353425" cy="1038857"/>
          </a:xfrm>
          <a:prstGeom prst="rect">
            <a:avLst/>
          </a:prstGeom>
          <a:noFill/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200" kern="0" dirty="0">
                <a:solidFill>
                  <a:srgbClr val="003366"/>
                </a:solidFill>
              </a:rPr>
              <a:t>Development of a Small to Medium Size Dough Kneading Machine</a:t>
            </a:r>
            <a:endParaRPr lang="en-US" altLang="en-US" sz="3200" kern="0" dirty="0"/>
          </a:p>
        </p:txBody>
      </p:sp>
      <p:sp>
        <p:nvSpPr>
          <p:cNvPr id="36" name="Rechteck 2"/>
          <p:cNvSpPr>
            <a:spLocks noChangeArrowheads="1"/>
          </p:cNvSpPr>
          <p:nvPr/>
        </p:nvSpPr>
        <p:spPr bwMode="auto">
          <a:xfrm>
            <a:off x="0" y="6597352"/>
            <a:ext cx="9144000" cy="2606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2400"/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1151221" y="4674081"/>
            <a:ext cx="6841555" cy="987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800" b="1" dirty="0"/>
              <a:t>ME420- Mechanical Engineering Individual Research Project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400" b="1" dirty="0"/>
              <a:t>Proposal Presentation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de-DE" sz="1400" dirty="0"/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400" dirty="0"/>
              <a:t>12 December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9F453-CF68-44D1-AFA8-1F9C8E39F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9" r="54141"/>
          <a:stretch/>
        </p:blipFill>
        <p:spPr>
          <a:xfrm>
            <a:off x="-1" y="6165304"/>
            <a:ext cx="2195737" cy="6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C76C-B198-42BF-90C9-668F03F4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Autofit/>
          </a:bodyPr>
          <a:lstStyle/>
          <a:p>
            <a:pPr algn="ctr"/>
            <a:r>
              <a:rPr lang="en-US" sz="3200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AF4D75-38FA-C275-1637-21A43317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063005"/>
            <a:ext cx="5283697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Flour based foods,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Staple food and main source of energy for people around the world.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Quality and texture is determined by dough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Dough kneading is used to distributes ingredients, create air bubbles, develop gluten and even out temperature</a:t>
            </a:r>
          </a:p>
        </p:txBody>
      </p:sp>
      <p:pic>
        <p:nvPicPr>
          <p:cNvPr id="3080" name="Picture 8" descr="Premium Vector | Bread is a staple food ...">
            <a:extLst>
              <a:ext uri="{FF2B5EF4-FFF2-40B4-BE49-F238E27FC236}">
                <a16:creationId xmlns:a16="http://schemas.microsoft.com/office/drawing/2014/main" id="{8BEDAC47-7773-EE18-92B4-46AC1809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23971"/>
            <a:ext cx="2503165" cy="250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asic pizza dough">
            <a:extLst>
              <a:ext uri="{FF2B5EF4-FFF2-40B4-BE49-F238E27FC236}">
                <a16:creationId xmlns:a16="http://schemas.microsoft.com/office/drawing/2014/main" id="{406E039A-36B8-EC84-9602-944425492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36390"/>
            <a:ext cx="3203848" cy="21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02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EC19A-FCFB-2B9C-072F-503739687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07C0-2983-4F68-3E4F-8A715628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Autofit/>
          </a:bodyPr>
          <a:lstStyle/>
          <a:p>
            <a:pPr algn="ctr"/>
            <a:r>
              <a:rPr lang="en-US" sz="3200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F2405C-8470-9FC2-D814-D09E3586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0728"/>
            <a:ext cx="5067672" cy="30963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rawbacks of current kneading machines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High 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ost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Difficulty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operation and maintenance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Operational inefficiency due to bulkiness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limiting their feasibility for small to medium business owners and home usage.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098" name="Picture 2" descr="INTBUYING Commercial Dough Food Mixer Dough Kneading Machine 18Qt Flour  Blending Mixer Machine 2 Speed Dough Agitator Stainless Steel Stand Dough  ...">
            <a:extLst>
              <a:ext uri="{FF2B5EF4-FFF2-40B4-BE49-F238E27FC236}">
                <a16:creationId xmlns:a16="http://schemas.microsoft.com/office/drawing/2014/main" id="{E3BEA9B9-BE21-A046-7192-AB3850CF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24744"/>
            <a:ext cx="3189982" cy="37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2551EC-F0D7-9388-E027-883E43AA4EBF}"/>
              </a:ext>
            </a:extLst>
          </p:cNvPr>
          <p:cNvSpPr txBox="1"/>
          <p:nvPr/>
        </p:nvSpPr>
        <p:spPr>
          <a:xfrm>
            <a:off x="251520" y="4416450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Aim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080808"/>
                </a:solidFill>
              </a:rPr>
              <a:t>Design and Development of an affordable, user friendly dough kneading machine</a:t>
            </a:r>
          </a:p>
        </p:txBody>
      </p:sp>
    </p:spTree>
    <p:extLst>
      <p:ext uri="{BB962C8B-B14F-4D97-AF65-F5344CB8AC3E}">
        <p14:creationId xmlns:p14="http://schemas.microsoft.com/office/powerpoint/2010/main" val="168145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9946-7BDF-AA6C-9EAA-63CCB97C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24B-59E3-68A2-745C-D74C92B8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Autofit/>
          </a:bodyPr>
          <a:lstStyle/>
          <a:p>
            <a:pPr algn="ctr"/>
            <a:r>
              <a:rPr lang="en-US" sz="32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A2F0D9-44C5-634D-ED53-30FD6C9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Review different kneading operational techniques </a:t>
            </a:r>
          </a:p>
          <a:p>
            <a:pPr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Design a kneading machine with an emphasis on affordability, simplicity of operation, and mobility, catering to entrepreneurs of varying technical expertise </a:t>
            </a:r>
          </a:p>
          <a:p>
            <a:pPr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Fabrication of the kneading machine</a:t>
            </a:r>
          </a:p>
          <a:p>
            <a:pPr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Performance evaluation of the machine’s average capacity, with a specific focus on assessing kneading machine mass and speed efficiencies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2836B-6FED-B0C8-BA83-636B067E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2174-9A06-50F8-B656-B35F2E9F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Autofit/>
          </a:bodyPr>
          <a:lstStyle/>
          <a:p>
            <a:pPr algn="ctr"/>
            <a:r>
              <a:rPr lang="en-US" sz="3200" dirty="0"/>
              <a:t>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FAD888-AD7F-51C9-7061-A2FC1D8F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94" y="1268760"/>
            <a:ext cx="8812088" cy="5105400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Search on available dough kneading machines and identify their drawbacks.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Design a model of the machine using 3D modeling software.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Select motors and components required for higher performance of the machine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Fabricate the prototype.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Test and troubleshoot the machine on different operation conditions.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erformance evaluation of the machine’s average capacity.</a:t>
            </a:r>
          </a:p>
        </p:txBody>
      </p:sp>
    </p:spTree>
    <p:extLst>
      <p:ext uri="{BB962C8B-B14F-4D97-AF65-F5344CB8AC3E}">
        <p14:creationId xmlns:p14="http://schemas.microsoft.com/office/powerpoint/2010/main" val="245678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3BF73-4473-9989-3FF7-A68A5F30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B565-DFBE-D754-1DA5-5636BD42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Autofit/>
          </a:bodyPr>
          <a:lstStyle/>
          <a:p>
            <a:pPr algn="ctr"/>
            <a:r>
              <a:rPr lang="en-US" sz="3200" dirty="0"/>
              <a:t>Timeline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58B3B5-9FAC-B25E-E8B3-A6605CE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F63664-BA96-A4D6-896B-F6E72576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396717"/>
              </p:ext>
            </p:extLst>
          </p:nvPr>
        </p:nvGraphicFramePr>
        <p:xfrm>
          <a:off x="179514" y="908720"/>
          <a:ext cx="8812086" cy="5780011"/>
        </p:xfrm>
        <a:graphic>
          <a:graphicData uri="http://schemas.openxmlformats.org/drawingml/2006/table">
            <a:tbl>
              <a:tblPr/>
              <a:tblGrid>
                <a:gridCol w="1169937">
                  <a:extLst>
                    <a:ext uri="{9D8B030D-6E8A-4147-A177-3AD203B41FA5}">
                      <a16:colId xmlns:a16="http://schemas.microsoft.com/office/drawing/2014/main" val="144748574"/>
                    </a:ext>
                  </a:extLst>
                </a:gridCol>
                <a:gridCol w="332734">
                  <a:extLst>
                    <a:ext uri="{9D8B030D-6E8A-4147-A177-3AD203B41FA5}">
                      <a16:colId xmlns:a16="http://schemas.microsoft.com/office/drawing/2014/main" val="1094297694"/>
                    </a:ext>
                  </a:extLst>
                </a:gridCol>
                <a:gridCol w="289801">
                  <a:extLst>
                    <a:ext uri="{9D8B030D-6E8A-4147-A177-3AD203B41FA5}">
                      <a16:colId xmlns:a16="http://schemas.microsoft.com/office/drawing/2014/main" val="4290365843"/>
                    </a:ext>
                  </a:extLst>
                </a:gridCol>
                <a:gridCol w="279066">
                  <a:extLst>
                    <a:ext uri="{9D8B030D-6E8A-4147-A177-3AD203B41FA5}">
                      <a16:colId xmlns:a16="http://schemas.microsoft.com/office/drawing/2014/main" val="2476532421"/>
                    </a:ext>
                  </a:extLst>
                </a:gridCol>
                <a:gridCol w="257601">
                  <a:extLst>
                    <a:ext uri="{9D8B030D-6E8A-4147-A177-3AD203B41FA5}">
                      <a16:colId xmlns:a16="http://schemas.microsoft.com/office/drawing/2014/main" val="70981106"/>
                    </a:ext>
                  </a:extLst>
                </a:gridCol>
                <a:gridCol w="268334">
                  <a:extLst>
                    <a:ext uri="{9D8B030D-6E8A-4147-A177-3AD203B41FA5}">
                      <a16:colId xmlns:a16="http://schemas.microsoft.com/office/drawing/2014/main" val="514978281"/>
                    </a:ext>
                  </a:extLst>
                </a:gridCol>
                <a:gridCol w="268334">
                  <a:extLst>
                    <a:ext uri="{9D8B030D-6E8A-4147-A177-3AD203B41FA5}">
                      <a16:colId xmlns:a16="http://schemas.microsoft.com/office/drawing/2014/main" val="706980554"/>
                    </a:ext>
                  </a:extLst>
                </a:gridCol>
                <a:gridCol w="236134">
                  <a:extLst>
                    <a:ext uri="{9D8B030D-6E8A-4147-A177-3AD203B41FA5}">
                      <a16:colId xmlns:a16="http://schemas.microsoft.com/office/drawing/2014/main" val="2177891690"/>
                    </a:ext>
                  </a:extLst>
                </a:gridCol>
                <a:gridCol w="236134">
                  <a:extLst>
                    <a:ext uri="{9D8B030D-6E8A-4147-A177-3AD203B41FA5}">
                      <a16:colId xmlns:a16="http://schemas.microsoft.com/office/drawing/2014/main" val="966259680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591404023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3701077777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3098195128"/>
                    </a:ext>
                  </a:extLst>
                </a:gridCol>
                <a:gridCol w="225400">
                  <a:extLst>
                    <a:ext uri="{9D8B030D-6E8A-4147-A177-3AD203B41FA5}">
                      <a16:colId xmlns:a16="http://schemas.microsoft.com/office/drawing/2014/main" val="1475119628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1617779103"/>
                    </a:ext>
                  </a:extLst>
                </a:gridCol>
                <a:gridCol w="257601">
                  <a:extLst>
                    <a:ext uri="{9D8B030D-6E8A-4147-A177-3AD203B41FA5}">
                      <a16:colId xmlns:a16="http://schemas.microsoft.com/office/drawing/2014/main" val="241365829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4012093350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4054206150"/>
                    </a:ext>
                  </a:extLst>
                </a:gridCol>
                <a:gridCol w="257601">
                  <a:extLst>
                    <a:ext uri="{9D8B030D-6E8A-4147-A177-3AD203B41FA5}">
                      <a16:colId xmlns:a16="http://schemas.microsoft.com/office/drawing/2014/main" val="1826706475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136403317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2946817264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3766934093"/>
                    </a:ext>
                  </a:extLst>
                </a:gridCol>
                <a:gridCol w="257601">
                  <a:extLst>
                    <a:ext uri="{9D8B030D-6E8A-4147-A177-3AD203B41FA5}">
                      <a16:colId xmlns:a16="http://schemas.microsoft.com/office/drawing/2014/main" val="4110596147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3626614267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3675801962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1011941735"/>
                    </a:ext>
                  </a:extLst>
                </a:gridCol>
                <a:gridCol w="257601">
                  <a:extLst>
                    <a:ext uri="{9D8B030D-6E8A-4147-A177-3AD203B41FA5}">
                      <a16:colId xmlns:a16="http://schemas.microsoft.com/office/drawing/2014/main" val="4251609029"/>
                    </a:ext>
                  </a:extLst>
                </a:gridCol>
                <a:gridCol w="257601">
                  <a:extLst>
                    <a:ext uri="{9D8B030D-6E8A-4147-A177-3AD203B41FA5}">
                      <a16:colId xmlns:a16="http://schemas.microsoft.com/office/drawing/2014/main" val="1492831977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3870718434"/>
                    </a:ext>
                  </a:extLst>
                </a:gridCol>
                <a:gridCol w="257601">
                  <a:extLst>
                    <a:ext uri="{9D8B030D-6E8A-4147-A177-3AD203B41FA5}">
                      <a16:colId xmlns:a16="http://schemas.microsoft.com/office/drawing/2014/main" val="3506852185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4052665029"/>
                    </a:ext>
                  </a:extLst>
                </a:gridCol>
                <a:gridCol w="246867">
                  <a:extLst>
                    <a:ext uri="{9D8B030D-6E8A-4147-A177-3AD203B41FA5}">
                      <a16:colId xmlns:a16="http://schemas.microsoft.com/office/drawing/2014/main" val="203264208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94918"/>
                  </a:ext>
                </a:extLst>
              </a:tr>
              <a:tr h="2968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topic selection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63264"/>
                  </a:ext>
                </a:extLst>
              </a:tr>
              <a:tr h="35430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proposal presentation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87789"/>
                  </a:ext>
                </a:extLst>
              </a:tr>
              <a:tr h="41571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Literature review on dough kneading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911464"/>
                  </a:ext>
                </a:extLst>
              </a:tr>
              <a:tr h="4165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Feasibility study on the machine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799311"/>
                  </a:ext>
                </a:extLst>
              </a:tr>
              <a:tr h="42942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the model of the machine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902752"/>
                  </a:ext>
                </a:extLst>
              </a:tr>
              <a:tr h="45484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presentation and viva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089897"/>
                  </a:ext>
                </a:extLst>
              </a:tr>
              <a:tr h="33993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Components selection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811480"/>
                  </a:ext>
                </a:extLst>
              </a:tr>
              <a:tr h="39260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Fabrication of the machine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38050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Demonstration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542344"/>
                  </a:ext>
                </a:extLst>
              </a:tr>
              <a:tr h="4213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and trouble shooting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140095"/>
                  </a:ext>
                </a:extLst>
              </a:tr>
              <a:tr h="37824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Oral presentation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224239"/>
                  </a:ext>
                </a:extLst>
              </a:tr>
              <a:tr h="41916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evaluation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997015"/>
                  </a:ext>
                </a:extLst>
              </a:tr>
              <a:tr h="3973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Viva with demonstration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05198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 / Article submission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62" marR="4262" marT="42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07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81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8380-023D-F44E-8EE8-1438AD28C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E784-B489-C025-4720-8A10A251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Autofit/>
          </a:bodyPr>
          <a:lstStyle/>
          <a:p>
            <a:pPr algn="ctr"/>
            <a:r>
              <a:rPr lang="en-US" sz="32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A75015-9270-1995-4FC5-4B9D36C4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Ojo, O.,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Oyerinde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Bamisaye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O. S.,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Adewole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J., &amp;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Adepoju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T. (2023). Development of dough kneading machine for small and medium-sized enterprises.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Journal of Applied Research in Technology &amp; Engineering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(1), 23–31.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https://doi.org/10.4995/jarte.2024.20210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Flour Market Size, Share, Growth &amp; Forecast 2032 | Fact.MR. (2022). Factmr.com.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https://www.factmr.com/report/2248/flour-market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Wang, W., Zhou, X., Li, W., Liang, J., Huang, X., Li, Z., Zhang, X., Zou, X., Xu, B., &amp; Shi, J. (2024). Real-Time Monitoring of Dough Quality in a Dough Mixer Based on Current Change. Foods, 13(3).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https://doi.org/10.3390/foods13030504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Cappelli, A.,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Bettaccini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L., &amp;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Cini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E. (2020). The kneading process: A systematic review of the effects on dough rheology and resulting bread characteristics, including improvement strategies. Trends in Food Science &amp; Technology, 104, 91–101.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https://doi.org/10.1016/j.tifs.2020.08.008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Venturi, M., Cappelli, A., Pini, N., Galli, V., Lupori, L.,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Granchi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L., &amp;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Cini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E. (2022). Effects of kneading machine type and total element revolutions on dough rheology and bread characteristics: A focus on straight dough and indirect (biga) methods. LWT, 153, 112500.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6"/>
              </a:rPr>
              <a:t>https://doi.org/10.1016/j.lwt.2021.112500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76BFB-D09A-66F3-E7EF-9995BE043F23}"/>
              </a:ext>
            </a:extLst>
          </p:cNvPr>
          <p:cNvSpPr txBox="1"/>
          <p:nvPr/>
        </p:nvSpPr>
        <p:spPr>
          <a:xfrm>
            <a:off x="1151620" y="3075057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2426346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1063</Words>
  <Application>Microsoft Office PowerPoint</Application>
  <PresentationFormat>On-screen Show (4:3)</PresentationFormat>
  <Paragraphs>521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Calibri</vt:lpstr>
      <vt:lpstr>Arial</vt:lpstr>
      <vt:lpstr>Leer</vt:lpstr>
      <vt:lpstr>PowerPoint Presentation</vt:lpstr>
      <vt:lpstr>Introduction</vt:lpstr>
      <vt:lpstr>Introduction</vt:lpstr>
      <vt:lpstr>Objectives</vt:lpstr>
      <vt:lpstr>Methodology</vt:lpstr>
      <vt:lpstr>Timeline</vt:lpstr>
      <vt:lpstr>References</vt:lpstr>
      <vt:lpstr>PowerPoint Presentation</vt:lpstr>
    </vt:vector>
  </TitlesOfParts>
  <Company>diezel büroorganisation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liv diezel</dc:creator>
  <cp:lastModifiedBy>Kavindu Kalpana</cp:lastModifiedBy>
  <cp:revision>1089</cp:revision>
  <cp:lastPrinted>2017-06-01T12:52:47Z</cp:lastPrinted>
  <dcterms:created xsi:type="dcterms:W3CDTF">2001-11-10T14:50:51Z</dcterms:created>
  <dcterms:modified xsi:type="dcterms:W3CDTF">2025-04-29T08:58:21Z</dcterms:modified>
</cp:coreProperties>
</file>