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Montserrat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CC2A75-E21D-49BD-A9C3-10CDFB849C7D}">
  <a:tblStyle styleId="{ECCC2A75-E21D-49BD-A9C3-10CDFB849C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Montserrat-bold.fntdata"/><Relationship Id="rId23" Type="http://schemas.openxmlformats.org/officeDocument/2006/relationships/slide" Target="slides/slide18.xml"/><Relationship Id="rId45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Montserrat-boldItalic.fntdata"/><Relationship Id="rId25" Type="http://schemas.openxmlformats.org/officeDocument/2006/relationships/slide" Target="slides/slide20.xml"/><Relationship Id="rId47" Type="http://schemas.openxmlformats.org/officeDocument/2006/relationships/font" Target="fonts/Montserrat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ed2e17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ed2e17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ed2e179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7ed2e179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7ed2e179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7ed2e179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ed2e179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ed2e179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7ed2e179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7ed2e179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ed2e179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7ed2e179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7ed2e179b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7ed2e179b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ed2e179b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7ed2e179b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7ed2e179b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7ed2e179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7ed2e179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7ed2e179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7ed2e179b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7ed2e179b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7ed2e179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7ed2e179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7ed2e179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7ed2e179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7ed2e179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7ed2e179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7ed2e179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7ed2e179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7ed2e179b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7ed2e179b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7ed2e179b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7ed2e179b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7ed2e179b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7ed2e179b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7ed2e179b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7ed2e179b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7ed2e179b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7ed2e179b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7ed2e179b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7ed2e179b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7ed2e179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7ed2e179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ed2e179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ed2e179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7ed2e179b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7ed2e179b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7ed2e179b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7ed2e179b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7ed2e179b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7ed2e179b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7ed2e179b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7ed2e179b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7ed2e179b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7ed2e179b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7ed2e179b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7ed2e179b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7ed2e179b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7ed2e179b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7ed2e179b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7ed2e179b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7ed2e179b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7ed2e179b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7ed2e179b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7ed2e179b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ed2e179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ed2e179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ed2e179b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7ed2e179b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ed2e179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ed2e179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ed2e179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ed2e179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ed2e179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ed2e179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ed2e179b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7ed2e179b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support@udemy.com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3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{ECCC2A75-E21D-49BD-A9C3-10CDFB849C7D}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2" name="Google Shape;142;p24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{ECCC2A75-E21D-49BD-A9C3-10CDFB849C7D}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p24"/>
          <p:cNvSpPr txBox="1"/>
          <p:nvPr/>
        </p:nvSpPr>
        <p:spPr>
          <a:xfrm>
            <a:off x="5395625" y="880175"/>
            <a:ext cx="33603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Describe Layout of Course Curriculum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FAQ Lecture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Course Files Available as Zip Here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4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4688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1" name="Google Shape;151;p25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{ECCC2A75-E21D-49BD-A9C3-10CDFB849C7D}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2" name="Google Shape;152;p25"/>
          <p:cNvSpPr txBox="1"/>
          <p:nvPr/>
        </p:nvSpPr>
        <p:spPr>
          <a:xfrm>
            <a:off x="5395625" y="880175"/>
            <a:ext cx="33603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 Crash Courses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Many users may already be familiar with these front-end concepts.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Please feel free to skip according to your skill level.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17051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0" name="Google Shape;160;p26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{ECCC2A75-E21D-49BD-A9C3-10CDFB849C7D}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1" name="Google Shape;161;p26"/>
          <p:cNvSpPr txBox="1"/>
          <p:nvPr/>
        </p:nvSpPr>
        <p:spPr>
          <a:xfrm>
            <a:off x="5395625" y="880175"/>
            <a:ext cx="33603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Two Levels for Python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Basic Python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Objects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Advanced Python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OOP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Modules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29900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9" name="Google Shape;169;p27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{ECCC2A75-E21D-49BD-A9C3-10CDFB849C7D}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0" name="Google Shape;170;p27"/>
          <p:cNvSpPr txBox="1"/>
          <p:nvPr/>
        </p:nvSpPr>
        <p:spPr>
          <a:xfrm>
            <a:off x="5395625" y="880175"/>
            <a:ext cx="33603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Basic Overview of a Flask Applications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Focused on Routing a Flask Application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44203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8" name="Google Shape;178;p28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{ECCC2A75-E21D-49BD-A9C3-10CDFB849C7D}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9" name="Google Shape;179;p28"/>
          <p:cNvSpPr txBox="1"/>
          <p:nvPr/>
        </p:nvSpPr>
        <p:spPr>
          <a:xfrm>
            <a:off x="5395625" y="880175"/>
            <a:ext cx="36216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 Important Sections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Templates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Connect HTML to Flask.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Jinja Templating.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forms with flask for input.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Databases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Save information from Flask to SQL Database.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54142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7" name="Google Shape;187;p29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{ECCC2A75-E21D-49BD-A9C3-10CDFB849C7D}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8" name="Google Shape;188;p29"/>
          <p:cNvSpPr txBox="1"/>
          <p:nvPr/>
        </p:nvSpPr>
        <p:spPr>
          <a:xfrm>
            <a:off x="5395625" y="880175"/>
            <a:ext cx="36216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Discussion on structuring large Flask applications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Utilizes </a:t>
            </a: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blueprints</a:t>
            </a: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 organize Flask applications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29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67475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6" name="Google Shape;196;p30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{ECCC2A75-E21D-49BD-A9C3-10CDFB849C7D}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7" name="Google Shape;197;p30"/>
          <p:cNvSpPr txBox="1"/>
          <p:nvPr/>
        </p:nvSpPr>
        <p:spPr>
          <a:xfrm>
            <a:off x="5395625" y="880175"/>
            <a:ext cx="36216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 Registration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 Logins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General Authentication Practices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OAuth for outside authorization (e.g. using Twitter to login to site)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0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79354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4" name="Google Shape;204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5" name="Google Shape;205;p31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{ECCC2A75-E21D-49BD-A9C3-10CDFB849C7D}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6" name="Google Shape;206;p31"/>
          <p:cNvSpPr txBox="1"/>
          <p:nvPr/>
        </p:nvSpPr>
        <p:spPr>
          <a:xfrm>
            <a:off x="5395625" y="880175"/>
            <a:ext cx="36216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Large project displaying many important features together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Multiple Users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Authentication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Registration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SQL Database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Blueprints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Posts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Following Users 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1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91960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30058" y="1400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PLEASE DO NOT SKIP THIS LECTURE!</a:t>
            </a:r>
            <a:endParaRPr b="1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" name="Google Shape;213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4" name="Google Shape;214;p32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{ECCC2A75-E21D-49BD-A9C3-10CDFB849C7D}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b="1"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sp>
        <p:nvSpPr>
          <p:cNvPr id="215" name="Google Shape;215;p32"/>
          <p:cNvSpPr txBox="1"/>
          <p:nvPr/>
        </p:nvSpPr>
        <p:spPr>
          <a:xfrm>
            <a:off x="5395625" y="880175"/>
            <a:ext cx="3621600" cy="41160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Discussion of other topics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REST APIs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Accepting payments with Stripe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2"/>
          <p:cNvSpPr/>
          <p:nvPr/>
        </p:nvSpPr>
        <p:spPr>
          <a:xfrm>
            <a:off x="4735500" y="880175"/>
            <a:ext cx="1347900" cy="4116000"/>
          </a:xfrm>
          <a:prstGeom prst="leftBrace">
            <a:avLst>
              <a:gd fmla="val 338" name="adj1"/>
              <a:gd fmla="val 95755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a Flask Website 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3" name="Google Shape;22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over how a general Flask website will work,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specifically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types of sites we will be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building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course!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connect each major idea to a section or topic in this course!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" name="Google Shape;23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2" name="Google Shape;23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you visit a website written with Flask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5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3" name="Google Shape;24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see the front end of the website rendered in the browser.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6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4" name="Google Shape;25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6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6" name="Google Shape;256;p36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57" name="Google Shape;257;p36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6"/>
          <p:cNvSpPr txBox="1"/>
          <p:nvPr/>
        </p:nvSpPr>
        <p:spPr>
          <a:xfrm>
            <a:off x="4700725" y="1618250"/>
            <a:ext cx="4361700" cy="29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will display the page elements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CSS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will style the elements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will provide automatic styling and components through CSS and </a:t>
            </a: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JS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7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we’ll want to add some level of interactivity!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7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9" name="Google Shape;26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7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1" name="Google Shape;271;p37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72" name="Google Shape;272;p37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8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 major website will perform some main operations.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8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3" name="Google Shape;28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8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5" name="Google Shape;285;p38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86" name="Google Shape;286;p38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8"/>
          <p:cNvSpPr txBox="1"/>
          <p:nvPr/>
        </p:nvSpPr>
        <p:spPr>
          <a:xfrm>
            <a:off x="4700725" y="1618250"/>
            <a:ext cx="4361700" cy="29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Accept Information from user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Retrieve information from a database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Create/Update/Delete information in database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Display information back to user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9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perform these tasks, we’ll need a web framework to accept and return information with the front end.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9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8" name="Google Shape;29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9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0" name="Google Shape;300;p39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01" name="Google Shape;301;p39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39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39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4" name="Google Shape;304;p39"/>
          <p:cNvCxnSpPr>
            <a:stCxn id="302" idx="1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40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is the web framework that allows us to connect Python code to the web.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1" name="Google Shape;31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2" name="Google Shape;31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0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5" name="Google Shape;31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0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7" name="Google Shape;317;p40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18" name="Google Shape;318;p40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0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1" name="Google Shape;321;p40"/>
          <p:cNvCxnSpPr>
            <a:stCxn id="319" idx="1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1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Flask and Python to connect to HTML templates and retrieve, edit, or return information.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1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2" name="Google Shape;33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1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4" name="Google Shape;334;p41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35" name="Google Shape;335;p41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1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41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8" name="Google Shape;338;p41"/>
          <p:cNvCxnSpPr>
            <a:stCxn id="336" idx="1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course tips.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the notes for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please check your automated welcome message for some nice useful information!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2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Accepting User Information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2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9" name="Google Shape;34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2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1" name="Google Shape;351;p42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52" name="Google Shape;352;p42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42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42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5" name="Google Shape;355;p42"/>
          <p:cNvCxnSpPr>
            <a:stCxn id="353" idx="1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56" name="Google Shape;356;p42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3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2" name="Google Shape;36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43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Communicate with Database and retrieve information.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4" name="Google Shape;36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5" name="Google Shape;36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3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8" name="Google Shape;36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3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43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1" name="Google Shape;371;p43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72" name="Google Shape;372;p43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3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43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5" name="Google Shape;375;p43"/>
          <p:cNvCxnSpPr>
            <a:stCxn id="372" idx="1"/>
            <a:endCxn id="374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76" name="Google Shape;376;p43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77" name="Google Shape;377;p43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4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44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Create/Read/Update/Delete Information from the database if necessary.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5" name="Google Shape;38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4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9" name="Google Shape;38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4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44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2" name="Google Shape;392;p44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93" name="Google Shape;393;p44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44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5" name="Google Shape;395;p44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6" name="Google Shape;396;p44"/>
          <p:cNvCxnSpPr>
            <a:stCxn id="393" idx="1"/>
            <a:endCxn id="395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97" name="Google Shape;397;p44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98" name="Google Shape;398;p44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44"/>
          <p:cNvSpPr/>
          <p:nvPr/>
        </p:nvSpPr>
        <p:spPr>
          <a:xfrm rot="-1216312">
            <a:off x="7633712" y="1869000"/>
            <a:ext cx="1245977" cy="341893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5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45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we’ll want to return or display information back to the User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7" name="Google Shape;407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8" name="Google Shape;408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5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1" name="Google Shape;41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5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45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4" name="Google Shape;414;p45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5" name="Google Shape;415;p45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6" name="Google Shape;416;p45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45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8" name="Google Shape;418;p45"/>
          <p:cNvCxnSpPr>
            <a:stCxn id="415" idx="1"/>
            <a:endCxn id="417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45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20" name="Google Shape;420;p45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45"/>
          <p:cNvSpPr/>
          <p:nvPr/>
        </p:nvSpPr>
        <p:spPr>
          <a:xfrm rot="802">
            <a:off x="7715249" y="2400750"/>
            <a:ext cx="1286400" cy="3420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6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Jinja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46"/>
          <p:cNvSpPr txBox="1"/>
          <p:nvPr>
            <p:ph idx="1" type="body"/>
          </p:nvPr>
        </p:nvSpPr>
        <p:spPr>
          <a:xfrm>
            <a:off x="0" y="943750"/>
            <a:ext cx="91440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</a:t>
            </a:r>
            <a:r>
              <a:rPr b="1"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Jinja</a:t>
            </a: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templates to grab information from Python and Flask to send info back as HTML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9" name="Google Shape;429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0" name="Google Shape;430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6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3" name="Google Shape;43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6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46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6" name="Google Shape;436;p46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" name="Google Shape;437;p46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46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46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0" name="Google Shape;440;p46"/>
          <p:cNvCxnSpPr>
            <a:stCxn id="437" idx="1"/>
            <a:endCxn id="439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p46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42" name="Google Shape;442;p46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46"/>
          <p:cNvSpPr/>
          <p:nvPr/>
        </p:nvSpPr>
        <p:spPr>
          <a:xfrm rot="802">
            <a:off x="7715249" y="2400750"/>
            <a:ext cx="1286400" cy="3420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47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very high level overview! There are many more possibilities: payments, REST APIs, etc…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0" name="Google Shape;450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1" name="Google Shape;451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7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4" name="Google Shape;45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7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47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7" name="Google Shape;457;p47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58" name="Google Shape;458;p47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9" name="Google Shape;459;p47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" name="Google Shape;460;p47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1" name="Google Shape;461;p47"/>
          <p:cNvCxnSpPr>
            <a:stCxn id="458" idx="1"/>
            <a:endCxn id="460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62" name="Google Shape;462;p47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63" name="Google Shape;463;p47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4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Front end is rendered in the browser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JS, JQuery, and many more libraries!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0" name="Google Shape;47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1" name="Google Shape;47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7" name="Google Shape;47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coding language that allows us to use the Flask web framework.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renders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templates, can edit them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Jinja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can communicate with a database through the use of libraries such 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Flask-SQLAlchemy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8" name="Google Shape;47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9" name="Google Shape;47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all these terms!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just a high level overview to put the course topics in context.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build up slowly, starting from the front end and working our way back!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6" name="Google Shape;48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7" name="Google Shape;48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3" name="Google Shape;493;p5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we’ll slowly introduce other topics, such as User Registration and Authentication, REST APIs, Payment systems, and more.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first, let’s get a handle on the basics!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check our provided files!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files will always work with the correct versions of the libraries!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the Flask Documentation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or StackOverflow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Previous QA Posts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 a new question to QA forums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keep in mind…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thousands of students in our courses, so we can’t help out too much with personal homework assignments outside of the course material.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discord chat server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specifically set-up for you to share those types of questions.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on platform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 a support ticket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Email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support@udemy.com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player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Certification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Enrollment or payment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bottom settings on video player to adjust playback speed.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Feel free to jump around sections if you already feel familiar with some material.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cover the entire curriculum in the next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the notes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Download the zip file resource in this lecture (or FAQ lecture)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Unzip the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That’s it! You now have all the notes!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30050" y="1400125"/>
            <a:ext cx="8520600" cy="14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