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8" r:id="rId3"/>
    <p:sldId id="256" r:id="rId4"/>
    <p:sldId id="258" r:id="rId5"/>
    <p:sldId id="257" r:id="rId6"/>
    <p:sldId id="259" r:id="rId7"/>
    <p:sldId id="272" r:id="rId8"/>
    <p:sldId id="262" r:id="rId9"/>
    <p:sldId id="269" r:id="rId10"/>
    <p:sldId id="270" r:id="rId11"/>
    <p:sldId id="27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DE1922-9FF6-4CFE-ADA9-929C57B09280}" v="1" dt="2024-02-26T05:03:24.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16F95-26E4-4C60-4190-AC57156A37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2BDA06-0945-281F-2A80-BE426C20F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14FA10-CBB4-9AB4-6301-CE107A6C7F38}"/>
              </a:ext>
            </a:extLst>
          </p:cNvPr>
          <p:cNvSpPr>
            <a:spLocks noGrp="1"/>
          </p:cNvSpPr>
          <p:nvPr>
            <p:ph type="dt" sz="half" idx="10"/>
          </p:nvPr>
        </p:nvSpPr>
        <p:spPr/>
        <p:txBody>
          <a:bodyPr/>
          <a:lstStyle/>
          <a:p>
            <a:fld id="{9D7220F1-113E-4883-84EC-39F40D7CF74D}" type="datetimeFigureOut">
              <a:rPr lang="en-IN" smtClean="0"/>
              <a:t>17-09-2024</a:t>
            </a:fld>
            <a:endParaRPr lang="en-IN"/>
          </a:p>
        </p:txBody>
      </p:sp>
      <p:sp>
        <p:nvSpPr>
          <p:cNvPr id="5" name="Footer Placeholder 4">
            <a:extLst>
              <a:ext uri="{FF2B5EF4-FFF2-40B4-BE49-F238E27FC236}">
                <a16:creationId xmlns:a16="http://schemas.microsoft.com/office/drawing/2014/main" id="{3741B995-CDB5-CD0E-A989-C11878E35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57CED2-4C44-E58D-28F8-B881FC1E62D7}"/>
              </a:ext>
            </a:extLst>
          </p:cNvPr>
          <p:cNvSpPr>
            <a:spLocks noGrp="1"/>
          </p:cNvSpPr>
          <p:nvPr>
            <p:ph type="sldNum" sz="quarter" idx="12"/>
          </p:nvPr>
        </p:nvSpPr>
        <p:spPr/>
        <p:txBody>
          <a:bodyPr/>
          <a:lstStyle/>
          <a:p>
            <a:fld id="{220E4ECB-DED8-4288-82BE-11C40EC58E3E}" type="slidenum">
              <a:rPr lang="en-IN" smtClean="0"/>
              <a:t>‹#›</a:t>
            </a:fld>
            <a:endParaRPr lang="en-IN"/>
          </a:p>
        </p:txBody>
      </p:sp>
    </p:spTree>
    <p:extLst>
      <p:ext uri="{BB962C8B-B14F-4D97-AF65-F5344CB8AC3E}">
        <p14:creationId xmlns:p14="http://schemas.microsoft.com/office/powerpoint/2010/main" val="339523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19F7-75AE-BB2F-7DA8-F0D5699A4D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04CF75-2CA6-83B7-0163-DA142462BD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625CE-EFB2-5CBB-69DB-AA43DC26D4D4}"/>
              </a:ext>
            </a:extLst>
          </p:cNvPr>
          <p:cNvSpPr>
            <a:spLocks noGrp="1"/>
          </p:cNvSpPr>
          <p:nvPr>
            <p:ph type="dt" sz="half" idx="10"/>
          </p:nvPr>
        </p:nvSpPr>
        <p:spPr/>
        <p:txBody>
          <a:bodyPr/>
          <a:lstStyle/>
          <a:p>
            <a:fld id="{9D7220F1-113E-4883-84EC-39F40D7CF74D}" type="datetimeFigureOut">
              <a:rPr lang="en-IN" smtClean="0"/>
              <a:t>17-09-2024</a:t>
            </a:fld>
            <a:endParaRPr lang="en-IN"/>
          </a:p>
        </p:txBody>
      </p:sp>
      <p:sp>
        <p:nvSpPr>
          <p:cNvPr id="5" name="Footer Placeholder 4">
            <a:extLst>
              <a:ext uri="{FF2B5EF4-FFF2-40B4-BE49-F238E27FC236}">
                <a16:creationId xmlns:a16="http://schemas.microsoft.com/office/drawing/2014/main" id="{F92CC73A-6F1B-23DF-7F5E-8F5A361C5D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F4EED8-34AB-35EC-2999-7107E68A0913}"/>
              </a:ext>
            </a:extLst>
          </p:cNvPr>
          <p:cNvSpPr>
            <a:spLocks noGrp="1"/>
          </p:cNvSpPr>
          <p:nvPr>
            <p:ph type="sldNum" sz="quarter" idx="12"/>
          </p:nvPr>
        </p:nvSpPr>
        <p:spPr/>
        <p:txBody>
          <a:bodyPr/>
          <a:lstStyle/>
          <a:p>
            <a:fld id="{220E4ECB-DED8-4288-82BE-11C40EC58E3E}" type="slidenum">
              <a:rPr lang="en-IN" smtClean="0"/>
              <a:t>‹#›</a:t>
            </a:fld>
            <a:endParaRPr lang="en-IN"/>
          </a:p>
        </p:txBody>
      </p:sp>
    </p:spTree>
    <p:extLst>
      <p:ext uri="{BB962C8B-B14F-4D97-AF65-F5344CB8AC3E}">
        <p14:creationId xmlns:p14="http://schemas.microsoft.com/office/powerpoint/2010/main" val="43504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4E8F3C-A69D-8F7A-B50B-1184CCF92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30D6-9753-DF9D-AE22-63C9F8B57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003BB-8412-A9A6-1E85-CE748864FE8E}"/>
              </a:ext>
            </a:extLst>
          </p:cNvPr>
          <p:cNvSpPr>
            <a:spLocks noGrp="1"/>
          </p:cNvSpPr>
          <p:nvPr>
            <p:ph type="dt" sz="half" idx="10"/>
          </p:nvPr>
        </p:nvSpPr>
        <p:spPr/>
        <p:txBody>
          <a:bodyPr/>
          <a:lstStyle/>
          <a:p>
            <a:fld id="{9D7220F1-113E-4883-84EC-39F40D7CF74D}" type="datetimeFigureOut">
              <a:rPr lang="en-IN" smtClean="0"/>
              <a:t>17-09-2024</a:t>
            </a:fld>
            <a:endParaRPr lang="en-IN"/>
          </a:p>
        </p:txBody>
      </p:sp>
      <p:sp>
        <p:nvSpPr>
          <p:cNvPr id="5" name="Footer Placeholder 4">
            <a:extLst>
              <a:ext uri="{FF2B5EF4-FFF2-40B4-BE49-F238E27FC236}">
                <a16:creationId xmlns:a16="http://schemas.microsoft.com/office/drawing/2014/main" id="{B09F4B6B-E81B-18BA-778B-41AC55D12C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8F3F9-2F03-3D7C-B9C6-DA6852AC6F00}"/>
              </a:ext>
            </a:extLst>
          </p:cNvPr>
          <p:cNvSpPr>
            <a:spLocks noGrp="1"/>
          </p:cNvSpPr>
          <p:nvPr>
            <p:ph type="sldNum" sz="quarter" idx="12"/>
          </p:nvPr>
        </p:nvSpPr>
        <p:spPr/>
        <p:txBody>
          <a:bodyPr/>
          <a:lstStyle/>
          <a:p>
            <a:fld id="{220E4ECB-DED8-4288-82BE-11C40EC58E3E}" type="slidenum">
              <a:rPr lang="en-IN" smtClean="0"/>
              <a:t>‹#›</a:t>
            </a:fld>
            <a:endParaRPr lang="en-IN"/>
          </a:p>
        </p:txBody>
      </p:sp>
    </p:spTree>
    <p:extLst>
      <p:ext uri="{BB962C8B-B14F-4D97-AF65-F5344CB8AC3E}">
        <p14:creationId xmlns:p14="http://schemas.microsoft.com/office/powerpoint/2010/main" val="177121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E7BF-084C-A49C-5A3A-2BC718AF43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FF1C89-0627-299E-4A85-3EA6C93697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50B7C6-58FB-9947-C5DF-AC6C4382408A}"/>
              </a:ext>
            </a:extLst>
          </p:cNvPr>
          <p:cNvSpPr>
            <a:spLocks noGrp="1"/>
          </p:cNvSpPr>
          <p:nvPr>
            <p:ph type="dt" sz="half" idx="10"/>
          </p:nvPr>
        </p:nvSpPr>
        <p:spPr/>
        <p:txBody>
          <a:bodyPr/>
          <a:lstStyle/>
          <a:p>
            <a:fld id="{9D7220F1-113E-4883-84EC-39F40D7CF74D}" type="datetimeFigureOut">
              <a:rPr lang="en-IN" smtClean="0"/>
              <a:t>17-09-2024</a:t>
            </a:fld>
            <a:endParaRPr lang="en-IN"/>
          </a:p>
        </p:txBody>
      </p:sp>
      <p:sp>
        <p:nvSpPr>
          <p:cNvPr id="5" name="Footer Placeholder 4">
            <a:extLst>
              <a:ext uri="{FF2B5EF4-FFF2-40B4-BE49-F238E27FC236}">
                <a16:creationId xmlns:a16="http://schemas.microsoft.com/office/drawing/2014/main" id="{EB290169-2D32-5274-A211-6B953B30E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F2B5CF-7055-FC8F-01F0-4A8A025324A7}"/>
              </a:ext>
            </a:extLst>
          </p:cNvPr>
          <p:cNvSpPr>
            <a:spLocks noGrp="1"/>
          </p:cNvSpPr>
          <p:nvPr>
            <p:ph type="sldNum" sz="quarter" idx="12"/>
          </p:nvPr>
        </p:nvSpPr>
        <p:spPr/>
        <p:txBody>
          <a:bodyPr/>
          <a:lstStyle/>
          <a:p>
            <a:fld id="{220E4ECB-DED8-4288-82BE-11C40EC58E3E}" type="slidenum">
              <a:rPr lang="en-IN" smtClean="0"/>
              <a:t>‹#›</a:t>
            </a:fld>
            <a:endParaRPr lang="en-IN"/>
          </a:p>
        </p:txBody>
      </p:sp>
    </p:spTree>
    <p:extLst>
      <p:ext uri="{BB962C8B-B14F-4D97-AF65-F5344CB8AC3E}">
        <p14:creationId xmlns:p14="http://schemas.microsoft.com/office/powerpoint/2010/main" val="315947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0B61-9263-6EF9-0AB4-5C917FD82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750147-4AF1-7C40-0331-7069C6CCA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09379E-4BAC-EC95-DAA5-7784A13CB378}"/>
              </a:ext>
            </a:extLst>
          </p:cNvPr>
          <p:cNvSpPr>
            <a:spLocks noGrp="1"/>
          </p:cNvSpPr>
          <p:nvPr>
            <p:ph type="dt" sz="half" idx="10"/>
          </p:nvPr>
        </p:nvSpPr>
        <p:spPr/>
        <p:txBody>
          <a:bodyPr/>
          <a:lstStyle/>
          <a:p>
            <a:fld id="{9D7220F1-113E-4883-84EC-39F40D7CF74D}" type="datetimeFigureOut">
              <a:rPr lang="en-IN" smtClean="0"/>
              <a:t>17-09-2024</a:t>
            </a:fld>
            <a:endParaRPr lang="en-IN"/>
          </a:p>
        </p:txBody>
      </p:sp>
      <p:sp>
        <p:nvSpPr>
          <p:cNvPr id="5" name="Footer Placeholder 4">
            <a:extLst>
              <a:ext uri="{FF2B5EF4-FFF2-40B4-BE49-F238E27FC236}">
                <a16:creationId xmlns:a16="http://schemas.microsoft.com/office/drawing/2014/main" id="{51164C9A-AF3A-CA77-5ABC-3C387665A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E7D85-31F7-3024-41F5-79178EEC4B26}"/>
              </a:ext>
            </a:extLst>
          </p:cNvPr>
          <p:cNvSpPr>
            <a:spLocks noGrp="1"/>
          </p:cNvSpPr>
          <p:nvPr>
            <p:ph type="sldNum" sz="quarter" idx="12"/>
          </p:nvPr>
        </p:nvSpPr>
        <p:spPr/>
        <p:txBody>
          <a:bodyPr/>
          <a:lstStyle/>
          <a:p>
            <a:fld id="{220E4ECB-DED8-4288-82BE-11C40EC58E3E}" type="slidenum">
              <a:rPr lang="en-IN" smtClean="0"/>
              <a:t>‹#›</a:t>
            </a:fld>
            <a:endParaRPr lang="en-IN"/>
          </a:p>
        </p:txBody>
      </p:sp>
    </p:spTree>
    <p:extLst>
      <p:ext uri="{BB962C8B-B14F-4D97-AF65-F5344CB8AC3E}">
        <p14:creationId xmlns:p14="http://schemas.microsoft.com/office/powerpoint/2010/main" val="186166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C6F6-D013-1BEA-451F-864ACAA75F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22E49E-7806-57A1-1D49-277C7A47F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5F2606-7E6B-3CF4-C091-8839D2874A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1E292F-EAC3-D9A9-BB8B-B15739C03547}"/>
              </a:ext>
            </a:extLst>
          </p:cNvPr>
          <p:cNvSpPr>
            <a:spLocks noGrp="1"/>
          </p:cNvSpPr>
          <p:nvPr>
            <p:ph type="dt" sz="half" idx="10"/>
          </p:nvPr>
        </p:nvSpPr>
        <p:spPr/>
        <p:txBody>
          <a:bodyPr/>
          <a:lstStyle/>
          <a:p>
            <a:fld id="{9D7220F1-113E-4883-84EC-39F40D7CF74D}" type="datetimeFigureOut">
              <a:rPr lang="en-IN" smtClean="0"/>
              <a:t>17-09-2024</a:t>
            </a:fld>
            <a:endParaRPr lang="en-IN"/>
          </a:p>
        </p:txBody>
      </p:sp>
      <p:sp>
        <p:nvSpPr>
          <p:cNvPr id="6" name="Footer Placeholder 5">
            <a:extLst>
              <a:ext uri="{FF2B5EF4-FFF2-40B4-BE49-F238E27FC236}">
                <a16:creationId xmlns:a16="http://schemas.microsoft.com/office/drawing/2014/main" id="{65EE60F4-D330-38F3-7062-ADF686675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EE8993-F4FB-926F-716D-F53F6982AD8D}"/>
              </a:ext>
            </a:extLst>
          </p:cNvPr>
          <p:cNvSpPr>
            <a:spLocks noGrp="1"/>
          </p:cNvSpPr>
          <p:nvPr>
            <p:ph type="sldNum" sz="quarter" idx="12"/>
          </p:nvPr>
        </p:nvSpPr>
        <p:spPr/>
        <p:txBody>
          <a:bodyPr/>
          <a:lstStyle/>
          <a:p>
            <a:fld id="{220E4ECB-DED8-4288-82BE-11C40EC58E3E}" type="slidenum">
              <a:rPr lang="en-IN" smtClean="0"/>
              <a:t>‹#›</a:t>
            </a:fld>
            <a:endParaRPr lang="en-IN"/>
          </a:p>
        </p:txBody>
      </p:sp>
    </p:spTree>
    <p:extLst>
      <p:ext uri="{BB962C8B-B14F-4D97-AF65-F5344CB8AC3E}">
        <p14:creationId xmlns:p14="http://schemas.microsoft.com/office/powerpoint/2010/main" val="2523242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2AD0-6F09-5D48-03FB-8320BCEF25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522613-8EAB-6FBB-6D01-B02BCECBA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DD0F18-6585-5D83-0291-3FD7DA7DD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6B69CD-E999-6216-DEE6-41FE621440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0009C-8339-9567-87AF-9571D82230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791A15-FD67-1DAC-895A-D6F4178BF23D}"/>
              </a:ext>
            </a:extLst>
          </p:cNvPr>
          <p:cNvSpPr>
            <a:spLocks noGrp="1"/>
          </p:cNvSpPr>
          <p:nvPr>
            <p:ph type="dt" sz="half" idx="10"/>
          </p:nvPr>
        </p:nvSpPr>
        <p:spPr/>
        <p:txBody>
          <a:bodyPr/>
          <a:lstStyle/>
          <a:p>
            <a:fld id="{9D7220F1-113E-4883-84EC-39F40D7CF74D}" type="datetimeFigureOut">
              <a:rPr lang="en-IN" smtClean="0"/>
              <a:t>17-09-2024</a:t>
            </a:fld>
            <a:endParaRPr lang="en-IN"/>
          </a:p>
        </p:txBody>
      </p:sp>
      <p:sp>
        <p:nvSpPr>
          <p:cNvPr id="8" name="Footer Placeholder 7">
            <a:extLst>
              <a:ext uri="{FF2B5EF4-FFF2-40B4-BE49-F238E27FC236}">
                <a16:creationId xmlns:a16="http://schemas.microsoft.com/office/drawing/2014/main" id="{EFDE190A-2B59-ECDA-59CA-E216ACADDC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43DFB3-04D6-A06D-D4C7-7F6C74FB0073}"/>
              </a:ext>
            </a:extLst>
          </p:cNvPr>
          <p:cNvSpPr>
            <a:spLocks noGrp="1"/>
          </p:cNvSpPr>
          <p:nvPr>
            <p:ph type="sldNum" sz="quarter" idx="12"/>
          </p:nvPr>
        </p:nvSpPr>
        <p:spPr/>
        <p:txBody>
          <a:bodyPr/>
          <a:lstStyle/>
          <a:p>
            <a:fld id="{220E4ECB-DED8-4288-82BE-11C40EC58E3E}" type="slidenum">
              <a:rPr lang="en-IN" smtClean="0"/>
              <a:t>‹#›</a:t>
            </a:fld>
            <a:endParaRPr lang="en-IN"/>
          </a:p>
        </p:txBody>
      </p:sp>
    </p:spTree>
    <p:extLst>
      <p:ext uri="{BB962C8B-B14F-4D97-AF65-F5344CB8AC3E}">
        <p14:creationId xmlns:p14="http://schemas.microsoft.com/office/powerpoint/2010/main" val="103429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AD52-6BD5-15FC-196F-5A6E784A2D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36C43D-FE33-4FE5-0E4D-1794A3CF6791}"/>
              </a:ext>
            </a:extLst>
          </p:cNvPr>
          <p:cNvSpPr>
            <a:spLocks noGrp="1"/>
          </p:cNvSpPr>
          <p:nvPr>
            <p:ph type="dt" sz="half" idx="10"/>
          </p:nvPr>
        </p:nvSpPr>
        <p:spPr/>
        <p:txBody>
          <a:bodyPr/>
          <a:lstStyle/>
          <a:p>
            <a:fld id="{9D7220F1-113E-4883-84EC-39F40D7CF74D}" type="datetimeFigureOut">
              <a:rPr lang="en-IN" smtClean="0"/>
              <a:t>17-09-2024</a:t>
            </a:fld>
            <a:endParaRPr lang="en-IN"/>
          </a:p>
        </p:txBody>
      </p:sp>
      <p:sp>
        <p:nvSpPr>
          <p:cNvPr id="4" name="Footer Placeholder 3">
            <a:extLst>
              <a:ext uri="{FF2B5EF4-FFF2-40B4-BE49-F238E27FC236}">
                <a16:creationId xmlns:a16="http://schemas.microsoft.com/office/drawing/2014/main" id="{5AB250F4-D2C3-8207-B0AB-41F7239D43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E9E2CC-5356-ECDB-C4F9-5235AAF38633}"/>
              </a:ext>
            </a:extLst>
          </p:cNvPr>
          <p:cNvSpPr>
            <a:spLocks noGrp="1"/>
          </p:cNvSpPr>
          <p:nvPr>
            <p:ph type="sldNum" sz="quarter" idx="12"/>
          </p:nvPr>
        </p:nvSpPr>
        <p:spPr/>
        <p:txBody>
          <a:bodyPr/>
          <a:lstStyle/>
          <a:p>
            <a:fld id="{220E4ECB-DED8-4288-82BE-11C40EC58E3E}" type="slidenum">
              <a:rPr lang="en-IN" smtClean="0"/>
              <a:t>‹#›</a:t>
            </a:fld>
            <a:endParaRPr lang="en-IN"/>
          </a:p>
        </p:txBody>
      </p:sp>
    </p:spTree>
    <p:extLst>
      <p:ext uri="{BB962C8B-B14F-4D97-AF65-F5344CB8AC3E}">
        <p14:creationId xmlns:p14="http://schemas.microsoft.com/office/powerpoint/2010/main" val="215253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716B6D-2ECA-5C66-8AC3-6E44E414F199}"/>
              </a:ext>
            </a:extLst>
          </p:cNvPr>
          <p:cNvSpPr>
            <a:spLocks noGrp="1"/>
          </p:cNvSpPr>
          <p:nvPr>
            <p:ph type="dt" sz="half" idx="10"/>
          </p:nvPr>
        </p:nvSpPr>
        <p:spPr/>
        <p:txBody>
          <a:bodyPr/>
          <a:lstStyle/>
          <a:p>
            <a:fld id="{9D7220F1-113E-4883-84EC-39F40D7CF74D}" type="datetimeFigureOut">
              <a:rPr lang="en-IN" smtClean="0"/>
              <a:t>17-09-2024</a:t>
            </a:fld>
            <a:endParaRPr lang="en-IN"/>
          </a:p>
        </p:txBody>
      </p:sp>
      <p:sp>
        <p:nvSpPr>
          <p:cNvPr id="3" name="Footer Placeholder 2">
            <a:extLst>
              <a:ext uri="{FF2B5EF4-FFF2-40B4-BE49-F238E27FC236}">
                <a16:creationId xmlns:a16="http://schemas.microsoft.com/office/drawing/2014/main" id="{D1342815-990A-9F09-0157-FC344A49CF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121940-57C4-2811-4277-EE0EEAA77A02}"/>
              </a:ext>
            </a:extLst>
          </p:cNvPr>
          <p:cNvSpPr>
            <a:spLocks noGrp="1"/>
          </p:cNvSpPr>
          <p:nvPr>
            <p:ph type="sldNum" sz="quarter" idx="12"/>
          </p:nvPr>
        </p:nvSpPr>
        <p:spPr/>
        <p:txBody>
          <a:bodyPr/>
          <a:lstStyle/>
          <a:p>
            <a:fld id="{220E4ECB-DED8-4288-82BE-11C40EC58E3E}" type="slidenum">
              <a:rPr lang="en-IN" smtClean="0"/>
              <a:t>‹#›</a:t>
            </a:fld>
            <a:endParaRPr lang="en-IN"/>
          </a:p>
        </p:txBody>
      </p:sp>
    </p:spTree>
    <p:extLst>
      <p:ext uri="{BB962C8B-B14F-4D97-AF65-F5344CB8AC3E}">
        <p14:creationId xmlns:p14="http://schemas.microsoft.com/office/powerpoint/2010/main" val="231865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6354-9DF0-34DB-1C31-C37A5D3396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0D3B33-4B71-A342-11FD-D5D6293EC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0AFE0C-08E7-1FE8-DADC-80294575F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A2320-D38A-B6DE-09B3-B161D7E0C175}"/>
              </a:ext>
            </a:extLst>
          </p:cNvPr>
          <p:cNvSpPr>
            <a:spLocks noGrp="1"/>
          </p:cNvSpPr>
          <p:nvPr>
            <p:ph type="dt" sz="half" idx="10"/>
          </p:nvPr>
        </p:nvSpPr>
        <p:spPr/>
        <p:txBody>
          <a:bodyPr/>
          <a:lstStyle/>
          <a:p>
            <a:fld id="{9D7220F1-113E-4883-84EC-39F40D7CF74D}" type="datetimeFigureOut">
              <a:rPr lang="en-IN" smtClean="0"/>
              <a:t>17-09-2024</a:t>
            </a:fld>
            <a:endParaRPr lang="en-IN"/>
          </a:p>
        </p:txBody>
      </p:sp>
      <p:sp>
        <p:nvSpPr>
          <p:cNvPr id="6" name="Footer Placeholder 5">
            <a:extLst>
              <a:ext uri="{FF2B5EF4-FFF2-40B4-BE49-F238E27FC236}">
                <a16:creationId xmlns:a16="http://schemas.microsoft.com/office/drawing/2014/main" id="{A624EBA6-54FD-3B07-DF98-0ADDF0087C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37F532-E054-45ED-4F16-09C016AAB9B3}"/>
              </a:ext>
            </a:extLst>
          </p:cNvPr>
          <p:cNvSpPr>
            <a:spLocks noGrp="1"/>
          </p:cNvSpPr>
          <p:nvPr>
            <p:ph type="sldNum" sz="quarter" idx="12"/>
          </p:nvPr>
        </p:nvSpPr>
        <p:spPr/>
        <p:txBody>
          <a:bodyPr/>
          <a:lstStyle/>
          <a:p>
            <a:fld id="{220E4ECB-DED8-4288-82BE-11C40EC58E3E}" type="slidenum">
              <a:rPr lang="en-IN" smtClean="0"/>
              <a:t>‹#›</a:t>
            </a:fld>
            <a:endParaRPr lang="en-IN"/>
          </a:p>
        </p:txBody>
      </p:sp>
    </p:spTree>
    <p:extLst>
      <p:ext uri="{BB962C8B-B14F-4D97-AF65-F5344CB8AC3E}">
        <p14:creationId xmlns:p14="http://schemas.microsoft.com/office/powerpoint/2010/main" val="273003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0A0D-094D-010F-B31E-5385A29DA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7BC57A-03EC-1BFF-20F9-0D5686D57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4281C8-AC9C-B051-7982-DC053A3A3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21C78-F25D-F556-7E01-D135B6FC743C}"/>
              </a:ext>
            </a:extLst>
          </p:cNvPr>
          <p:cNvSpPr>
            <a:spLocks noGrp="1"/>
          </p:cNvSpPr>
          <p:nvPr>
            <p:ph type="dt" sz="half" idx="10"/>
          </p:nvPr>
        </p:nvSpPr>
        <p:spPr/>
        <p:txBody>
          <a:bodyPr/>
          <a:lstStyle/>
          <a:p>
            <a:fld id="{9D7220F1-113E-4883-84EC-39F40D7CF74D}" type="datetimeFigureOut">
              <a:rPr lang="en-IN" smtClean="0"/>
              <a:t>17-09-2024</a:t>
            </a:fld>
            <a:endParaRPr lang="en-IN"/>
          </a:p>
        </p:txBody>
      </p:sp>
      <p:sp>
        <p:nvSpPr>
          <p:cNvPr id="6" name="Footer Placeholder 5">
            <a:extLst>
              <a:ext uri="{FF2B5EF4-FFF2-40B4-BE49-F238E27FC236}">
                <a16:creationId xmlns:a16="http://schemas.microsoft.com/office/drawing/2014/main" id="{8E3C3E14-F935-1EF4-A256-EE533F4AF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A6BF1A-F1C3-52A0-A53B-67DEB52C48B0}"/>
              </a:ext>
            </a:extLst>
          </p:cNvPr>
          <p:cNvSpPr>
            <a:spLocks noGrp="1"/>
          </p:cNvSpPr>
          <p:nvPr>
            <p:ph type="sldNum" sz="quarter" idx="12"/>
          </p:nvPr>
        </p:nvSpPr>
        <p:spPr/>
        <p:txBody>
          <a:bodyPr/>
          <a:lstStyle/>
          <a:p>
            <a:fld id="{220E4ECB-DED8-4288-82BE-11C40EC58E3E}" type="slidenum">
              <a:rPr lang="en-IN" smtClean="0"/>
              <a:t>‹#›</a:t>
            </a:fld>
            <a:endParaRPr lang="en-IN"/>
          </a:p>
        </p:txBody>
      </p:sp>
    </p:spTree>
    <p:extLst>
      <p:ext uri="{BB962C8B-B14F-4D97-AF65-F5344CB8AC3E}">
        <p14:creationId xmlns:p14="http://schemas.microsoft.com/office/powerpoint/2010/main" val="272134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8F8C9F-75BF-B6C0-D7B6-8EB37AA12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0A2E46-1782-44AB-1413-98DCBB3B8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D6843F-E33D-4A15-A3E4-5CB04AF95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220F1-113E-4883-84EC-39F40D7CF74D}" type="datetimeFigureOut">
              <a:rPr lang="en-IN" smtClean="0"/>
              <a:t>17-09-2024</a:t>
            </a:fld>
            <a:endParaRPr lang="en-IN"/>
          </a:p>
        </p:txBody>
      </p:sp>
      <p:sp>
        <p:nvSpPr>
          <p:cNvPr id="5" name="Footer Placeholder 4">
            <a:extLst>
              <a:ext uri="{FF2B5EF4-FFF2-40B4-BE49-F238E27FC236}">
                <a16:creationId xmlns:a16="http://schemas.microsoft.com/office/drawing/2014/main" id="{B953F394-6DB2-77AE-4AD2-4320BA230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BCC3AC-240E-B14B-8EFD-4B3429673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E4ECB-DED8-4288-82BE-11C40EC58E3E}" type="slidenum">
              <a:rPr lang="en-IN" smtClean="0"/>
              <a:t>‹#›</a:t>
            </a:fld>
            <a:endParaRPr lang="en-IN"/>
          </a:p>
        </p:txBody>
      </p:sp>
    </p:spTree>
    <p:extLst>
      <p:ext uri="{BB962C8B-B14F-4D97-AF65-F5344CB8AC3E}">
        <p14:creationId xmlns:p14="http://schemas.microsoft.com/office/powerpoint/2010/main" val="1568587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r_logo.png"/>
          <p:cNvPicPr>
            <a:picLocks noChangeAspect="1"/>
          </p:cNvPicPr>
          <p:nvPr/>
        </p:nvPicPr>
        <p:blipFill>
          <a:blip r:embed="rId2"/>
          <a:stretch>
            <a:fillRect/>
          </a:stretch>
        </p:blipFill>
        <p:spPr>
          <a:xfrm>
            <a:off x="10226353" y="-94861"/>
            <a:ext cx="2517423" cy="1066800"/>
          </a:xfrm>
          <a:prstGeom prst="rect">
            <a:avLst/>
          </a:prstGeom>
        </p:spPr>
      </p:pic>
      <p:pic>
        <p:nvPicPr>
          <p:cNvPr id="4" name="Picture 3" descr="naac....logo1.png"/>
          <p:cNvPicPr>
            <a:picLocks noChangeAspect="1"/>
          </p:cNvPicPr>
          <p:nvPr/>
        </p:nvPicPr>
        <p:blipFill>
          <a:blip r:embed="rId3"/>
          <a:stretch>
            <a:fillRect/>
          </a:stretch>
        </p:blipFill>
        <p:spPr>
          <a:xfrm>
            <a:off x="3226494" y="182043"/>
            <a:ext cx="789769" cy="751998"/>
          </a:xfrm>
          <a:prstGeom prst="rect">
            <a:avLst/>
          </a:prstGeom>
        </p:spPr>
      </p:pic>
      <p:pic>
        <p:nvPicPr>
          <p:cNvPr id="5" name="Picture 4" descr="nba....logo2.png"/>
          <p:cNvPicPr>
            <a:picLocks noChangeAspect="1"/>
          </p:cNvPicPr>
          <p:nvPr/>
        </p:nvPicPr>
        <p:blipFill>
          <a:blip r:embed="rId4"/>
          <a:stretch>
            <a:fillRect/>
          </a:stretch>
        </p:blipFill>
        <p:spPr>
          <a:xfrm>
            <a:off x="4358836" y="206246"/>
            <a:ext cx="925288" cy="727795"/>
          </a:xfrm>
          <a:prstGeom prst="rect">
            <a:avLst/>
          </a:prstGeom>
        </p:spPr>
      </p:pic>
      <p:pic>
        <p:nvPicPr>
          <p:cNvPr id="6" name="Picture 5" descr="iso....logo3.png"/>
          <p:cNvPicPr>
            <a:picLocks noChangeAspect="1"/>
          </p:cNvPicPr>
          <p:nvPr/>
        </p:nvPicPr>
        <p:blipFill>
          <a:blip r:embed="rId5"/>
          <a:stretch>
            <a:fillRect/>
          </a:stretch>
        </p:blipFill>
        <p:spPr>
          <a:xfrm>
            <a:off x="5490172" y="242840"/>
            <a:ext cx="1261188" cy="562684"/>
          </a:xfrm>
          <a:prstGeom prst="rect">
            <a:avLst/>
          </a:prstGeom>
        </p:spPr>
      </p:pic>
      <p:pic>
        <p:nvPicPr>
          <p:cNvPr id="7" name="Picture 6" descr="20 years....logo5.png"/>
          <p:cNvPicPr>
            <a:picLocks noChangeAspect="1"/>
          </p:cNvPicPr>
          <p:nvPr/>
        </p:nvPicPr>
        <p:blipFill>
          <a:blip r:embed="rId6" cstate="print"/>
          <a:stretch>
            <a:fillRect/>
          </a:stretch>
        </p:blipFill>
        <p:spPr>
          <a:xfrm>
            <a:off x="6845445" y="226526"/>
            <a:ext cx="1037251" cy="736994"/>
          </a:xfrm>
          <a:prstGeom prst="rect">
            <a:avLst/>
          </a:prstGeom>
        </p:spPr>
      </p:pic>
      <p:pic>
        <p:nvPicPr>
          <p:cNvPr id="8" name="Picture 7" descr="gauge-2....logo6.png"/>
          <p:cNvPicPr>
            <a:picLocks noChangeAspect="1"/>
          </p:cNvPicPr>
          <p:nvPr/>
        </p:nvPicPr>
        <p:blipFill>
          <a:blip r:embed="rId7" cstate="print"/>
          <a:stretch>
            <a:fillRect/>
          </a:stretch>
        </p:blipFill>
        <p:spPr>
          <a:xfrm>
            <a:off x="8063412" y="155505"/>
            <a:ext cx="678141" cy="930548"/>
          </a:xfrm>
          <a:prstGeom prst="rect">
            <a:avLst/>
          </a:prstGeom>
        </p:spPr>
      </p:pic>
      <p:pic>
        <p:nvPicPr>
          <p:cNvPr id="10" name="Picture 9" descr="gauge-1.....logo7.png"/>
          <p:cNvPicPr>
            <a:picLocks noChangeAspect="1"/>
          </p:cNvPicPr>
          <p:nvPr/>
        </p:nvPicPr>
        <p:blipFill>
          <a:blip r:embed="rId8" cstate="print"/>
          <a:stretch>
            <a:fillRect/>
          </a:stretch>
        </p:blipFill>
        <p:spPr>
          <a:xfrm>
            <a:off x="9049894" y="174167"/>
            <a:ext cx="778359" cy="762000"/>
          </a:xfrm>
          <a:prstGeom prst="rect">
            <a:avLst/>
          </a:prstGeom>
        </p:spPr>
      </p:pic>
      <p:pic>
        <p:nvPicPr>
          <p:cNvPr id="12" name="Picture 11" descr="logomkce....png"/>
          <p:cNvPicPr>
            <a:picLocks noChangeAspect="1"/>
          </p:cNvPicPr>
          <p:nvPr/>
        </p:nvPicPr>
        <p:blipFill>
          <a:blip r:embed="rId9"/>
          <a:stretch>
            <a:fillRect/>
          </a:stretch>
        </p:blipFill>
        <p:spPr>
          <a:xfrm>
            <a:off x="14924" y="10883"/>
            <a:ext cx="2941320" cy="990600"/>
          </a:xfrm>
          <a:prstGeom prst="rect">
            <a:avLst/>
          </a:prstGeom>
        </p:spPr>
      </p:pic>
      <p:sp>
        <p:nvSpPr>
          <p:cNvPr id="16" name="TextBox 15"/>
          <p:cNvSpPr txBox="1"/>
          <p:nvPr/>
        </p:nvSpPr>
        <p:spPr>
          <a:xfrm>
            <a:off x="1905000" y="1332724"/>
            <a:ext cx="8406232" cy="707886"/>
          </a:xfrm>
          <a:prstGeom prst="rect">
            <a:avLst/>
          </a:prstGeom>
          <a:noFill/>
        </p:spPr>
        <p:txBody>
          <a:bodyPr wrap="square" rtlCol="0">
            <a:spAutoFit/>
          </a:bodyPr>
          <a:lstStyle/>
          <a:p>
            <a:pPr algn="ctr"/>
            <a:r>
              <a:rPr lang="en-US" sz="2000" b="1" u="sng" dirty="0">
                <a:latin typeface="Times New Roman" panose="02020603050405020304" charset="0"/>
                <a:cs typeface="Times New Roman" panose="02020603050405020304" charset="0"/>
              </a:rPr>
              <a:t>ELECTRONICS  AND  COMMUNICATION  ENGINEERING</a:t>
            </a:r>
          </a:p>
          <a:p>
            <a:pPr algn="ctr"/>
            <a:endParaRPr lang="en-US" sz="2000" dirty="0"/>
          </a:p>
        </p:txBody>
      </p:sp>
      <p:sp>
        <p:nvSpPr>
          <p:cNvPr id="21" name="Rectangle 20"/>
          <p:cNvSpPr/>
          <p:nvPr/>
        </p:nvSpPr>
        <p:spPr>
          <a:xfrm>
            <a:off x="7501922" y="4278566"/>
            <a:ext cx="4572000" cy="369332"/>
          </a:xfrm>
          <a:prstGeom prst="rect">
            <a:avLst/>
          </a:prstGeom>
        </p:spPr>
        <p:txBody>
          <a:bodyPr>
            <a:spAutoFit/>
          </a:bodyPr>
          <a:lstStyle/>
          <a:p>
            <a:endParaRPr lang="en-US" dirty="0">
              <a:latin typeface="Times New Roman" panose="02020603050405020304" charset="0"/>
              <a:cs typeface="Times New Roman" panose="02020603050405020304" charset="0"/>
            </a:endParaRPr>
          </a:p>
        </p:txBody>
      </p:sp>
      <p:sp>
        <p:nvSpPr>
          <p:cNvPr id="9" name="Slide Number Placeholder 8"/>
          <p:cNvSpPr>
            <a:spLocks noGrp="1"/>
          </p:cNvSpPr>
          <p:nvPr>
            <p:ph type="sldNum" sz="quarter" idx="12"/>
          </p:nvPr>
        </p:nvSpPr>
        <p:spPr/>
        <p:txBody>
          <a:bodyPr/>
          <a:lstStyle/>
          <a:p>
            <a:fld id="{33DEB327-093C-4D01-BE22-25C3A22E2E7B}" type="slidenum">
              <a:rPr lang="en-US" smtClean="0"/>
              <a:pPr/>
              <a:t>1</a:t>
            </a:fld>
            <a:endParaRPr lang="en-US"/>
          </a:p>
        </p:txBody>
      </p:sp>
      <p:sp>
        <p:nvSpPr>
          <p:cNvPr id="2" name="TextBox 1">
            <a:extLst>
              <a:ext uri="{FF2B5EF4-FFF2-40B4-BE49-F238E27FC236}">
                <a16:creationId xmlns:a16="http://schemas.microsoft.com/office/drawing/2014/main" id="{BC6FB125-CAC9-106B-E5CF-634B58BFF954}"/>
              </a:ext>
            </a:extLst>
          </p:cNvPr>
          <p:cNvSpPr txBox="1"/>
          <p:nvPr/>
        </p:nvSpPr>
        <p:spPr>
          <a:xfrm>
            <a:off x="4000500" y="2117203"/>
            <a:ext cx="4191000"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AUTOMATIC CUTOFF MOTOR </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33DDE-059E-4DC1-E001-1C50E19A828A}"/>
              </a:ext>
            </a:extLst>
          </p:cNvPr>
          <p:cNvSpPr txBox="1"/>
          <p:nvPr/>
        </p:nvSpPr>
        <p:spPr>
          <a:xfrm>
            <a:off x="158619" y="270589"/>
            <a:ext cx="10496939" cy="627864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ADVANTAGES :</a:t>
            </a:r>
          </a:p>
          <a:p>
            <a:endParaRPr lang="en-US" dirty="0"/>
          </a:p>
          <a:p>
            <a:r>
              <a:rPr lang="en-US" dirty="0"/>
              <a:t> </a:t>
            </a:r>
            <a:r>
              <a:rPr lang="en-US" sz="24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.Cost Savings</a:t>
            </a:r>
            <a:r>
              <a:rPr lang="en-US" sz="2400" dirty="0">
                <a:latin typeface="Times New Roman" panose="02020603050405020304" pitchFamily="18" charset="0"/>
                <a:cs typeface="Times New Roman" panose="02020603050405020304" pitchFamily="18" charset="0"/>
              </a:rPr>
              <a:t>: By preventing coil damage, you can avoid the expenses associated with repairs or replacements, ultimately saving on maintenance costs.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Customization</a:t>
            </a:r>
            <a:r>
              <a:rPr lang="en-US" sz="2400" dirty="0">
                <a:latin typeface="Times New Roman" panose="02020603050405020304" pitchFamily="18" charset="0"/>
                <a:cs typeface="Times New Roman" panose="02020603050405020304" pitchFamily="18" charset="0"/>
              </a:rPr>
              <a:t>: Users can customize the automation based on specific requirements, allowing for tailored solutions to different scenarios.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Operational Reliability</a:t>
            </a:r>
            <a:r>
              <a:rPr lang="en-US" sz="2400" dirty="0">
                <a:latin typeface="Times New Roman" panose="02020603050405020304" pitchFamily="18" charset="0"/>
                <a:cs typeface="Times New Roman" panose="02020603050405020304" pitchFamily="18" charset="0"/>
              </a:rPr>
              <a:t>: Automation reduces the dependency on manual operation, minimizing the risk of human-related errors and ensuring more reliable pump operation.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a:t>
            </a:r>
            <a:r>
              <a:rPr lang="en-US" sz="2400" b="1" dirty="0">
                <a:latin typeface="Times New Roman" panose="02020603050405020304" pitchFamily="18" charset="0"/>
                <a:cs typeface="Times New Roman" panose="02020603050405020304" pitchFamily="18" charset="0"/>
              </a:rPr>
              <a:t>Energy Efficiency</a:t>
            </a:r>
            <a:r>
              <a:rPr lang="en-US" sz="2400" dirty="0">
                <a:latin typeface="Times New Roman" panose="02020603050405020304" pitchFamily="18" charset="0"/>
                <a:cs typeface="Times New Roman" panose="02020603050405020304" pitchFamily="18" charset="0"/>
              </a:rPr>
              <a:t>: They can be programmed to operate only when needed, reducing energy consumption and lowering utility costs.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a:t>
            </a:r>
            <a:r>
              <a:rPr lang="en-US" sz="2400" b="1" dirty="0">
                <a:latin typeface="Times New Roman" panose="02020603050405020304" pitchFamily="18" charset="0"/>
                <a:cs typeface="Times New Roman" panose="02020603050405020304" pitchFamily="18" charset="0"/>
              </a:rPr>
              <a:t>Extended Lifespan</a:t>
            </a:r>
            <a:r>
              <a:rPr lang="en-US" sz="2400" dirty="0">
                <a:latin typeface="Times New Roman" panose="02020603050405020304" pitchFamily="18" charset="0"/>
                <a:cs typeface="Times New Roman" panose="02020603050405020304" pitchFamily="18" charset="0"/>
              </a:rPr>
              <a:t>: Protecting coils from damage can contribute to a longer lifespan for the motor, reducing the frequency of replacements and associated costs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73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11731A-BC21-54CD-4CC0-386D2454DB18}"/>
              </a:ext>
            </a:extLst>
          </p:cNvPr>
          <p:cNvSpPr txBox="1"/>
          <p:nvPr/>
        </p:nvSpPr>
        <p:spPr>
          <a:xfrm>
            <a:off x="167952" y="307911"/>
            <a:ext cx="10832840" cy="590931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DISADVANTAGES :</a:t>
            </a:r>
          </a:p>
          <a:p>
            <a:endParaRPr lang="en-US" dirty="0"/>
          </a:p>
          <a:p>
            <a:r>
              <a:rPr lang="en-US" dirty="0"/>
              <a:t> 1.</a:t>
            </a:r>
            <a:r>
              <a:rPr lang="en-US" sz="2400" b="1" dirty="0">
                <a:latin typeface="Times New Roman" panose="02020603050405020304" pitchFamily="18" charset="0"/>
                <a:cs typeface="Times New Roman" panose="02020603050405020304" pitchFamily="18" charset="0"/>
              </a:rPr>
              <a:t>Dependency on Power Supply: </a:t>
            </a:r>
            <a:r>
              <a:rPr lang="en-US" sz="2400" dirty="0">
                <a:latin typeface="Times New Roman" panose="02020603050405020304" pitchFamily="18" charset="0"/>
                <a:cs typeface="Times New Roman" panose="02020603050405020304" pitchFamily="18" charset="0"/>
              </a:rPr>
              <a:t>Automated pumps rely on a stable power source. Power outages or electrical issues can disrupt their functionality</a:t>
            </a:r>
            <a:r>
              <a:rPr lang="en-US" sz="2400" dirty="0"/>
              <a:t>.</a:t>
            </a:r>
          </a:p>
          <a:p>
            <a:endParaRPr lang="en-US" dirty="0"/>
          </a:p>
          <a:p>
            <a:r>
              <a:rPr lang="en-US" dirty="0"/>
              <a:t> 2</a:t>
            </a:r>
            <a:r>
              <a:rPr lang="en-US"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Initial Cost: </a:t>
            </a:r>
            <a:r>
              <a:rPr lang="en-US" sz="2400" dirty="0">
                <a:latin typeface="Times New Roman" panose="02020603050405020304" pitchFamily="18" charset="0"/>
                <a:cs typeface="Times New Roman" panose="02020603050405020304" pitchFamily="18" charset="0"/>
              </a:rPr>
              <a:t>The installation of automated systems may involve higher upfront costs compared to manual pumps</a:t>
            </a:r>
            <a:r>
              <a:rPr lang="en-US" sz="2400" dirty="0"/>
              <a:t>.</a:t>
            </a:r>
          </a:p>
          <a:p>
            <a:endParaRPr lang="en-US" dirty="0"/>
          </a:p>
          <a:p>
            <a:r>
              <a:rPr lang="en-US" dirty="0"/>
              <a:t> 3.</a:t>
            </a:r>
            <a:r>
              <a:rPr lang="en-US" sz="2400" b="1" dirty="0">
                <a:latin typeface="Times New Roman" panose="02020603050405020304" pitchFamily="18" charset="0"/>
                <a:cs typeface="Times New Roman" panose="02020603050405020304" pitchFamily="18" charset="0"/>
              </a:rPr>
              <a:t>Sensor Malfunctions</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Sensors used in automated systems may malfunction, leading to inaccurate water level readings and potentially causing pump issues</a:t>
            </a:r>
            <a:r>
              <a:rPr lang="en-US" sz="2400" dirty="0"/>
              <a:t>.</a:t>
            </a:r>
          </a:p>
          <a:p>
            <a:endParaRPr lang="en-US" dirty="0"/>
          </a:p>
          <a:p>
            <a:r>
              <a:rPr lang="en-US" dirty="0"/>
              <a:t> 4.</a:t>
            </a:r>
            <a:r>
              <a:rPr lang="en-US" sz="2400" b="1" dirty="0">
                <a:latin typeface="Times New Roman" panose="02020603050405020304" pitchFamily="18" charset="0"/>
                <a:cs typeface="Times New Roman" panose="02020603050405020304" pitchFamily="18" charset="0"/>
              </a:rPr>
              <a:t>Vulnerability to Technical Failures</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Like any automated technology, water pumps can be susceptible to technical failures, software glitches, or programming errors. </a:t>
            </a:r>
          </a:p>
          <a:p>
            <a:endParaRPr lang="en-US" dirty="0"/>
          </a:p>
          <a:p>
            <a:r>
              <a:rPr lang="en-US" dirty="0"/>
              <a:t>5.</a:t>
            </a:r>
            <a:r>
              <a:rPr lang="en-US" sz="2400" b="1" dirty="0">
                <a:latin typeface="Times New Roman" panose="02020603050405020304" pitchFamily="18" charset="0"/>
                <a:cs typeface="Times New Roman" panose="02020603050405020304" pitchFamily="18" charset="0"/>
              </a:rPr>
              <a:t>Dependency on Technology</a:t>
            </a:r>
            <a:r>
              <a:rPr lang="en-US" dirty="0"/>
              <a:t>: </a:t>
            </a:r>
            <a:r>
              <a:rPr lang="en-US" sz="2400" dirty="0">
                <a:latin typeface="Times New Roman" panose="02020603050405020304" pitchFamily="18" charset="0"/>
                <a:cs typeface="Times New Roman" panose="02020603050405020304" pitchFamily="18" charset="0"/>
              </a:rPr>
              <a:t>Reliance on automated systems may reduce manual operation skills, creating a dependency on technology that can be a drawback in certain situations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602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4582-6E3E-94DE-FDCE-E668870B9CCE}"/>
              </a:ext>
            </a:extLst>
          </p:cNvPr>
          <p:cNvSpPr>
            <a:spLocks noGrp="1"/>
          </p:cNvSpPr>
          <p:nvPr>
            <p:ph type="title"/>
          </p:nvPr>
        </p:nvSpPr>
        <p:spPr>
          <a:xfrm>
            <a:off x="838200" y="169183"/>
            <a:ext cx="10515600" cy="987814"/>
          </a:xfrm>
        </p:spPr>
        <p:txBody>
          <a:bodyPr>
            <a:normAutofit/>
          </a:bodyPr>
          <a:lstStyle/>
          <a:p>
            <a:r>
              <a:rPr lang="en-US" sz="2800" b="1" dirty="0">
                <a:latin typeface="Times New Roman" panose="02020603050405020304" pitchFamily="18" charset="0"/>
                <a:cs typeface="Times New Roman" panose="02020603050405020304" pitchFamily="18" charset="0"/>
              </a:rPr>
              <a:t>CONCLUSION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BDBCA6-5773-785A-4346-762C527306F3}"/>
              </a:ext>
            </a:extLst>
          </p:cNvPr>
          <p:cNvSpPr>
            <a:spLocks noGrp="1"/>
          </p:cNvSpPr>
          <p:nvPr>
            <p:ph idx="1"/>
          </p:nvPr>
        </p:nvSpPr>
        <p:spPr>
          <a:xfrm>
            <a:off x="838200" y="1343608"/>
            <a:ext cx="10515600" cy="5131933"/>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busy day to day life to prevent motor is essential one for daily uses .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case, some people may forget to switch on and switch off the motor properly .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may leads to wastage of electricity and failure of coil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order to address the problem , we have to use this  automatic cut off motor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Through this automatic on/0ff   motor, motor will turn on when there is available of water and turn off automatically when non-available of water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62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9A5B8F-FCAC-9F63-B8F3-A97F903B7245}"/>
              </a:ext>
            </a:extLst>
          </p:cNvPr>
          <p:cNvPicPr>
            <a:picLocks noChangeAspect="1"/>
          </p:cNvPicPr>
          <p:nvPr/>
        </p:nvPicPr>
        <p:blipFill>
          <a:blip r:embed="rId2"/>
          <a:stretch>
            <a:fillRect/>
          </a:stretch>
        </p:blipFill>
        <p:spPr>
          <a:xfrm>
            <a:off x="74644" y="102637"/>
            <a:ext cx="6755363" cy="6755363"/>
          </a:xfrm>
          <a:prstGeom prst="rect">
            <a:avLst/>
          </a:prstGeom>
        </p:spPr>
      </p:pic>
      <p:pic>
        <p:nvPicPr>
          <p:cNvPr id="4" name="Picture 3">
            <a:extLst>
              <a:ext uri="{FF2B5EF4-FFF2-40B4-BE49-F238E27FC236}">
                <a16:creationId xmlns:a16="http://schemas.microsoft.com/office/drawing/2014/main" id="{E53D5C69-5EAC-ACA3-4ECB-F93786D184BA}"/>
              </a:ext>
            </a:extLst>
          </p:cNvPr>
          <p:cNvPicPr>
            <a:picLocks noChangeAspect="1"/>
          </p:cNvPicPr>
          <p:nvPr/>
        </p:nvPicPr>
        <p:blipFill>
          <a:blip r:embed="rId3"/>
          <a:stretch>
            <a:fillRect/>
          </a:stretch>
        </p:blipFill>
        <p:spPr>
          <a:xfrm>
            <a:off x="7860697" y="1512434"/>
            <a:ext cx="4331303" cy="2882285"/>
          </a:xfrm>
          <a:prstGeom prst="rect">
            <a:avLst/>
          </a:prstGeom>
        </p:spPr>
      </p:pic>
    </p:spTree>
    <p:extLst>
      <p:ext uri="{BB962C8B-B14F-4D97-AF65-F5344CB8AC3E}">
        <p14:creationId xmlns:p14="http://schemas.microsoft.com/office/powerpoint/2010/main" val="77725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7EB3F-5472-0F96-623A-74E4B99A561A}"/>
              </a:ext>
            </a:extLst>
          </p:cNvPr>
          <p:cNvSpPr>
            <a:spLocks noGrp="1"/>
          </p:cNvSpPr>
          <p:nvPr>
            <p:ph type="title"/>
          </p:nvPr>
        </p:nvSpPr>
        <p:spPr>
          <a:xfrm>
            <a:off x="789992" y="261257"/>
            <a:ext cx="9276185" cy="894508"/>
          </a:xfrm>
        </p:spPr>
        <p:txBody>
          <a:bodyPr>
            <a:normAutofit/>
          </a:bodyPr>
          <a:lstStyle/>
          <a:p>
            <a:r>
              <a:rPr lang="en-US" sz="2800" b="1" dirty="0">
                <a:latin typeface="Times New Roman" panose="02020603050405020304" pitchFamily="18" charset="0"/>
                <a:cs typeface="Times New Roman" panose="02020603050405020304" pitchFamily="18" charset="0"/>
              </a:rPr>
              <a:t>ABSTRACT</a:t>
            </a:r>
            <a:r>
              <a:rPr lang="en-US" sz="25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5C0DDB1-1094-B50E-8244-F91D5E5B1872}"/>
              </a:ext>
            </a:extLst>
          </p:cNvPr>
          <p:cNvSpPr>
            <a:spLocks noGrp="1"/>
          </p:cNvSpPr>
          <p:nvPr>
            <p:ph idx="1"/>
          </p:nvPr>
        </p:nvSpPr>
        <p:spPr>
          <a:xfrm>
            <a:off x="789992" y="911224"/>
            <a:ext cx="10515600" cy="5750833"/>
          </a:xfrm>
        </p:spPr>
        <p:txBody>
          <a:bodyPr>
            <a:normAutofit lnSpcReduction="10000"/>
          </a:bodyPr>
          <a:lstStyle/>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project presents a low cost and flexible pump automation by using a sensor. To demonstrate the feasibility and effectiveness of this system, devices such as pump, Raindrop sensor, wires, have been integrated with the proposed pump automation system. </a:t>
            </a:r>
          </a:p>
          <a:p>
            <a:pPr algn="just"/>
            <a:r>
              <a:rPr lang="en-US" sz="2400" dirty="0">
                <a:latin typeface="Times New Roman" panose="02020603050405020304" pitchFamily="18" charset="0"/>
                <a:cs typeface="Times New Roman" panose="02020603050405020304" pitchFamily="18" charset="0"/>
              </a:rPr>
              <a:t>In agricultural fields motor pump under the well plays a major role for irrigating water. Whenever we forgot to off the pump. This will cause a wastage of electricity and coils are gone if the pump operates for long time in absence of water level. When the water level in the ground-level in well becomes too low, the pump siphons air and shuts down, requiring a resident to manually prime the water pump to get it running again. Farmers struggle to monitor the water level of the tanks effectively and keep the pump running properly. </a:t>
            </a:r>
          </a:p>
          <a:p>
            <a:pPr algn="just"/>
            <a:r>
              <a:rPr lang="en-US" sz="2400" dirty="0">
                <a:latin typeface="Times New Roman" panose="02020603050405020304" pitchFamily="18" charset="0"/>
                <a:cs typeface="Times New Roman" panose="02020603050405020304" pitchFamily="18" charset="0"/>
              </a:rPr>
              <a:t>The proposed water on/off circuit is basically an automatic system where the pump is started automatically by using a raindrop sensor using a raindrop sensor , once the water level reaches the brim of the tank; the operation is switched off automatically by means of a absence of water in rain drop sensor. In order to avoid such situations we can have an electronic water level controller which can monitor the water level and switch the motor pump accordingly.</a:t>
            </a:r>
          </a:p>
        </p:txBody>
      </p:sp>
    </p:spTree>
    <p:extLst>
      <p:ext uri="{BB962C8B-B14F-4D97-AF65-F5344CB8AC3E}">
        <p14:creationId xmlns:p14="http://schemas.microsoft.com/office/powerpoint/2010/main" val="198525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3A6355-81B2-C46B-D743-5A49C5339B99}"/>
              </a:ext>
            </a:extLst>
          </p:cNvPr>
          <p:cNvSpPr>
            <a:spLocks noGrp="1"/>
          </p:cNvSpPr>
          <p:nvPr>
            <p:ph type="title"/>
          </p:nvPr>
        </p:nvSpPr>
        <p:spPr>
          <a:xfrm>
            <a:off x="381000" y="121298"/>
            <a:ext cx="10515600" cy="979714"/>
          </a:xfrm>
        </p:spPr>
        <p:txBody>
          <a:bodyPr>
            <a:normAutofit/>
          </a:bodyPr>
          <a:lstStyle/>
          <a:p>
            <a:r>
              <a:rPr lang="en-US" sz="2800" b="1" dirty="0">
                <a:latin typeface="Times New Roman" panose="02020603050405020304" pitchFamily="18" charset="0"/>
                <a:cs typeface="Times New Roman" panose="02020603050405020304" pitchFamily="18" charset="0"/>
              </a:rPr>
              <a:t>INTRODUCTION :</a:t>
            </a:r>
            <a:endParaRPr lang="en-IN" sz="2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55C54AA-DB4D-71D8-D1BF-C74F4B9E66CB}"/>
              </a:ext>
            </a:extLst>
          </p:cNvPr>
          <p:cNvSpPr>
            <a:spLocks noGrp="1"/>
          </p:cNvSpPr>
          <p:nvPr>
            <p:ph idx="1"/>
          </p:nvPr>
        </p:nvSpPr>
        <p:spPr>
          <a:xfrm>
            <a:off x="838200" y="1166327"/>
            <a:ext cx="10515600" cy="5430416"/>
          </a:xfrm>
        </p:spPr>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automatic on/off  motor circuit is used to automate the operation of an electrical water pump based on the presence of water on the sensor board .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automatic on/off motor using Arduino circuit can be used as a standalone system and can be interfaced to the existing control panel. In this project we have used very common, efficient and cheap components.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very simple circuit and useful for all. It is used in home, agriculture farms , public forums, industries.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87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888B-29AD-411C-1898-E558EB5B6196}"/>
              </a:ext>
            </a:extLst>
          </p:cNvPr>
          <p:cNvSpPr>
            <a:spLocks noGrp="1"/>
          </p:cNvSpPr>
          <p:nvPr>
            <p:ph type="title"/>
          </p:nvPr>
        </p:nvSpPr>
        <p:spPr>
          <a:xfrm>
            <a:off x="371669" y="111968"/>
            <a:ext cx="10515600" cy="1073230"/>
          </a:xfrm>
        </p:spPr>
        <p:txBody>
          <a:bodyPr>
            <a:normAutofit/>
          </a:bodyPr>
          <a:lstStyle/>
          <a:p>
            <a:r>
              <a:rPr lang="en-US" sz="2800" b="1" dirty="0">
                <a:latin typeface="Times New Roman" panose="02020603050405020304" pitchFamily="18" charset="0"/>
                <a:cs typeface="Times New Roman" panose="02020603050405020304" pitchFamily="18" charset="0"/>
              </a:rPr>
              <a:t>OBJECTIVES</a:t>
            </a:r>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8CD17F-A8B0-EB04-4100-7696114CDB91}"/>
              </a:ext>
            </a:extLst>
          </p:cNvPr>
          <p:cNvSpPr>
            <a:spLocks noGrp="1"/>
          </p:cNvSpPr>
          <p:nvPr>
            <p:ph idx="1"/>
          </p:nvPr>
        </p:nvSpPr>
        <p:spPr>
          <a:xfrm>
            <a:off x="838200" y="1343818"/>
            <a:ext cx="10515600" cy="5598366"/>
          </a:xfrm>
        </p:spPr>
        <p:txBody>
          <a:bodyPr>
            <a:normAutofit lnSpcReduction="10000"/>
          </a:bodyPr>
          <a:lstStyle/>
          <a:p>
            <a:pPr>
              <a:buFont typeface="Wingdings" panose="05000000000000000000" pitchFamily="2" charset="2"/>
              <a:buChar char="Ø"/>
            </a:pPr>
            <a:r>
              <a:rPr lang="en-US" sz="2400" dirty="0"/>
              <a:t> </a:t>
            </a:r>
            <a:r>
              <a:rPr lang="en-US" sz="2400" dirty="0">
                <a:latin typeface="Times New Roman" panose="02020603050405020304" pitchFamily="18" charset="0"/>
                <a:cs typeface="Times New Roman" panose="02020603050405020304" pitchFamily="18" charset="0"/>
              </a:rPr>
              <a:t>To protect motor from coil failure and to save the electricity.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This project doesn’t require any human to operates as it is fully automatic.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can be connected in real life starter and control a motor.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operating current of this circuit is very small and it doesn’t waste any power and doesn’t produce any heat.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Though it is automatic, it can be controlled using manual switches as per our convenient.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verify how the motor pump cut off the load.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55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A42C-302D-5E23-68BF-EC3715546C32}"/>
              </a:ext>
            </a:extLst>
          </p:cNvPr>
          <p:cNvSpPr>
            <a:spLocks noGrp="1"/>
          </p:cNvSpPr>
          <p:nvPr>
            <p:ph type="title"/>
          </p:nvPr>
        </p:nvSpPr>
        <p:spPr>
          <a:xfrm>
            <a:off x="259702" y="0"/>
            <a:ext cx="10515600" cy="1119674"/>
          </a:xfrm>
        </p:spPr>
        <p:txBody>
          <a:bodyPr>
            <a:normAutofit/>
          </a:bodyPr>
          <a:lstStyle/>
          <a:p>
            <a:r>
              <a:rPr lang="en-US" sz="2800" b="1" dirty="0">
                <a:latin typeface="Times New Roman" panose="02020603050405020304" pitchFamily="18" charset="0"/>
                <a:cs typeface="Times New Roman" panose="02020603050405020304" pitchFamily="18" charset="0"/>
              </a:rPr>
              <a:t>COMPONENTS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7D2FC5-2B86-9DF7-D606-FC1D17B01357}"/>
              </a:ext>
            </a:extLst>
          </p:cNvPr>
          <p:cNvSpPr>
            <a:spLocks noGrp="1"/>
          </p:cNvSpPr>
          <p:nvPr>
            <p:ph idx="1"/>
          </p:nvPr>
        </p:nvSpPr>
        <p:spPr>
          <a:xfrm>
            <a:off x="363893" y="1278295"/>
            <a:ext cx="8172061" cy="4749281"/>
          </a:xfrm>
        </p:spPr>
        <p:txBody>
          <a:bodyPr>
            <a:normAutofit/>
          </a:bodyPr>
          <a:lstStyle/>
          <a:p>
            <a:pPr marL="457200" indent="-457200">
              <a:buAutoNum type="arabicPeriod"/>
            </a:pPr>
            <a:r>
              <a:rPr lang="en-IN" sz="2000" dirty="0">
                <a:latin typeface="Times New Roman" panose="02020603050405020304" pitchFamily="18" charset="0"/>
                <a:cs typeface="Times New Roman" panose="02020603050405020304" pitchFamily="18" charset="0"/>
              </a:rPr>
              <a:t>Resistor 27k</a:t>
            </a:r>
          </a:p>
          <a:p>
            <a:pPr marL="457200" indent="-457200">
              <a:buAutoNum type="arabicPeriod"/>
            </a:pPr>
            <a:r>
              <a:rPr lang="en-IN" sz="2000" dirty="0">
                <a:latin typeface="Times New Roman" panose="02020603050405020304" pitchFamily="18" charset="0"/>
                <a:cs typeface="Times New Roman" panose="02020603050405020304" pitchFamily="18" charset="0"/>
              </a:rPr>
              <a:t>Diode in 4007</a:t>
            </a:r>
          </a:p>
          <a:p>
            <a:pPr marL="457200" indent="-457200">
              <a:buAutoNum type="arabicPeriod"/>
            </a:pPr>
            <a:r>
              <a:rPr lang="en-US" sz="2000" dirty="0">
                <a:latin typeface="Times New Roman" panose="02020603050405020304" pitchFamily="18" charset="0"/>
                <a:cs typeface="Times New Roman" panose="02020603050405020304" pitchFamily="18" charset="0"/>
              </a:rPr>
              <a:t>Stepdown and stepdown transformer (230-6, 6-230)</a:t>
            </a:r>
            <a:endParaRPr lang="en-IN" sz="2000" dirty="0">
              <a:latin typeface="Times New Roman" panose="02020603050405020304" pitchFamily="18" charset="0"/>
              <a:cs typeface="Times New Roman" panose="02020603050405020304" pitchFamily="18" charset="0"/>
            </a:endParaRPr>
          </a:p>
          <a:p>
            <a:pPr marL="457200" indent="-457200">
              <a:buAutoNum type="arabicPeriod"/>
            </a:pPr>
            <a:r>
              <a:rPr lang="en-IN" sz="2000" dirty="0">
                <a:latin typeface="Times New Roman" panose="02020603050405020304" pitchFamily="18" charset="0"/>
                <a:cs typeface="Times New Roman" panose="02020603050405020304" pitchFamily="18" charset="0"/>
              </a:rPr>
              <a:t>Raindrop sensor</a:t>
            </a:r>
          </a:p>
          <a:p>
            <a:pPr marL="457200" indent="-457200">
              <a:buAutoNum type="arabicPeriod"/>
            </a:pPr>
            <a:r>
              <a:rPr lang="en-IN" sz="2000" dirty="0">
                <a:latin typeface="Times New Roman" panose="02020603050405020304" pitchFamily="18" charset="0"/>
                <a:cs typeface="Times New Roman" panose="02020603050405020304" pitchFamily="18" charset="0"/>
              </a:rPr>
              <a:t>IC’s IC 7805</a:t>
            </a:r>
          </a:p>
          <a:p>
            <a:pPr marL="457200" indent="-457200">
              <a:buAutoNum type="arabicPeriod"/>
            </a:pPr>
            <a:r>
              <a:rPr lang="en-IN" sz="2000" dirty="0">
                <a:latin typeface="Times New Roman" panose="02020603050405020304" pitchFamily="18" charset="0"/>
                <a:cs typeface="Times New Roman" panose="02020603050405020304" pitchFamily="18" charset="0"/>
              </a:rPr>
              <a:t>Capacitor 1</a:t>
            </a:r>
            <a:r>
              <a:rPr lang="el-GR" sz="2000" dirty="0">
                <a:latin typeface="Times New Roman" panose="02020603050405020304" pitchFamily="18" charset="0"/>
                <a:cs typeface="Times New Roman" panose="02020603050405020304" pitchFamily="18" charset="0"/>
              </a:rPr>
              <a:t>μ</a:t>
            </a:r>
            <a:r>
              <a:rPr lang="en-IN" sz="2000" dirty="0">
                <a:latin typeface="Times New Roman" panose="02020603050405020304" pitchFamily="18" charset="0"/>
                <a:cs typeface="Times New Roman" panose="02020603050405020304" pitchFamily="18" charset="0"/>
              </a:rPr>
              <a:t>f, 0.1</a:t>
            </a:r>
            <a:r>
              <a:rPr lang="el-GR" sz="2000" dirty="0">
                <a:latin typeface="Times New Roman" panose="02020603050405020304" pitchFamily="18" charset="0"/>
                <a:cs typeface="Times New Roman" panose="02020603050405020304" pitchFamily="18" charset="0"/>
              </a:rPr>
              <a:t>μ</a:t>
            </a:r>
            <a:r>
              <a:rPr lang="en-IN" sz="2000" dirty="0">
                <a:latin typeface="Times New Roman" panose="02020603050405020304" pitchFamily="18" charset="0"/>
                <a:cs typeface="Times New Roman" panose="02020603050405020304" pitchFamily="18" charset="0"/>
              </a:rPr>
              <a:t>f</a:t>
            </a:r>
          </a:p>
          <a:p>
            <a:pPr marL="457200" indent="-457200">
              <a:buAutoNum type="arabicPeriod"/>
            </a:pPr>
            <a:r>
              <a:rPr lang="en-IN" sz="2000" dirty="0">
                <a:latin typeface="Times New Roman" panose="02020603050405020304" pitchFamily="18" charset="0"/>
                <a:cs typeface="Times New Roman" panose="02020603050405020304" pitchFamily="18" charset="0"/>
              </a:rPr>
              <a:t>Transistor 2N2222, BD140</a:t>
            </a:r>
          </a:p>
          <a:p>
            <a:pPr marL="457200" indent="-457200">
              <a:buAutoNum type="arabicPeriod"/>
            </a:pPr>
            <a:r>
              <a:rPr lang="en-IN" sz="2000" dirty="0">
                <a:latin typeface="Times New Roman" panose="02020603050405020304" pitchFamily="18" charset="0"/>
                <a:cs typeface="Times New Roman" panose="02020603050405020304" pitchFamily="18" charset="0"/>
              </a:rPr>
              <a:t>Submersible motor 12v</a:t>
            </a:r>
          </a:p>
        </p:txBody>
      </p:sp>
      <p:pic>
        <p:nvPicPr>
          <p:cNvPr id="2052" name="Picture 4" descr="xcluma Rain Drop Detection Module Sensor Raindrops Humidity Weather Sensor  Yl83 : Amazon.in: Industrial &amp; Scientific">
            <a:extLst>
              <a:ext uri="{FF2B5EF4-FFF2-40B4-BE49-F238E27FC236}">
                <a16:creationId xmlns:a16="http://schemas.microsoft.com/office/drawing/2014/main" id="{0D28F3CA-A18D-7C02-8FBA-A39754425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356" y="103472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iptronics® 5V One Channel Relay Module Relay Switch with OPTO Isolation  High Low Level Trigger Compatible with Arduino Raspberry pi ARM AVR (with  User Manual) : Amazon.in: Industrial &amp; Scientific">
            <a:extLst>
              <a:ext uri="{FF2B5EF4-FFF2-40B4-BE49-F238E27FC236}">
                <a16:creationId xmlns:a16="http://schemas.microsoft.com/office/drawing/2014/main" id="{8314D4E1-62D0-2A52-E7F5-EF29DACDE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8373" y="3676263"/>
            <a:ext cx="225742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C 12V 8W Mini Solar Magnetic Water Pump">
            <a:extLst>
              <a:ext uri="{FF2B5EF4-FFF2-40B4-BE49-F238E27FC236}">
                <a16:creationId xmlns:a16="http://schemas.microsoft.com/office/drawing/2014/main" id="{F1FFEB56-F71E-1DCE-9EC3-630756E1AE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5670" y="3429000"/>
            <a:ext cx="2238375" cy="20478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wo-4-One™ Power Transformers - Signal Transformer / Bel | Mouser">
            <a:extLst>
              <a:ext uri="{FF2B5EF4-FFF2-40B4-BE49-F238E27FC236}">
                <a16:creationId xmlns:a16="http://schemas.microsoft.com/office/drawing/2014/main" id="{0C05C81E-6E7C-8001-8A78-A31E466B94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0654" y="622693"/>
            <a:ext cx="3404991" cy="247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81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F51A63-90BD-18A3-DB92-EE48C6A1FDCA}"/>
              </a:ext>
            </a:extLst>
          </p:cNvPr>
          <p:cNvSpPr txBox="1"/>
          <p:nvPr/>
        </p:nvSpPr>
        <p:spPr>
          <a:xfrm>
            <a:off x="401216" y="382556"/>
            <a:ext cx="301556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BLOCK DIAGRAM:</a:t>
            </a:r>
            <a:endParaRPr lang="en-IN" sz="2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80BC157-BBAD-CD6F-3807-50AE1783C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46" y="1987421"/>
            <a:ext cx="10151707" cy="3956500"/>
          </a:xfrm>
          <a:prstGeom prst="rect">
            <a:avLst/>
          </a:prstGeom>
        </p:spPr>
      </p:pic>
    </p:spTree>
    <p:extLst>
      <p:ext uri="{BB962C8B-B14F-4D97-AF65-F5344CB8AC3E}">
        <p14:creationId xmlns:p14="http://schemas.microsoft.com/office/powerpoint/2010/main" val="298852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1124E8-97F1-79C6-2792-F1CD64547DEF}"/>
              </a:ext>
            </a:extLst>
          </p:cNvPr>
          <p:cNvSpPr txBox="1"/>
          <p:nvPr/>
        </p:nvSpPr>
        <p:spPr>
          <a:xfrm>
            <a:off x="809429" y="730203"/>
            <a:ext cx="728954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TRUTH TABLE FOR RELAY OPERATION :</a:t>
            </a:r>
            <a:endParaRPr lang="en-IN" sz="2800"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7E2E582-2BEB-DE86-7345-48A2483DAE6D}"/>
              </a:ext>
            </a:extLst>
          </p:cNvPr>
          <p:cNvGraphicFramePr>
            <a:graphicFrameLocks noGrp="1"/>
          </p:cNvGraphicFramePr>
          <p:nvPr>
            <p:extLst>
              <p:ext uri="{D42A27DB-BD31-4B8C-83A1-F6EECF244321}">
                <p14:modId xmlns:p14="http://schemas.microsoft.com/office/powerpoint/2010/main" val="2683752858"/>
              </p:ext>
            </p:extLst>
          </p:nvPr>
        </p:nvGraphicFramePr>
        <p:xfrm>
          <a:off x="1929363" y="1558211"/>
          <a:ext cx="8175690" cy="4665309"/>
        </p:xfrm>
        <a:graphic>
          <a:graphicData uri="http://schemas.openxmlformats.org/drawingml/2006/table">
            <a:tbl>
              <a:tblPr firstRow="1" bandRow="1">
                <a:tableStyleId>{5940675A-B579-460E-94D1-54222C63F5DA}</a:tableStyleId>
              </a:tblPr>
              <a:tblGrid>
                <a:gridCol w="2725230">
                  <a:extLst>
                    <a:ext uri="{9D8B030D-6E8A-4147-A177-3AD203B41FA5}">
                      <a16:colId xmlns:a16="http://schemas.microsoft.com/office/drawing/2014/main" val="3332837771"/>
                    </a:ext>
                  </a:extLst>
                </a:gridCol>
                <a:gridCol w="2725230">
                  <a:extLst>
                    <a:ext uri="{9D8B030D-6E8A-4147-A177-3AD203B41FA5}">
                      <a16:colId xmlns:a16="http://schemas.microsoft.com/office/drawing/2014/main" val="3582056298"/>
                    </a:ext>
                  </a:extLst>
                </a:gridCol>
                <a:gridCol w="2725230">
                  <a:extLst>
                    <a:ext uri="{9D8B030D-6E8A-4147-A177-3AD203B41FA5}">
                      <a16:colId xmlns:a16="http://schemas.microsoft.com/office/drawing/2014/main" val="4132784202"/>
                    </a:ext>
                  </a:extLst>
                </a:gridCol>
              </a:tblGrid>
              <a:tr h="1555103">
                <a:tc>
                  <a:txBody>
                    <a:bodyPr/>
                    <a:lstStyle/>
                    <a:p>
                      <a:r>
                        <a:rPr lang="en-US" sz="2400" dirty="0">
                          <a:latin typeface="Times New Roman" panose="02020603050405020304" pitchFamily="18" charset="0"/>
                          <a:cs typeface="Times New Roman" panose="02020603050405020304" pitchFamily="18" charset="0"/>
                        </a:rPr>
                        <a:t>  Presence of water  </a:t>
                      </a:r>
                    </a:p>
                    <a:p>
                      <a:r>
                        <a:rPr lang="en-US" sz="2400" dirty="0">
                          <a:latin typeface="Times New Roman" panose="02020603050405020304" pitchFamily="18" charset="0"/>
                          <a:cs typeface="Times New Roman" panose="02020603050405020304" pitchFamily="18" charset="0"/>
                        </a:rPr>
                        <a:t>         on board</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  Relay operation     </a:t>
                      </a:r>
                    </a:p>
                    <a:p>
                      <a:r>
                        <a:rPr lang="en-IN" sz="2400" dirty="0">
                          <a:latin typeface="Times New Roman" panose="02020603050405020304" pitchFamily="18" charset="0"/>
                          <a:cs typeface="Times New Roman" panose="02020603050405020304" pitchFamily="18" charset="0"/>
                        </a:rPr>
                        <a:t>         (RL2)</a:t>
                      </a:r>
                    </a:p>
                  </a:txBody>
                  <a:tcPr/>
                </a:tc>
                <a:tc>
                  <a:txBody>
                    <a:bodyPr/>
                    <a:lstStyle/>
                    <a:p>
                      <a:r>
                        <a:rPr lang="en-IN" sz="2400" dirty="0">
                          <a:latin typeface="Times New Roman" panose="02020603050405020304" pitchFamily="18" charset="0"/>
                          <a:cs typeface="Times New Roman" panose="02020603050405020304" pitchFamily="18" charset="0"/>
                        </a:rPr>
                        <a:t>    Pump motor                  </a:t>
                      </a:r>
                    </a:p>
                    <a:p>
                      <a:r>
                        <a:rPr lang="en-IN" sz="2400" dirty="0">
                          <a:latin typeface="Times New Roman" panose="02020603050405020304" pitchFamily="18" charset="0"/>
                          <a:cs typeface="Times New Roman" panose="02020603050405020304" pitchFamily="18" charset="0"/>
                        </a:rPr>
                        <a:t>      Operation   </a:t>
                      </a:r>
                    </a:p>
                  </a:txBody>
                  <a:tcPr/>
                </a:tc>
                <a:extLst>
                  <a:ext uri="{0D108BD9-81ED-4DB2-BD59-A6C34878D82A}">
                    <a16:rowId xmlns:a16="http://schemas.microsoft.com/office/drawing/2014/main" val="218969429"/>
                  </a:ext>
                </a:extLst>
              </a:tr>
              <a:tr h="1555103">
                <a:tc>
                  <a:txBody>
                    <a:bodyPr/>
                    <a:lstStyle/>
                    <a:p>
                      <a:r>
                        <a:rPr lang="en-US" sz="2400" dirty="0">
                          <a:latin typeface="Times New Roman" panose="02020603050405020304" pitchFamily="18" charset="0"/>
                          <a:cs typeface="Times New Roman" panose="02020603050405020304" pitchFamily="18" charset="0"/>
                        </a:rPr>
                        <a:t>  Presence of water   </a:t>
                      </a:r>
                    </a:p>
                    <a:p>
                      <a:r>
                        <a:rPr lang="en-US" sz="2400" dirty="0">
                          <a:latin typeface="Times New Roman" panose="02020603050405020304" pitchFamily="18" charset="0"/>
                          <a:cs typeface="Times New Roman" panose="02020603050405020304" pitchFamily="18" charset="0"/>
                        </a:rPr>
                        <a:t>        on board</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On </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Starts</a:t>
                      </a:r>
                    </a:p>
                  </a:txBody>
                  <a:tcPr/>
                </a:tc>
                <a:extLst>
                  <a:ext uri="{0D108BD9-81ED-4DB2-BD59-A6C34878D82A}">
                    <a16:rowId xmlns:a16="http://schemas.microsoft.com/office/drawing/2014/main" val="2595542131"/>
                  </a:ext>
                </a:extLst>
              </a:tr>
              <a:tr h="1555103">
                <a:tc>
                  <a:txBody>
                    <a:bodyPr/>
                    <a:lstStyle/>
                    <a:p>
                      <a:r>
                        <a:rPr lang="en-US" sz="2400" dirty="0">
                          <a:latin typeface="Times New Roman" panose="02020603050405020304" pitchFamily="18" charset="0"/>
                          <a:cs typeface="Times New Roman" panose="02020603050405020304" pitchFamily="18" charset="0"/>
                        </a:rPr>
                        <a:t>  Absence of water   </a:t>
                      </a:r>
                    </a:p>
                    <a:p>
                      <a:r>
                        <a:rPr lang="en-US" sz="2400" dirty="0">
                          <a:latin typeface="Times New Roman" panose="02020603050405020304" pitchFamily="18" charset="0"/>
                          <a:cs typeface="Times New Roman" panose="02020603050405020304" pitchFamily="18" charset="0"/>
                        </a:rPr>
                        <a:t>        on board </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Off </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Stops</a:t>
                      </a:r>
                    </a:p>
                  </a:txBody>
                  <a:tcPr/>
                </a:tc>
                <a:extLst>
                  <a:ext uri="{0D108BD9-81ED-4DB2-BD59-A6C34878D82A}">
                    <a16:rowId xmlns:a16="http://schemas.microsoft.com/office/drawing/2014/main" val="2305686730"/>
                  </a:ext>
                </a:extLst>
              </a:tr>
            </a:tbl>
          </a:graphicData>
        </a:graphic>
      </p:graphicFrame>
    </p:spTree>
    <p:extLst>
      <p:ext uri="{BB962C8B-B14F-4D97-AF65-F5344CB8AC3E}">
        <p14:creationId xmlns:p14="http://schemas.microsoft.com/office/powerpoint/2010/main" val="57303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73817-377F-389A-4420-9D7A306CF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955" y="1017037"/>
            <a:ext cx="9563878" cy="5489423"/>
          </a:xfrm>
          <a:prstGeom prst="rect">
            <a:avLst/>
          </a:prstGeom>
        </p:spPr>
      </p:pic>
      <p:sp>
        <p:nvSpPr>
          <p:cNvPr id="4" name="TextBox 3">
            <a:extLst>
              <a:ext uri="{FF2B5EF4-FFF2-40B4-BE49-F238E27FC236}">
                <a16:creationId xmlns:a16="http://schemas.microsoft.com/office/drawing/2014/main" id="{A5FC17A0-B8E6-2057-3A65-2A1DE1E9A985}"/>
              </a:ext>
            </a:extLst>
          </p:cNvPr>
          <p:cNvSpPr txBox="1"/>
          <p:nvPr/>
        </p:nvSpPr>
        <p:spPr>
          <a:xfrm>
            <a:off x="594827" y="351540"/>
            <a:ext cx="6097554" cy="461665"/>
          </a:xfrm>
          <a:prstGeom prst="rect">
            <a:avLst/>
          </a:prstGeom>
          <a:noFill/>
        </p:spPr>
        <p:txBody>
          <a:bodyPr wrap="square">
            <a:spAutoFit/>
          </a:bodyPr>
          <a:lstStyle/>
          <a:p>
            <a:r>
              <a:rPr 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CIRCUIT DIAGRAM :</a:t>
            </a:r>
            <a:endParaRPr lang="en-IN" sz="2400" b="1" dirty="0"/>
          </a:p>
        </p:txBody>
      </p:sp>
    </p:spTree>
    <p:extLst>
      <p:ext uri="{BB962C8B-B14F-4D97-AF65-F5344CB8AC3E}">
        <p14:creationId xmlns:p14="http://schemas.microsoft.com/office/powerpoint/2010/main" val="1374064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873</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PowerPoint Presentation</vt:lpstr>
      <vt:lpstr>ABSTRACT :</vt:lpstr>
      <vt:lpstr>INTRODUCTION :</vt:lpstr>
      <vt:lpstr>OBJECTIVES :</vt:lpstr>
      <vt:lpstr>COMPONENTS :</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MUTHUMANI P</dc:creator>
  <cp:lastModifiedBy>Kavinesh C</cp:lastModifiedBy>
  <cp:revision>14</cp:revision>
  <dcterms:created xsi:type="dcterms:W3CDTF">2023-10-25T16:07:18Z</dcterms:created>
  <dcterms:modified xsi:type="dcterms:W3CDTF">2024-09-17T08:54:55Z</dcterms:modified>
</cp:coreProperties>
</file>