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15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echsash/waste-classification-data/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7508968" cy="646331"/>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Waste classification using CNN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EBBAEEF-9419-0EE9-2D8C-84E845675F13}"/>
              </a:ext>
            </a:extLst>
          </p:cNvPr>
          <p:cNvSpPr txBox="1"/>
          <p:nvPr/>
        </p:nvSpPr>
        <p:spPr>
          <a:xfrm>
            <a:off x="4587631" y="5298831"/>
            <a:ext cx="2711938" cy="37965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dirty="0">
                <a:solidFill>
                  <a:schemeClr val="bg1"/>
                </a:solidFill>
              </a:rPr>
              <a:t>By </a:t>
            </a:r>
            <a:r>
              <a:rPr lang="en-US" dirty="0" err="1">
                <a:solidFill>
                  <a:schemeClr val="bg1"/>
                </a:solidFill>
              </a:rPr>
              <a:t>Kavineshan</a:t>
            </a:r>
            <a:r>
              <a:rPr lang="en-US" dirty="0">
                <a:solidFill>
                  <a:schemeClr val="bg1"/>
                </a:solidFill>
              </a:rPr>
              <a:t> K</a:t>
            </a:r>
            <a:endParaRPr lang="en-IN"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273538" y="615721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7CA9D54A-D5B4-A625-8854-220F06A9B198}"/>
              </a:ext>
            </a:extLst>
          </p:cNvPr>
          <p:cNvSpPr txBox="1"/>
          <p:nvPr/>
        </p:nvSpPr>
        <p:spPr>
          <a:xfrm>
            <a:off x="273538" y="1703754"/>
            <a:ext cx="7174524" cy="34872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dirty="0"/>
              <a:t>Understand the role of AI in waste classification</a:t>
            </a:r>
          </a:p>
          <a:p>
            <a:pPr marL="342900" indent="-342900">
              <a:lnSpc>
                <a:spcPct val="150000"/>
              </a:lnSpc>
              <a:buFont typeface="Arial" panose="020B0604020202020204" pitchFamily="34" charset="0"/>
              <a:buChar char="•"/>
            </a:pPr>
            <a:r>
              <a:rPr lang="en-IN" dirty="0"/>
              <a:t>Implement a CNN model for image-based waste     categorization</a:t>
            </a:r>
          </a:p>
          <a:p>
            <a:pPr marL="342900" indent="-342900">
              <a:lnSpc>
                <a:spcPct val="150000"/>
              </a:lnSpc>
              <a:buFont typeface="Arial" panose="020B0604020202020204" pitchFamily="34" charset="0"/>
              <a:buChar char="•"/>
            </a:pPr>
            <a:r>
              <a:rPr lang="en-IN" dirty="0"/>
              <a:t> Evaluate model performance and accuracy </a:t>
            </a:r>
          </a:p>
          <a:p>
            <a:pPr marL="342900" indent="-342900">
              <a:lnSpc>
                <a:spcPct val="150000"/>
              </a:lnSpc>
              <a:buFont typeface="Arial" panose="020B0604020202020204" pitchFamily="34" charset="0"/>
              <a:buChar char="•"/>
            </a:pPr>
            <a:r>
              <a:rPr lang="en-IN" dirty="0"/>
              <a:t> Explore real-world applications of waste classification AI identify limitations and areas for improvement        </a:t>
            </a:r>
          </a:p>
          <a:p>
            <a:pPr marL="342900" indent="-342900">
              <a:lnSpc>
                <a:spcPct val="150000"/>
              </a:lnSpc>
              <a:buFont typeface="Arial" panose="020B0604020202020204" pitchFamily="34" charset="0"/>
              <a:buChar char="•"/>
            </a:pPr>
            <a:r>
              <a:rPr lang="en-IN" dirty="0"/>
              <a:t>Discuss ethical considerations in AI-based waste management</a:t>
            </a:r>
          </a:p>
          <a:p>
            <a:pPr marL="342900" indent="-34290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2" name="TextBox 11">
            <a:extLst>
              <a:ext uri="{FF2B5EF4-FFF2-40B4-BE49-F238E27FC236}">
                <a16:creationId xmlns:a16="http://schemas.microsoft.com/office/drawing/2014/main" id="{CEF5D508-BABF-4899-9210-DF8BB3E050E7}"/>
              </a:ext>
            </a:extLst>
          </p:cNvPr>
          <p:cNvSpPr txBox="1"/>
          <p:nvPr/>
        </p:nvSpPr>
        <p:spPr>
          <a:xfrm>
            <a:off x="515815" y="1789723"/>
            <a:ext cx="7979508" cy="484241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Python, TensorFlow, </a:t>
            </a:r>
            <a:r>
              <a:rPr kumimoji="0" lang="en-US" altLang="en-US" sz="2000" b="0" i="0" u="none" strike="noStrike" cap="none" normalizeH="0" baseline="0" dirty="0" err="1">
                <a:ln>
                  <a:noFill/>
                </a:ln>
                <a:solidFill>
                  <a:schemeClr val="tx1"/>
                </a:solidFill>
                <a:effectLst/>
                <a:latin typeface="Arial" panose="020B0604020202020204" pitchFamily="34" charset="0"/>
              </a:rPr>
              <a:t>Keras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OpenCV, NumPy, Pandas, Matplotlib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Jupyter</a:t>
            </a:r>
            <a:r>
              <a:rPr kumimoji="0" lang="en-US" altLang="en-US" sz="20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Google </a:t>
            </a:r>
            <a:r>
              <a:rPr kumimoji="0" lang="en-US" altLang="en-US" sz="2000" b="0" i="0" u="none" strike="noStrike" cap="none" normalizeH="0" baseline="0" dirty="0" err="1">
                <a:ln>
                  <a:noFill/>
                </a:ln>
                <a:solidFill>
                  <a:schemeClr val="tx1"/>
                </a:solidFill>
                <a:effectLst/>
                <a:latin typeface="Arial" panose="020B0604020202020204" pitchFamily="34" charset="0"/>
              </a:rPr>
              <a:t>Colab</a:t>
            </a:r>
            <a:r>
              <a:rPr kumimoji="0" lang="en-US" altLang="en-US" sz="2000" b="0" i="0" u="none" strike="noStrike" cap="none" normalizeH="0" baseline="0" dirty="0">
                <a:ln>
                  <a:noFill/>
                </a:ln>
                <a:solidFill>
                  <a:schemeClr val="tx1"/>
                </a:solidFill>
                <a:effectLst/>
                <a:latin typeface="Arial" panose="020B0604020202020204" pitchFamily="34" charset="0"/>
              </a:rPr>
              <a:t> for training large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Image processing libraries for data augmentation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Cloud-based model deployment platforms </a:t>
            </a:r>
          </a:p>
          <a:p>
            <a:pPr marL="0" marR="0" lvl="0" indent="0" algn="l" defTabSz="914400" rtl="0" eaLnBrk="0" fontAlgn="base" latinLnBrk="0" hangingPunct="0">
              <a:lnSpc>
                <a:spcPct val="150000"/>
              </a:lnSpc>
              <a:spcBef>
                <a:spcPct val="0"/>
              </a:spcBef>
              <a:spcAft>
                <a:spcPct val="0"/>
              </a:spcAft>
              <a:buClrTx/>
              <a:buSzTx/>
              <a:buFontTx/>
              <a:buChar char="•"/>
              <a:tabLst/>
            </a:pPr>
            <a:r>
              <a:rPr lang="en-IN" sz="2000" dirty="0"/>
              <a:t>Dataset: Kaggle (</a:t>
            </a:r>
            <a:r>
              <a:rPr lang="en-IN" sz="2000" dirty="0" err="1"/>
              <a:t>techsash</a:t>
            </a:r>
            <a:r>
              <a:rPr lang="en-IN" sz="2000" dirty="0"/>
              <a:t>/waste-classification-data)</a:t>
            </a:r>
          </a:p>
          <a:p>
            <a:pPr marL="0" marR="0" lvl="0" indent="0" algn="l" defTabSz="914400" rtl="0" eaLnBrk="0" fontAlgn="base" latinLnBrk="0" hangingPunct="0">
              <a:lnSpc>
                <a:spcPct val="150000"/>
              </a:lnSpc>
              <a:spcBef>
                <a:spcPct val="0"/>
              </a:spcBef>
              <a:spcAft>
                <a:spcPct val="0"/>
              </a:spcAft>
              <a:buClrTx/>
              <a:buSzTx/>
              <a:tabLst/>
            </a:pPr>
            <a:r>
              <a:rPr lang="fi-FI" sz="2000" b="0" i="0" dirty="0">
                <a:solidFill>
                  <a:srgbClr val="F0F6FC"/>
                </a:solidFill>
                <a:effectLst/>
                <a:latin typeface="-apple-system"/>
              </a:rPr>
              <a:t> </a:t>
            </a:r>
            <a:r>
              <a:rPr lang="fi-FI" sz="2000" b="0" i="0" u="sng" dirty="0">
                <a:effectLst/>
                <a:latin typeface="-apple-system"/>
                <a:hlinkClick r:id="rId2"/>
              </a:rPr>
              <a:t>https://www.kaggle.com/datasets/techsash/waste-classification-data/data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98298A2-7B59-B00C-7A38-040E0F09D345}"/>
              </a:ext>
            </a:extLst>
          </p:cNvPr>
          <p:cNvSpPr txBox="1"/>
          <p:nvPr/>
        </p:nvSpPr>
        <p:spPr>
          <a:xfrm>
            <a:off x="515815" y="1711569"/>
            <a:ext cx="7354277" cy="4072974"/>
          </a:xfrm>
          <a:prstGeom prst="rect">
            <a:avLst/>
          </a:prstGeom>
          <a:noFill/>
        </p:spPr>
        <p:txBody>
          <a:bodyPr wrap="square" rtlCol="0">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Data Collection and Preprocessing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CNN Model Design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Training and Evaluation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Testing on New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Hyperparameter Tuning for Optimal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 Model Deployment and Real-Time Inference </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ECE01C36-93A0-83CA-6971-0887F0DE4DE8}"/>
              </a:ext>
            </a:extLst>
          </p:cNvPr>
          <p:cNvSpPr txBox="1"/>
          <p:nvPr/>
        </p:nvSpPr>
        <p:spPr>
          <a:xfrm>
            <a:off x="633045" y="1703754"/>
            <a:ext cx="11261969" cy="4673908"/>
          </a:xfrm>
          <a:prstGeom prst="rect">
            <a:avLst/>
          </a:prstGeom>
          <a:noFill/>
        </p:spPr>
        <p:txBody>
          <a:bodyPr wrap="square" rtlCol="0">
            <a:spAutoFit/>
          </a:bodyPr>
          <a:lstStyle/>
          <a:p>
            <a:pPr>
              <a:spcBef>
                <a:spcPts val="600"/>
              </a:spcBef>
              <a:spcAft>
                <a:spcPts val="600"/>
              </a:spcAft>
            </a:pPr>
            <a:r>
              <a:rPr lang="en-US" dirty="0"/>
              <a:t>Manual waste sorting is inefficient and prone to errors, leading to ineffective recycling and increased environmental impact. The current challenges include:</a:t>
            </a:r>
          </a:p>
          <a:p>
            <a:pPr marL="342900" indent="-342900">
              <a:spcBef>
                <a:spcPts val="600"/>
              </a:spcBef>
              <a:spcAft>
                <a:spcPts val="600"/>
              </a:spcAft>
              <a:buFont typeface="Arial" panose="020B0604020202020204" pitchFamily="34" charset="0"/>
              <a:buChar char="•"/>
            </a:pPr>
            <a:r>
              <a:rPr lang="en-US" b="1" dirty="0"/>
              <a:t>High Labor Costs and Time-Consuming Processes:</a:t>
            </a:r>
            <a:r>
              <a:rPr lang="en-US" dirty="0"/>
              <a:t> Traditional waste sorting methods require significant human resources and time, making them unsustainable and costly.</a:t>
            </a:r>
          </a:p>
          <a:p>
            <a:pPr marL="342900" indent="-342900">
              <a:spcBef>
                <a:spcPts val="600"/>
              </a:spcBef>
              <a:spcAft>
                <a:spcPts val="600"/>
              </a:spcAft>
              <a:buFont typeface="Arial" panose="020B0604020202020204" pitchFamily="34" charset="0"/>
              <a:buChar char="•"/>
            </a:pPr>
            <a:r>
              <a:rPr lang="en-US" b="1" dirty="0"/>
              <a:t>Incorrect Waste Disposal:</a:t>
            </a:r>
            <a:r>
              <a:rPr lang="en-US" dirty="0"/>
              <a:t> Errors in manual sorting contribute to improper waste disposal, which can harm the environment and reduce recycling rates.</a:t>
            </a:r>
          </a:p>
          <a:p>
            <a:pPr marL="342900" indent="-342900">
              <a:spcBef>
                <a:spcPts val="600"/>
              </a:spcBef>
              <a:spcAft>
                <a:spcPts val="600"/>
              </a:spcAft>
              <a:buFont typeface="Arial" panose="020B0604020202020204" pitchFamily="34" charset="0"/>
              <a:buChar char="•"/>
            </a:pPr>
            <a:r>
              <a:rPr lang="en-US" b="1" dirty="0"/>
              <a:t>Lack of Automation:</a:t>
            </a:r>
            <a:r>
              <a:rPr lang="en-US" dirty="0"/>
              <a:t> The absence of automated systems in waste management leads to inconsistent sorting practices, exacerbating the challenges of effective waste classification.</a:t>
            </a:r>
          </a:p>
          <a:p>
            <a:pPr marL="342900" indent="-342900">
              <a:spcBef>
                <a:spcPts val="600"/>
              </a:spcBef>
              <a:spcAft>
                <a:spcPts val="600"/>
              </a:spcAft>
              <a:buFont typeface="Arial" panose="020B0604020202020204" pitchFamily="34" charset="0"/>
              <a:buChar char="•"/>
            </a:pPr>
            <a:r>
              <a:rPr lang="en-US" b="1" dirty="0"/>
              <a:t>Limited Public Awareness:</a:t>
            </a:r>
            <a:r>
              <a:rPr lang="en-US" dirty="0"/>
              <a:t> There is a general lack of public understanding regarding waste segregation, which hinders participation in recycling efforts.</a:t>
            </a:r>
          </a:p>
          <a:p>
            <a:pPr marL="342900" indent="-342900">
              <a:spcBef>
                <a:spcPts val="600"/>
              </a:spcBef>
              <a:spcAft>
                <a:spcPts val="600"/>
              </a:spcAft>
              <a:buFont typeface="Arial" panose="020B0604020202020204" pitchFamily="34" charset="0"/>
              <a:buChar char="•"/>
            </a:pPr>
            <a:r>
              <a:rPr lang="en-US" b="1" dirty="0"/>
              <a:t>Challenges in Large-Scale Waste Classification:</a:t>
            </a:r>
            <a:r>
              <a:rPr lang="en-US" dirty="0"/>
              <a:t> As urban areas grow, the volume of waste increases, complicating the management and classification of waste materials.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503F6EF3-9B0A-6D46-A4B9-ED95FAD14D42}"/>
              </a:ext>
            </a:extLst>
          </p:cNvPr>
          <p:cNvSpPr txBox="1"/>
          <p:nvPr/>
        </p:nvSpPr>
        <p:spPr>
          <a:xfrm>
            <a:off x="828431" y="1609969"/>
            <a:ext cx="9526954" cy="3637599"/>
          </a:xfrm>
          <a:prstGeom prst="rect">
            <a:avLst/>
          </a:prstGeom>
          <a:noFill/>
        </p:spPr>
        <p:txBody>
          <a:bodyPr wrap="square" rtlCol="0">
            <a:spAutoFit/>
          </a:bodyPr>
          <a:lstStyle/>
          <a:p>
            <a:pPr marL="360000" indent="-342900">
              <a:spcBef>
                <a:spcPts val="600"/>
              </a:spcBef>
              <a:spcAft>
                <a:spcPts val="600"/>
              </a:spcAft>
              <a:buFont typeface="Arial" panose="020B0604020202020204" pitchFamily="34" charset="0"/>
              <a:buChar char="•"/>
            </a:pPr>
            <a:r>
              <a:rPr lang="en-US" dirty="0"/>
              <a:t>A machine learning-based system utilizes input parameters (such as images of waste items, along with environmental factors like location and waste type) to classify waste into recyclable and non-recyclable categories using a Convolutional Neural Network (CNN).</a:t>
            </a:r>
          </a:p>
          <a:p>
            <a:pPr marL="360000" indent="-342900">
              <a:spcBef>
                <a:spcPts val="600"/>
              </a:spcBef>
              <a:spcAft>
                <a:spcPts val="600"/>
              </a:spcAft>
              <a:buFont typeface="Arial" panose="020B0604020202020204" pitchFamily="34" charset="0"/>
              <a:buChar char="•"/>
            </a:pPr>
            <a:r>
              <a:rPr lang="en-US" dirty="0"/>
              <a:t>The system enhances the efficiency of waste management by automating the sorting process, significantly reducing reliance on manual labor and minimizing errors in waste classification.</a:t>
            </a:r>
          </a:p>
          <a:p>
            <a:pPr marL="360000" indent="-342900">
              <a:spcBef>
                <a:spcPts val="600"/>
              </a:spcBef>
              <a:spcAft>
                <a:spcPts val="600"/>
              </a:spcAft>
              <a:buFont typeface="Arial" panose="020B0604020202020204" pitchFamily="34" charset="0"/>
              <a:buChar char="•"/>
            </a:pPr>
            <a:r>
              <a:rPr lang="en-US" dirty="0"/>
              <a:t>Classifications are presented through visual dashboards and reports, allowing for better understanding and informed decision-making regarding waste disposal and recycling strategies.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2EC88B9F-8345-78C8-4033-FDA3A42BAE78}"/>
              </a:ext>
            </a:extLst>
          </p:cNvPr>
          <p:cNvPicPr>
            <a:picLocks noChangeAspect="1"/>
          </p:cNvPicPr>
          <p:nvPr/>
        </p:nvPicPr>
        <p:blipFill>
          <a:blip r:embed="rId2"/>
          <a:stretch>
            <a:fillRect/>
          </a:stretch>
        </p:blipFill>
        <p:spPr>
          <a:xfrm>
            <a:off x="1293679" y="1454523"/>
            <a:ext cx="9475921" cy="500098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A8F6E8E6-031A-05C0-D31E-48D1C26EDBCE}"/>
              </a:ext>
            </a:extLst>
          </p:cNvPr>
          <p:cNvSpPr txBox="1"/>
          <p:nvPr/>
        </p:nvSpPr>
        <p:spPr>
          <a:xfrm>
            <a:off x="1023815" y="1586523"/>
            <a:ext cx="10691447" cy="4689489"/>
          </a:xfrm>
          <a:prstGeom prst="rect">
            <a:avLst/>
          </a:prstGeom>
          <a:noFill/>
        </p:spPr>
        <p:txBody>
          <a:bodyPr wrap="square" rtlCol="0">
            <a:spAutoFit/>
          </a:bodyPr>
          <a:lstStyle/>
          <a:p>
            <a:pPr marL="342900" indent="-342900">
              <a:buFont typeface="Arial" panose="020B0604020202020204" pitchFamily="34" charset="0"/>
              <a:buChar char="•"/>
            </a:pPr>
            <a:r>
              <a:rPr lang="en-US" dirty="0"/>
              <a:t>The implementation of a machine learning-based waste classification system represents a significant advancement in waste management practices. By utilizing a Convolutional Neural Network (CNN) to automate the sorting process, we can achieve higher accuracy and efficiency in waste classification, reducing reliance on manual labor and minimizing errors associated with traditional sorting methods.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system not only streamlines waste management operations but also enhances recycling rates and promotes environmental sustainability. By providing accurate classifications and insights, the system supports informed decision-making for resource allocation and waste disposal strategies.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Ultimately, this innovative approach contributes to the development of smart waste management solutions that can adapt to varying waste types and scales, fostering a more sustainable future. The integration of AI technology into waste management is a crucial step toward a circular economy, where waste is minimized, and resources are utilized efficiently.</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156</TotalTime>
  <Words>552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-apple-system</vt: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Kavin HBN</cp:lastModifiedBy>
  <cp:revision>4</cp:revision>
  <dcterms:created xsi:type="dcterms:W3CDTF">2024-12-31T09:40:01Z</dcterms:created>
  <dcterms:modified xsi:type="dcterms:W3CDTF">2025-02-09T07:42:21Z</dcterms:modified>
</cp:coreProperties>
</file>