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75" r:id="rId7"/>
    <p:sldId id="263" r:id="rId8"/>
    <p:sldId id="264" r:id="rId9"/>
    <p:sldId id="265" r:id="rId10"/>
    <p:sldId id="269" r:id="rId11"/>
    <p:sldId id="270" r:id="rId12"/>
    <p:sldId id="278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30"/>
    <a:srgbClr val="D8D8EC"/>
    <a:srgbClr val="C1C1E1"/>
    <a:srgbClr val="53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AD3-D33C-4744-BC1F-ACBE6A946E4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93B5-84A3-41C2-8009-45D354A54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14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93B5-84A3-41C2-8009-45D354A540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4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93B5-84A3-41C2-8009-45D354A540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2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19C0-42E9-9598-2EDB-855B4F5A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FBE89-50BD-E215-D619-BF72A8053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9A4E-D4EE-42D2-8C3C-A82296C1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C4E8-C5CD-B2EA-A0F4-FC6C26BB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88D6-00E1-1FE7-C9DE-8FEAA635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1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3001-5761-4557-49B2-E835682C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F17EB-8735-B7CF-FCA1-2A8B09DA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59B4-A1B9-888F-25F3-F76E3DE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B876-1D52-28B1-B03A-DF51B5EE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14A4-DECD-DFDC-DA97-48A75629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00309-1921-0694-33D2-CA29B3233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32494-2116-083E-DD34-636D53BD8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C76A-9694-E9F9-A6E0-E4164AA7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95B79-BEDF-426F-4218-080CF14E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24A6-33A9-DF40-0680-808DE27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D629-30EB-A906-A4D9-F3F6CF42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734B-EBE2-1F28-7048-EB807607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2548-4825-6CAB-C046-ABDC2984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A7FC-629A-B1D6-B400-403E9A76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C11B-5034-0375-39BE-671234E1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C6BC-3A9A-DE80-725D-F4CD6130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FBC77-5DAB-4FF2-68DD-BD4CFDC31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C9A7-829A-069F-A39B-7FCB30E7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6E7E8-BD74-5939-B25A-EA2C155A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C471-B261-C040-0A74-76C87B4F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2ABB-11AA-70AA-0A52-6E3CA4B7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C48A-E7D0-8E64-80DF-BEB44839D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0C31-0E95-03D5-44DC-AC7B5775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FA3A5-3734-E628-83BB-A6188B3C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A82F9-0E00-46A4-A521-BD1B6BEC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D886-EC11-8132-7C00-CA95E8F9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05F-A9C1-62C6-41FB-C0AD62C6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48AA0-1992-43F5-5568-EDE07B22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A9348-DB70-D4AA-93D3-E13734CD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840FB-04BC-38B6-72E2-02F9233E2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DFDD6-F999-C94F-C62B-32747B09F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CE8F-4207-F4B5-B7BE-7BAB7804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D3BC7-77A3-F273-F6ED-B913D057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655F7-3E6D-71A3-D2D9-BBF71947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7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EF1F-2374-7A6E-D70F-6F8F174A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67BA0-1155-1BC6-C236-731976EF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47B0-B39B-5B92-E8C6-E0D3A728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F192-8E26-AAF1-86E9-AA34C9E3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9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8E1C2-7383-1362-F9E4-1AEE9D95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6AA6A-69F3-AEC0-52BC-1D767CC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9EC1C-B9E7-12F1-DE50-FAB32BD0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3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DB93-FA32-3F4C-B909-C0BE0DBD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C011-260F-03B8-F822-BFDB96C5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0171-2484-AA98-8BC0-3ECF02363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D5E84-2FD8-0D4A-0B52-780FD608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5C91F-C4FD-2ED2-35F8-339D7FE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48369-BE3F-5803-BFAB-A2662F9F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97B5-1FC3-218E-1025-E20B6303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273FF-4271-4233-DBD9-9090ACC2F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C0FF0-839D-CBD8-4583-4D0B08AD3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6329-A906-955E-941D-CC245B5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EA24F-9A65-39CE-6CD8-8075B977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3878C-6279-6CD8-3846-CFC1FCB7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5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EE459-5A4F-08FE-A9A7-03225356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DD6A-1BE2-4223-C84F-CB369113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08E3-55AA-0EF5-CBE5-95082ED7A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CBB-2A11-916F-284A-47BA64AC9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716A-65B3-68AA-AB44-84903A2F7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0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FE7F80-187C-7025-1A67-61204B318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ATLIQ MART SALES &amp; PROMO ANALYSIS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89EF63E-B51F-137C-C445-2DE5E4ED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  <p:pic>
        <p:nvPicPr>
          <p:cNvPr id="16" name="Picture 15" descr="A banner with text and fireworks&#10;&#10;Description automatically generated">
            <a:extLst>
              <a:ext uri="{FF2B5EF4-FFF2-40B4-BE49-F238E27FC236}">
                <a16:creationId xmlns:a16="http://schemas.microsoft.com/office/drawing/2014/main" id="{780B0953-D428-FB92-5136-6270CD000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3342">
            <a:off x="1908652" y="3384398"/>
            <a:ext cx="2316521" cy="2306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 descr="A purple and yellow banner with kites&#10;&#10;Description automatically generated">
            <a:extLst>
              <a:ext uri="{FF2B5EF4-FFF2-40B4-BE49-F238E27FC236}">
                <a16:creationId xmlns:a16="http://schemas.microsoft.com/office/drawing/2014/main" id="{ACA1C721-D742-04C1-94C6-062131106B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00" b="9408"/>
          <a:stretch/>
        </p:blipFill>
        <p:spPr>
          <a:xfrm>
            <a:off x="7623157" y="3343734"/>
            <a:ext cx="3933825" cy="2387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 descr="A fireworks exploding on a black background&#10;&#10;Description automatically generated">
            <a:extLst>
              <a:ext uri="{FF2B5EF4-FFF2-40B4-BE49-F238E27FC236}">
                <a16:creationId xmlns:a16="http://schemas.microsoft.com/office/drawing/2014/main" id="{6789BF40-A091-E805-6FDE-A2309D8CBB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10" y="222467"/>
            <a:ext cx="1799790" cy="17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CDE103-5A4E-A29D-709A-07434310ECE5}"/>
              </a:ext>
            </a:extLst>
          </p:cNvPr>
          <p:cNvSpPr txBox="1"/>
          <p:nvPr/>
        </p:nvSpPr>
        <p:spPr>
          <a:xfrm>
            <a:off x="791111" y="1173008"/>
            <a:ext cx="449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Business Requests</a:t>
            </a:r>
          </a:p>
        </p:txBody>
      </p:sp>
      <p:pic>
        <p:nvPicPr>
          <p:cNvPr id="8" name="Picture 7" descr="A close up of black text&#10;&#10;Description automatically generated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9" y="1976491"/>
            <a:ext cx="8657687" cy="899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6D4F3-C30E-AFAF-EFE5-44307DE6D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069" y="3429000"/>
            <a:ext cx="5378245" cy="1852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D62B4F-CCF1-D354-49DC-16E0D43AB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199" y="3712736"/>
            <a:ext cx="4316362" cy="1528066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F98328C-4131-0153-6015-B7B5CBA91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1814990"/>
            <a:ext cx="8642555" cy="1179664"/>
          </a:xfrm>
          <a:prstGeom prst="rect">
            <a:avLst/>
          </a:prstGeom>
        </p:spPr>
      </p:pic>
      <p:pic>
        <p:nvPicPr>
          <p:cNvPr id="3" name="Picture 2" descr="A screenshot of a computer code">
            <a:extLst>
              <a:ext uri="{FF2B5EF4-FFF2-40B4-BE49-F238E27FC236}">
                <a16:creationId xmlns:a16="http://schemas.microsoft.com/office/drawing/2014/main" id="{206809D7-4043-89C3-664D-8F8EEC6B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3" y="3687283"/>
            <a:ext cx="4640826" cy="1651863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87D3D30-4FA3-EFED-2DA6-CC74E2F3A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97" y="3264473"/>
            <a:ext cx="3988938" cy="3272085"/>
          </a:xfrm>
          <a:prstGeom prst="rect">
            <a:avLst/>
          </a:prstGeo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983539F-2913-5491-4D74-BE5DE5FEB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3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1264694"/>
            <a:ext cx="8376563" cy="991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232965-D657-37C4-8672-F5B40667B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458" y="3405990"/>
            <a:ext cx="5014453" cy="1459923"/>
          </a:xfrm>
          <a:prstGeom prst="rect">
            <a:avLst/>
          </a:prstGeom>
        </p:spPr>
      </p:pic>
      <p:pic>
        <p:nvPicPr>
          <p:cNvPr id="16" name="Picture 1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C4F629E-AA4E-E86F-B877-2A4F1E97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A016F4-AAE9-B39F-8C22-925B25351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93" y="2409336"/>
            <a:ext cx="4154692" cy="31839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3E26FB-1276-14C3-81A8-59F1C3171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093" y="5593306"/>
            <a:ext cx="4154692" cy="12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8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1333715"/>
            <a:ext cx="9950246" cy="1342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786ADE-D9DB-311A-23A2-5A898B951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3051510"/>
            <a:ext cx="5296427" cy="3382999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AA3B8CE5-CB7C-F1E8-4E15-11A76EA0F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037" y="3789632"/>
            <a:ext cx="3925762" cy="2644877"/>
          </a:xfrm>
          <a:prstGeom prst="rect">
            <a:avLst/>
          </a:prstGeo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DE69777-E73D-E4A6-00F9-D56C000B4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1328603"/>
            <a:ext cx="10009239" cy="117966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2CCE48-DB71-39FE-5343-A546FD020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231" y="3748652"/>
            <a:ext cx="3952569" cy="2436540"/>
          </a:xfrm>
          <a:prstGeom prst="rect">
            <a:avLst/>
          </a:prstGeom>
        </p:spPr>
      </p:pic>
      <p:pic>
        <p:nvPicPr>
          <p:cNvPr id="6" name="Picture 5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71968E0E-0485-07BD-7D0C-2898C08D5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3" y="2714508"/>
            <a:ext cx="6276142" cy="3763895"/>
          </a:xfrm>
          <a:prstGeom prst="rect">
            <a:avLst/>
          </a:prstGeo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078F8A7-1C28-4F7C-6E6C-E0638C349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8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A7470-7CE1-3900-1ED1-DA2BF0C40C09}"/>
              </a:ext>
            </a:extLst>
          </p:cNvPr>
          <p:cNvSpPr txBox="1"/>
          <p:nvPr/>
        </p:nvSpPr>
        <p:spPr>
          <a:xfrm>
            <a:off x="800093" y="1244686"/>
            <a:ext cx="333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5EAE0-F561-9C40-FD32-0463DA5E3EC3}"/>
              </a:ext>
            </a:extLst>
          </p:cNvPr>
          <p:cNvSpPr txBox="1"/>
          <p:nvPr/>
        </p:nvSpPr>
        <p:spPr>
          <a:xfrm>
            <a:off x="800093" y="1767906"/>
            <a:ext cx="9134167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Expansion of stores across all the cities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500 </a:t>
            </a:r>
            <a:r>
              <a:rPr lang="en-IN" sz="2000" dirty="0" err="1">
                <a:solidFill>
                  <a:schemeClr val="bg1"/>
                </a:solidFill>
              </a:rPr>
              <a:t>Cashabck</a:t>
            </a:r>
            <a:r>
              <a:rPr lang="en-IN" sz="2000" dirty="0">
                <a:solidFill>
                  <a:schemeClr val="bg1"/>
                </a:solidFill>
              </a:rPr>
              <a:t> or BOGOF offers for Personal care and Home care category to boost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Products Scrub Sponge for Dishwash &amp; Fusion Container were performing well without promos or offers.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Maintaining high inventory for the products such </a:t>
            </a:r>
            <a:r>
              <a:rPr lang="en-IN" sz="2000" dirty="0" err="1">
                <a:solidFill>
                  <a:schemeClr val="bg1"/>
                </a:solidFill>
              </a:rPr>
              <a:t>Chakki</a:t>
            </a:r>
            <a:r>
              <a:rPr lang="en-IN" sz="2000" dirty="0">
                <a:solidFill>
                  <a:schemeClr val="bg1"/>
                </a:solidFill>
              </a:rPr>
              <a:t> Atta and Home Essentials combo which are highest selling during promotions.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3C74633-DA8F-0149-57C4-346D7B9B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7345D2-477D-9A9F-10D7-833567C63F2D}"/>
              </a:ext>
            </a:extLst>
          </p:cNvPr>
          <p:cNvSpPr txBox="1"/>
          <p:nvPr/>
        </p:nvSpPr>
        <p:spPr>
          <a:xfrm>
            <a:off x="800093" y="1122362"/>
            <a:ext cx="327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Table of Contents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76A44DA-B061-BC24-DB3C-780FA5BB0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8DBD8-9808-D6F5-0C97-C6A6F48AB992}"/>
              </a:ext>
            </a:extLst>
          </p:cNvPr>
          <p:cNvSpPr txBox="1"/>
          <p:nvPr/>
        </p:nvSpPr>
        <p:spPr>
          <a:xfrm>
            <a:off x="1698171" y="2068286"/>
            <a:ext cx="48596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chemeClr val="bg1"/>
                </a:solidFill>
              </a:rPr>
              <a:t>Atliq</a:t>
            </a:r>
            <a:r>
              <a:rPr lang="en-IN" sz="2000" dirty="0">
                <a:solidFill>
                  <a:schemeClr val="bg1"/>
                </a:solidFill>
              </a:rPr>
              <a:t> Mart - 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Market Share by City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Revenue before &amp; after Promo city-wise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Store Performance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Promotion Type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Revenue Share by Promo 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Product and Category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Business Request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Recommendations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99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863063-3769-A07F-C167-65363D581A02}"/>
              </a:ext>
            </a:extLst>
          </p:cNvPr>
          <p:cNvSpPr txBox="1"/>
          <p:nvPr/>
        </p:nvSpPr>
        <p:spPr>
          <a:xfrm>
            <a:off x="798657" y="1122362"/>
            <a:ext cx="385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>
                <a:solidFill>
                  <a:schemeClr val="bg1"/>
                </a:solidFill>
              </a:rPr>
              <a:t>Atliq</a:t>
            </a:r>
            <a:r>
              <a:rPr lang="en-IN" sz="2800" dirty="0">
                <a:solidFill>
                  <a:schemeClr val="bg1"/>
                </a:solidFill>
              </a:rPr>
              <a:t> Mart -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7A044-1E82-141C-D2C5-178F66952220}"/>
              </a:ext>
            </a:extLst>
          </p:cNvPr>
          <p:cNvSpPr txBox="1"/>
          <p:nvPr/>
        </p:nvSpPr>
        <p:spPr>
          <a:xfrm>
            <a:off x="798657" y="1895482"/>
            <a:ext cx="10791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Mart is a retail giant with over 50 supermarkets in the southern region of India.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their 50 stores ran a massive promotion during the Diwali 2023 and Sankranti 2024 on their </a:t>
            </a: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branded products.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problem statement is to understand which promotions did well and which did not to make informed decisions for their next promotional period.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During this promotion, following offers were given for Combo1, Home Appliances, Grocery Staples, Home Care, Personal Care.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25% Off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33% Off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Off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500 Cashback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BOGOF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80780D-A0F2-30CC-B277-4ABC5B72E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0F50ECC-8AA9-FF16-C204-3821C5EF211C}"/>
              </a:ext>
            </a:extLst>
          </p:cNvPr>
          <p:cNvSpPr txBox="1"/>
          <p:nvPr/>
        </p:nvSpPr>
        <p:spPr>
          <a:xfrm>
            <a:off x="800093" y="1134004"/>
            <a:ext cx="449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Market Share by City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3" y="1604635"/>
            <a:ext cx="6094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Market Share defines the percentage of share each city holds.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 both before and after promotion 3 cities hold around 60% of market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Though the sales of Hyderabad has seen 200% increase in IR however market share decreased 0.76%.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Chennai and Madurai are the only cities having more than 30% market share in both ISU and IR.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021D5D-324C-B996-2F79-700070AB6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5952" y="1395614"/>
            <a:ext cx="4441788" cy="2124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AA0D58-0519-BB75-2078-92D127918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7795" y="4445418"/>
            <a:ext cx="4319781" cy="2033936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CA39F1D1-3E9B-7D12-1584-DA43EEA6FF92}"/>
              </a:ext>
            </a:extLst>
          </p:cNvPr>
          <p:cNvSpPr/>
          <p:nvPr/>
        </p:nvSpPr>
        <p:spPr>
          <a:xfrm>
            <a:off x="9173520" y="3588775"/>
            <a:ext cx="484632" cy="856644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00206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44449-5A06-103F-2C2B-59A5B4304AB0}"/>
              </a:ext>
            </a:extLst>
          </p:cNvPr>
          <p:cNvSpPr txBox="1"/>
          <p:nvPr/>
        </p:nvSpPr>
        <p:spPr>
          <a:xfrm>
            <a:off x="7052635" y="1134004"/>
            <a:ext cx="5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 </a:t>
            </a:r>
          </a:p>
          <a:p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53E80D-A5AF-05DE-76C0-A8161D90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9089"/>
              </p:ext>
            </p:extLst>
          </p:nvPr>
        </p:nvGraphicFramePr>
        <p:xfrm>
          <a:off x="1189006" y="2630426"/>
          <a:ext cx="531634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987">
                  <a:extLst>
                    <a:ext uri="{9D8B030D-6E8A-4147-A177-3AD203B41FA5}">
                      <a16:colId xmlns:a16="http://schemas.microsoft.com/office/drawing/2014/main" val="3250040636"/>
                    </a:ext>
                  </a:extLst>
                </a:gridCol>
                <a:gridCol w="2094271">
                  <a:extLst>
                    <a:ext uri="{9D8B030D-6E8A-4147-A177-3AD203B41FA5}">
                      <a16:colId xmlns:a16="http://schemas.microsoft.com/office/drawing/2014/main" val="527150290"/>
                    </a:ext>
                  </a:extLst>
                </a:gridCol>
                <a:gridCol w="2222090">
                  <a:extLst>
                    <a:ext uri="{9D8B030D-6E8A-4147-A177-3AD203B41FA5}">
                      <a16:colId xmlns:a16="http://schemas.microsoft.com/office/drawing/2014/main" val="241306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Rank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Market Share Before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Market Share After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23.41% (Bengaluru)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24.08% (Bengaluru)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4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Lowest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2.28% (Trivandrum)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2.27% (Trivandrum)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467423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3035F0C3-D91D-1206-4658-65172612699E}"/>
              </a:ext>
            </a:extLst>
          </p:cNvPr>
          <p:cNvSpPr/>
          <p:nvPr/>
        </p:nvSpPr>
        <p:spPr>
          <a:xfrm>
            <a:off x="6285975" y="3085030"/>
            <a:ext cx="147484" cy="245807"/>
          </a:xfrm>
          <a:prstGeom prst="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7EFC5F3-86F9-24B5-3557-2A56154E7678}"/>
              </a:ext>
            </a:extLst>
          </p:cNvPr>
          <p:cNvSpPr/>
          <p:nvPr/>
        </p:nvSpPr>
        <p:spPr>
          <a:xfrm>
            <a:off x="6278535" y="3429000"/>
            <a:ext cx="147484" cy="245807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01D352C-C2E1-308B-8461-3FFD64D54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0F50ECC-8AA9-FF16-C204-3821C5EF211C}"/>
              </a:ext>
            </a:extLst>
          </p:cNvPr>
          <p:cNvSpPr txBox="1"/>
          <p:nvPr/>
        </p:nvSpPr>
        <p:spPr>
          <a:xfrm>
            <a:off x="800093" y="1122362"/>
            <a:ext cx="6453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Revenue before &amp; after Promo city-wise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2" y="1299342"/>
            <a:ext cx="64537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The Incremental Revenue(IR)  is given by,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      IR </a:t>
            </a:r>
            <a:r>
              <a:rPr lang="en-IN" sz="1200" i="1" dirty="0">
                <a:solidFill>
                  <a:schemeClr val="bg1"/>
                </a:solidFill>
              </a:rPr>
              <a:t>= Total Revenue after promotion - Total Revenue before promotion</a:t>
            </a:r>
          </a:p>
          <a:p>
            <a:endParaRPr lang="en-IN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Promotion of products was effective and resulted more than 200% of sales in most of the cities.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Bengaluru has secured top in highest IR of 38M.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Trivandrum has the least sales of 6.9M with 3.4M IR. 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Madurai being a tier-2 city has drastic growth of 220% which is top among all the cities.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021D5D-324C-B996-2F79-700070AB6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5107" y="1299342"/>
            <a:ext cx="4309554" cy="2092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AC45D-D479-0D5C-E965-FAD56BC1A3E3}"/>
              </a:ext>
            </a:extLst>
          </p:cNvPr>
          <p:cNvSpPr txBox="1"/>
          <p:nvPr/>
        </p:nvSpPr>
        <p:spPr>
          <a:xfrm>
            <a:off x="800091" y="4415588"/>
            <a:ext cx="322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ISU by City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9EE3E-202B-48C2-5BEE-4BE11B75BD07}"/>
              </a:ext>
            </a:extLst>
          </p:cNvPr>
          <p:cNvSpPr txBox="1"/>
          <p:nvPr/>
        </p:nvSpPr>
        <p:spPr>
          <a:xfrm>
            <a:off x="800090" y="4542995"/>
            <a:ext cx="6053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The Incremental Sold Units(ISU)  is given by,</a:t>
            </a:r>
          </a:p>
          <a:p>
            <a:r>
              <a:rPr lang="en-IN" sz="1200" i="1" dirty="0">
                <a:solidFill>
                  <a:schemeClr val="bg1"/>
                </a:solidFill>
              </a:rPr>
              <a:t>ISU = Total Units Sold after promotion - Total Units Sold before promotion</a:t>
            </a:r>
          </a:p>
          <a:p>
            <a:endParaRPr lang="en-IN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Bengaluru (24.5%), Chennai, Hyderabad contributed to nearly 60% of the ISU during promotions.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Trivandrum(2.35%), Vijayawada, Mangalore contributed to less than 5% of the ISU during both the promotions.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4AA7E-8A1C-378E-92CC-D08385E49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0604" y="4168877"/>
            <a:ext cx="4278560" cy="1934766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06A78E1-C43C-46AF-8AFC-8C10BDAA8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3621795" y="2271251"/>
            <a:ext cx="719368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A7470-7CE1-3900-1ED1-DA2BF0C40C09}"/>
              </a:ext>
            </a:extLst>
          </p:cNvPr>
          <p:cNvSpPr txBox="1"/>
          <p:nvPr/>
        </p:nvSpPr>
        <p:spPr>
          <a:xfrm>
            <a:off x="800093" y="1320326"/>
            <a:ext cx="624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Store Performance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2ECEE-779E-655B-FCFC-2A9108F3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1" y="1320326"/>
            <a:ext cx="5214257" cy="2180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8629F0-E0A7-30AC-5C99-9F37CB1A2C4F}"/>
              </a:ext>
            </a:extLst>
          </p:cNvPr>
          <p:cNvSpPr txBox="1"/>
          <p:nvPr/>
        </p:nvSpPr>
        <p:spPr>
          <a:xfrm>
            <a:off x="800093" y="2129616"/>
            <a:ext cx="5368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Bengaluru and Chennai stores outperformed other cities, 4 stores from each city ranks in top 10 based on 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Tier-2 Cities Mangalore and Vishakhapatnam has the lowest performing stores in terms of ISU.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Ironically, Tier-2 City Mysore holds Top in 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500 Cashback and BOGOF are the common promos having most sales across all stores.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8DC64-5929-BF0B-E7D0-23E1B6443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971" y="3928114"/>
            <a:ext cx="5214257" cy="2180082"/>
          </a:xfrm>
          <a:prstGeom prst="rect">
            <a:avLst/>
          </a:prstGeom>
        </p:spPr>
      </p:pic>
      <p:pic>
        <p:nvPicPr>
          <p:cNvPr id="15" name="Picture 1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B7414F8-2759-A49A-B98F-4AA187045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0F50ECC-8AA9-FF16-C204-3821C5EF211C}"/>
              </a:ext>
            </a:extLst>
          </p:cNvPr>
          <p:cNvSpPr txBox="1"/>
          <p:nvPr/>
        </p:nvSpPr>
        <p:spPr>
          <a:xfrm>
            <a:off x="800093" y="1122362"/>
            <a:ext cx="449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Promotion Type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4" y="1440551"/>
            <a:ext cx="7059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The Top 2 Promotion types contributed highest Incremental Revenue are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/>
                </a:solidFill>
              </a:rPr>
              <a:t>500 Cashback (IR of 91.05 M)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/>
                </a:solidFill>
              </a:rPr>
              <a:t>BOGOF (IR of 69.32 M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During Sankranti, “BOGOF” (</a:t>
            </a:r>
            <a:r>
              <a:rPr lang="en-IN" sz="1400" dirty="0">
                <a:solidFill>
                  <a:schemeClr val="bg1"/>
                </a:solidFill>
              </a:rPr>
              <a:t>IR of </a:t>
            </a:r>
            <a:r>
              <a:rPr lang="en-IN" sz="1400" b="1" dirty="0">
                <a:solidFill>
                  <a:schemeClr val="bg1"/>
                </a:solidFill>
              </a:rPr>
              <a:t>53.48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) outperformed “500 Cashback” (</a:t>
            </a:r>
            <a:r>
              <a:rPr lang="en-IN" sz="1400" dirty="0">
                <a:solidFill>
                  <a:schemeClr val="bg1"/>
                </a:solidFill>
              </a:rPr>
              <a:t>IR of </a:t>
            </a:r>
            <a:r>
              <a:rPr lang="en-IN" sz="1400" b="1" dirty="0">
                <a:solidFill>
                  <a:schemeClr val="bg1"/>
                </a:solidFill>
              </a:rPr>
              <a:t>14.5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While the case is reverse in terms of the Diwali campaign i.e. “500 Cashback” (</a:t>
            </a:r>
            <a:r>
              <a:rPr lang="en-IN" sz="1400" dirty="0">
                <a:solidFill>
                  <a:schemeClr val="bg1"/>
                </a:solidFill>
              </a:rPr>
              <a:t>IR of </a:t>
            </a:r>
            <a:r>
              <a:rPr lang="en-IN" sz="1400" b="1" dirty="0">
                <a:solidFill>
                  <a:schemeClr val="bg1"/>
                </a:solidFill>
              </a:rPr>
              <a:t>76.55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) and “BOGOF” (</a:t>
            </a:r>
            <a:r>
              <a:rPr lang="en-IN" sz="1400" dirty="0">
                <a:solidFill>
                  <a:schemeClr val="bg1"/>
                </a:solidFill>
              </a:rPr>
              <a:t>IR of </a:t>
            </a:r>
            <a:r>
              <a:rPr lang="en-IN" sz="1400" b="1" dirty="0">
                <a:solidFill>
                  <a:schemeClr val="bg1"/>
                </a:solidFill>
              </a:rPr>
              <a:t>15.84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Least performed promos are “25% OFF” (-5.72 K) and “50% OFF” (6.93 K), meaning the sales of products under these offers were comparatively lesser before promotions.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During Sankranti,”25% OFF” had an Decremental Sales of -1.19K and -4.53K in Diwali.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E1D4A-0F8F-6973-C01C-75E784853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676" y="1316584"/>
            <a:ext cx="2967956" cy="2112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7A3AB-B38B-3377-2114-A603A5EF6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676" y="3853306"/>
            <a:ext cx="2967956" cy="2232862"/>
          </a:xfrm>
          <a:prstGeom prst="rect">
            <a:avLst/>
          </a:prstGeom>
        </p:spPr>
      </p:pic>
      <p:pic>
        <p:nvPicPr>
          <p:cNvPr id="2" name="Picture 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76FF1A0-BDFF-2FF0-C3D8-964636C3E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2" y="1457156"/>
            <a:ext cx="753781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The Revenue Share by promo type is given by,</a:t>
            </a:r>
          </a:p>
          <a:p>
            <a:r>
              <a:rPr lang="en-IN" sz="1400" dirty="0">
                <a:solidFill>
                  <a:schemeClr val="bg1"/>
                </a:solidFill>
              </a:rPr>
              <a:t>                        </a:t>
            </a:r>
          </a:p>
          <a:p>
            <a:r>
              <a:rPr lang="en-IN" sz="1100" i="1" dirty="0">
                <a:solidFill>
                  <a:schemeClr val="bg1"/>
                </a:solidFill>
              </a:rPr>
              <a:t>Revenue Share % =  (Revenue generated by the promo type/Total Revenue generated from all promo types)*100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“500 Cashback” holds the highest revenue share of 53.43 % while 50% OFF holds the least of 0.49 %.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E1D4A-0F8F-6973-C01C-75E784853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0439" y="1316584"/>
            <a:ext cx="3470787" cy="2112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A7470-7CE1-3900-1ED1-DA2BF0C40C09}"/>
              </a:ext>
            </a:extLst>
          </p:cNvPr>
          <p:cNvSpPr txBox="1"/>
          <p:nvPr/>
        </p:nvSpPr>
        <p:spPr>
          <a:xfrm>
            <a:off x="800092" y="1146431"/>
            <a:ext cx="551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Revenue Share by Promo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1F740-EAD7-F77F-FB67-9C5AF4B2B20E}"/>
              </a:ext>
            </a:extLst>
          </p:cNvPr>
          <p:cNvSpPr txBox="1"/>
          <p:nvPr/>
        </p:nvSpPr>
        <p:spPr>
          <a:xfrm>
            <a:off x="800093" y="4196459"/>
            <a:ext cx="75378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Promotion Effectiveness Score which is given by,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100" i="1" dirty="0">
                <a:solidFill>
                  <a:schemeClr val="bg1"/>
                </a:solidFill>
              </a:rPr>
              <a:t>Promotion Effectiveness Score (PES) =  ((IR – Cost of Promotion)/Cost of Promotion) * 100</a:t>
            </a:r>
            <a:endParaRPr lang="en-IN" sz="11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“Cashback Promotions”, though have a higher cost of promotion has the highest PES</a:t>
            </a:r>
            <a:r>
              <a:rPr lang="en-IN" sz="1100" i="1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which means more effective the promotion has been in terms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“Cashback Promotions”  has contributed to 201.56% in Diwali and 133.72% in </a:t>
            </a:r>
            <a:r>
              <a:rPr lang="en-IN" sz="1400" dirty="0" err="1">
                <a:solidFill>
                  <a:schemeClr val="bg1"/>
                </a:solidFill>
              </a:rPr>
              <a:t>Sankaranti</a:t>
            </a:r>
            <a:r>
              <a:rPr lang="en-IN" sz="1400" dirty="0">
                <a:solidFill>
                  <a:schemeClr val="bg1"/>
                </a:solidFill>
              </a:rPr>
              <a:t>, resulting higher Return on Investment (ROI).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“</a:t>
            </a:r>
            <a:r>
              <a:rPr lang="en-IN" sz="1400" dirty="0" err="1">
                <a:solidFill>
                  <a:schemeClr val="bg1"/>
                </a:solidFill>
              </a:rPr>
              <a:t>BOGOF”,”Discount</a:t>
            </a:r>
            <a:r>
              <a:rPr lang="en-IN" sz="1400" dirty="0">
                <a:solidFill>
                  <a:schemeClr val="bg1"/>
                </a:solidFill>
              </a:rPr>
              <a:t> Based Promotions” have –</a:t>
            </a:r>
            <a:r>
              <a:rPr lang="en-IN" sz="1400" dirty="0" err="1">
                <a:solidFill>
                  <a:schemeClr val="bg1"/>
                </a:solidFill>
              </a:rPr>
              <a:t>ve</a:t>
            </a:r>
            <a:r>
              <a:rPr lang="en-IN" sz="1400" dirty="0">
                <a:solidFill>
                  <a:schemeClr val="bg1"/>
                </a:solidFill>
              </a:rPr>
              <a:t> PES i.e. cost of promotions exceeded the revenue generated.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2D577-A809-F6DD-BF16-782AC82FD137}"/>
              </a:ext>
            </a:extLst>
          </p:cNvPr>
          <p:cNvSpPr txBox="1"/>
          <p:nvPr/>
        </p:nvSpPr>
        <p:spPr>
          <a:xfrm>
            <a:off x="800093" y="3842471"/>
            <a:ext cx="624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PES by Promo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DCCAB-0BB8-B981-8A67-FD0DA0A33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0439" y="3847481"/>
            <a:ext cx="3470787" cy="2587275"/>
          </a:xfrm>
          <a:prstGeom prst="rect">
            <a:avLst/>
          </a:prstGeom>
        </p:spPr>
      </p:pic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891C57F-4733-1B84-BCDF-DB89EBA0F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581949-A5B5-3776-FB41-8B25378FF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68075"/>
              </p:ext>
            </p:extLst>
          </p:nvPr>
        </p:nvGraphicFramePr>
        <p:xfrm>
          <a:off x="1262096" y="3157752"/>
          <a:ext cx="5187865" cy="60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9">
                  <a:extLst>
                    <a:ext uri="{9D8B030D-6E8A-4147-A177-3AD203B41FA5}">
                      <a16:colId xmlns:a16="http://schemas.microsoft.com/office/drawing/2014/main" val="2919889469"/>
                    </a:ext>
                  </a:extLst>
                </a:gridCol>
                <a:gridCol w="1661652">
                  <a:extLst>
                    <a:ext uri="{9D8B030D-6E8A-4147-A177-3AD203B41FA5}">
                      <a16:colId xmlns:a16="http://schemas.microsoft.com/office/drawing/2014/main" val="3546632782"/>
                    </a:ext>
                  </a:extLst>
                </a:gridCol>
                <a:gridCol w="1907504">
                  <a:extLst>
                    <a:ext uri="{9D8B030D-6E8A-4147-A177-3AD203B41FA5}">
                      <a16:colId xmlns:a16="http://schemas.microsoft.com/office/drawing/2014/main" val="3811455246"/>
                    </a:ext>
                  </a:extLst>
                </a:gridCol>
              </a:tblGrid>
              <a:tr h="5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Promo Performance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535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Diwali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535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Sankaranti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535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41996"/>
                  </a:ext>
                </a:extLst>
              </a:tr>
              <a:tr h="5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Highest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 Cashback (74%)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BOGOF (58.72%)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846447"/>
                  </a:ext>
                </a:extLst>
              </a:tr>
              <a:tr h="5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Lowest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% OFF </a:t>
                      </a: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(0.63%)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 Cashback (0.29%)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8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3" y="1697281"/>
            <a:ext cx="615743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bg1"/>
                </a:solidFill>
              </a:rPr>
              <a:t>Atliq_Farm_Chakki_Atta</a:t>
            </a:r>
            <a:r>
              <a:rPr lang="en-IN" sz="1600" dirty="0">
                <a:solidFill>
                  <a:schemeClr val="bg1"/>
                </a:solidFill>
              </a:rPr>
              <a:t> (1KG) is the highest sold product with </a:t>
            </a:r>
            <a:r>
              <a:rPr lang="en-IN" sz="1600" dirty="0" err="1">
                <a:solidFill>
                  <a:schemeClr val="bg1"/>
                </a:solidFill>
              </a:rPr>
              <a:t>with</a:t>
            </a:r>
            <a:r>
              <a:rPr lang="en-IN" sz="1600" dirty="0">
                <a:solidFill>
                  <a:schemeClr val="bg1"/>
                </a:solidFill>
              </a:rPr>
              <a:t> 49K ISU and </a:t>
            </a:r>
            <a:r>
              <a:rPr lang="en-US" sz="1600" dirty="0">
                <a:solidFill>
                  <a:schemeClr val="bg1"/>
                </a:solidFill>
              </a:rPr>
              <a:t>Atliq_Home_Essential_8_Product_Combo</a:t>
            </a:r>
            <a:r>
              <a:rPr lang="en-IN" sz="1600" dirty="0">
                <a:solidFill>
                  <a:schemeClr val="bg1"/>
                </a:solidFill>
              </a:rPr>
              <a:t> is 2</a:t>
            </a:r>
            <a:r>
              <a:rPr lang="en-IN" sz="1600" baseline="30000" dirty="0">
                <a:solidFill>
                  <a:schemeClr val="bg1"/>
                </a:solidFill>
              </a:rPr>
              <a:t>nd</a:t>
            </a:r>
            <a:r>
              <a:rPr lang="en-IN" sz="1600" dirty="0">
                <a:solidFill>
                  <a:schemeClr val="bg1"/>
                </a:solidFill>
              </a:rPr>
              <a:t> by selling almost 41K units.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Scrub Sponge for Dishwash &amp; Fusion Container were performing well without promos or offers.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“Atliq_Home_Essential_8_Product_Combo” of </a:t>
            </a:r>
            <a:r>
              <a:rPr lang="en-IN" sz="1600" dirty="0">
                <a:solidFill>
                  <a:schemeClr val="bg1"/>
                </a:solidFill>
              </a:rPr>
              <a:t>“Combo1” had highest IR of </a:t>
            </a:r>
            <a:r>
              <a:rPr lang="en-IN" sz="1600" b="1" dirty="0">
                <a:solidFill>
                  <a:schemeClr val="bg1"/>
                </a:solidFill>
              </a:rPr>
              <a:t>91.05M </a:t>
            </a:r>
            <a:r>
              <a:rPr lang="en-IN" sz="1600" dirty="0">
                <a:solidFill>
                  <a:schemeClr val="bg1"/>
                </a:solidFill>
              </a:rPr>
              <a:t>out of which 83% sales generated from Diwali sales while “Personal Care” had decremental sales of 0.85M.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“Grocery &amp; Staples” has contributed to nearly 40% of IR generated from Sankranti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“Personal Care” has only generated decremental revenue in both the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“Grocery &amp; Staples” has contributed to nearly 72% increase of sold units during Sankranti while only nearly 10% increase during Diwali thereby contributing to 56.5% in total.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021D5D-324C-B996-2F79-700070AB6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7532" y="1650930"/>
            <a:ext cx="4945808" cy="201185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639720-691D-C58D-6653-F5AD0BEE4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32" y="4237703"/>
            <a:ext cx="4945809" cy="2320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E32F0-D8D2-F17C-D406-9C9F5AE0C7FB}"/>
              </a:ext>
            </a:extLst>
          </p:cNvPr>
          <p:cNvSpPr txBox="1"/>
          <p:nvPr/>
        </p:nvSpPr>
        <p:spPr>
          <a:xfrm>
            <a:off x="800093" y="1118663"/>
            <a:ext cx="567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Product and Category Analysis</a:t>
            </a:r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6098AF4-461C-FA5B-78DA-C15E6E454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1031</Words>
  <Application>Microsoft Office PowerPoint</Application>
  <PresentationFormat>Widescreen</PresentationFormat>
  <Paragraphs>171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Segoe UI</vt:lpstr>
      <vt:lpstr>Wingdings</vt:lpstr>
      <vt:lpstr>Office Theme</vt:lpstr>
      <vt:lpstr>ATLIQ MART SALES &amp; PROMO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Sajdhf</dc:title>
  <dc:creator>Athithyan Ravi</dc:creator>
  <cp:lastModifiedBy>Athithyan Ravi</cp:lastModifiedBy>
  <cp:revision>93</cp:revision>
  <dcterms:created xsi:type="dcterms:W3CDTF">2024-03-03T15:59:33Z</dcterms:created>
  <dcterms:modified xsi:type="dcterms:W3CDTF">2024-03-07T07:20:09Z</dcterms:modified>
</cp:coreProperties>
</file>