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2" r:id="rId2"/>
    <p:sldId id="258" r:id="rId3"/>
    <p:sldId id="256" r:id="rId4"/>
    <p:sldId id="270" r:id="rId5"/>
    <p:sldId id="271" r:id="rId6"/>
    <p:sldId id="259" r:id="rId7"/>
    <p:sldId id="272" r:id="rId8"/>
    <p:sldId id="273" r:id="rId9"/>
    <p:sldId id="274" r:id="rId10"/>
    <p:sldId id="275" r:id="rId11"/>
    <p:sldId id="262" r:id="rId12"/>
    <p:sldId id="276" r:id="rId13"/>
    <p:sldId id="257" r:id="rId14"/>
    <p:sldId id="277" r:id="rId15"/>
    <p:sldId id="281" r:id="rId16"/>
    <p:sldId id="278" r:id="rId17"/>
    <p:sldId id="279" r:id="rId18"/>
    <p:sldId id="266" r:id="rId19"/>
    <p:sldId id="264" r:id="rId20"/>
    <p:sldId id="280" r:id="rId21"/>
    <p:sldId id="265" r:id="rId22"/>
    <p:sldId id="268" r:id="rId23"/>
    <p:sldId id="269" r:id="rId24"/>
    <p:sldId id="263" r:id="rId25"/>
    <p:sldId id="267" r:id="rId26"/>
    <p:sldId id="26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DE89E-B788-45B3-A7B3-57E1438D893C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B6550-3FFF-4541-9D9D-5D1D7492D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915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B6550-3FFF-4541-9D9D-5D1D7492D62F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80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87C1-D7CE-B2B4-0A2D-DF914E1C9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01012-472C-E0E0-B02E-1367B9DDF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74CAB-99C7-29BC-14D7-FB8BB7C5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AC1-C6EB-4E64-AD35-A1299BB83A1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0CBE6-EC51-1904-8E36-793BB70D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BBAD6-706D-5FCC-7160-0570F215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18D6-2D15-420B-964E-2FCEC5F40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30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C5CC-376D-20DA-5806-F89FA5FB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179D1-4402-D366-EE43-295A3CE02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F4ED6-40A5-2581-A50C-BA44DB05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AC1-C6EB-4E64-AD35-A1299BB83A1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590BA-FE57-5913-2F6A-7F1E714E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F888F-DB34-8B34-4991-60BE4123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18D6-2D15-420B-964E-2FCEC5F40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06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05319-2720-FD37-1236-6F6A18E37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9FB2D-62A0-AC7C-48D0-66E30730E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45757-55DF-3153-6AEC-BF5DE094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AC1-C6EB-4E64-AD35-A1299BB83A1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8DCD1-EFB7-8367-65D5-B92092AD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83E4A-6AA3-C800-6ACE-ED4CC0BB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18D6-2D15-420B-964E-2FCEC5F40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69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D72B-A126-67EF-2D45-15681F94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04BF1-B4FB-03A4-D09A-69DF6AFBF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DB91E-68F9-56A4-2A63-28C8BE88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AC1-C6EB-4E64-AD35-A1299BB83A1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C597D-F662-26D8-CF2E-46A4C7FF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5254-F6DC-EF3A-B771-3781C793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18D6-2D15-420B-964E-2FCEC5F40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0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D20-8A32-E006-44FB-9B846CB4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298F6-1A54-1185-6841-0441D2477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18396-E9AB-DAA7-AE48-9378357C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AC1-C6EB-4E64-AD35-A1299BB83A1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02DEA-561F-22B0-5DAF-D9DD177C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CF3D5-2ACD-41E4-C173-C487D7F6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18D6-2D15-420B-964E-2FCEC5F40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90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F41A-34C9-D70F-6443-843C2F83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F3CE1-F687-967C-33CA-C1E39FD33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83848-1652-3D0C-01B9-D6861EBBC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001CC-269F-1F2D-615B-C9F509F9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AC1-C6EB-4E64-AD35-A1299BB83A1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3115C-22C8-11B6-EA36-1B7A703E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0C4D9-4B4C-0210-BDF8-99C0A536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18D6-2D15-420B-964E-2FCEC5F40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50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63C2-6173-843F-4669-E469558D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4F34B-B175-907B-C743-E0D4E261C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F1E1F-7452-68C6-4538-E62E78E9A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E161-26DA-07C7-2D93-5C42570E5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838A0-9FF8-816E-C405-E2E8F2F24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3CBAA-2B70-FF6E-9798-B115CD9E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AC1-C6EB-4E64-AD35-A1299BB83A1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7E372-3CCA-B309-2B75-23B0AF01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2C3444-34B3-6B3E-5DCD-CA53B58E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18D6-2D15-420B-964E-2FCEC5F40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75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96B5-631D-CCF8-9EDC-D0ADEC81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F0282-2FB6-4FAE-8A94-48F2667D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AC1-C6EB-4E64-AD35-A1299BB83A1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C994E-CEF3-5AAE-B314-97963B38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64AAC-AD7E-7F14-8044-6EAD1B3B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18D6-2D15-420B-964E-2FCEC5F40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54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349CC-43CF-9F95-8DB1-C6D0A7FE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AC1-C6EB-4E64-AD35-A1299BB83A1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30EE8-E768-BF20-78FF-4DF20850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FC190-8A80-A445-9B6A-AD4059C2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18D6-2D15-420B-964E-2FCEC5F40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66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9554-9131-E947-EA82-F4791F58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30D88-AE51-4715-155A-1B7FBCB5B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D06E9-9E1D-B656-D821-BDAA22C62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E16A4-D2F7-9AEC-BCC0-4DBFAFB5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AC1-C6EB-4E64-AD35-A1299BB83A1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13139-08BB-6906-3869-DB719B34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D6CD-CFED-0D4E-C5D3-7A39C9B5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18D6-2D15-420B-964E-2FCEC5F40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AB21-0BE2-43DE-7C84-3F74CCC7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6FE2A-7A57-32DF-3196-0CDE34D4E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F8A58-A5C2-7030-722F-E2A140EA1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D1038-F14C-10D2-EB7D-FA495B0A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AC1-C6EB-4E64-AD35-A1299BB83A1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5D4FB-31CE-37C5-ADB7-8C08570D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255AB-D060-2509-C326-855E785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18D6-2D15-420B-964E-2FCEC5F40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82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CB045-02AE-1CBE-892B-353A4B37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B9216-65CB-025A-437A-16C5D6FEE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629AB-4AA0-143C-8BBD-CFED2D996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57AC1-C6EB-4E64-AD35-A1299BB83A19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E7926-0109-8510-8572-6BF88F550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0772E-EAE2-D2CB-38F7-182EFA1F1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8118D6-2D15-420B-964E-2FCEC5F40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75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9C99AF-598E-AC55-A0A9-BB237D45734D}"/>
              </a:ext>
            </a:extLst>
          </p:cNvPr>
          <p:cNvSpPr txBox="1"/>
          <p:nvPr/>
        </p:nvSpPr>
        <p:spPr>
          <a:xfrm>
            <a:off x="3393440" y="2448560"/>
            <a:ext cx="6258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Lok Sabha Elections Analysis</a:t>
            </a:r>
          </a:p>
          <a:p>
            <a:r>
              <a:rPr lang="en-IN" sz="3200" dirty="0">
                <a:solidFill>
                  <a:schemeClr val="bg1"/>
                </a:solidFill>
              </a:rPr>
              <a:t>                  2014 &amp; 2019</a:t>
            </a:r>
          </a:p>
        </p:txBody>
      </p:sp>
    </p:spTree>
    <p:extLst>
      <p:ext uri="{BB962C8B-B14F-4D97-AF65-F5344CB8AC3E}">
        <p14:creationId xmlns:p14="http://schemas.microsoft.com/office/powerpoint/2010/main" val="402116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0A5A16-71AC-E975-0982-10F12A040964}"/>
              </a:ext>
            </a:extLst>
          </p:cNvPr>
          <p:cNvSpPr txBox="1"/>
          <p:nvPr/>
        </p:nvSpPr>
        <p:spPr>
          <a:xfrm>
            <a:off x="294640" y="369054"/>
            <a:ext cx="1072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7.  % split of votes of parties between 2014, 2019 at state level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012AF-9C42-DD74-7F94-01FFDCD41C93}"/>
              </a:ext>
            </a:extLst>
          </p:cNvPr>
          <p:cNvSpPr txBox="1"/>
          <p:nvPr/>
        </p:nvSpPr>
        <p:spPr>
          <a:xfrm>
            <a:off x="121920" y="1656544"/>
            <a:ext cx="11968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 descr="A graph of a party&#10;&#10;Description automatically generated with medium confidence">
            <a:extLst>
              <a:ext uri="{FF2B5EF4-FFF2-40B4-BE49-F238E27FC236}">
                <a16:creationId xmlns:a16="http://schemas.microsoft.com/office/drawing/2014/main" id="{B7F43DFF-ABD5-2E91-1D74-9E8C0BF30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648" y="4378569"/>
            <a:ext cx="3419952" cy="2195474"/>
          </a:xfrm>
          <a:prstGeom prst="rect">
            <a:avLst/>
          </a:prstGeom>
        </p:spPr>
      </p:pic>
      <p:pic>
        <p:nvPicPr>
          <p:cNvPr id="8" name="Picture 7" descr="A blue circle with numbers and text&#10;&#10;Description automatically generated">
            <a:extLst>
              <a:ext uri="{FF2B5EF4-FFF2-40B4-BE49-F238E27FC236}">
                <a16:creationId xmlns:a16="http://schemas.microsoft.com/office/drawing/2014/main" id="{65F2FE58-874F-AB77-B883-C8EDC29ED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51" y="4404594"/>
            <a:ext cx="3661729" cy="2143424"/>
          </a:xfrm>
          <a:prstGeom prst="rect">
            <a:avLst/>
          </a:prstGeom>
        </p:spPr>
      </p:pic>
      <p:pic>
        <p:nvPicPr>
          <p:cNvPr id="10" name="Picture 9" descr="A blue circle with text and numbers&#10;&#10;Description automatically generated">
            <a:extLst>
              <a:ext uri="{FF2B5EF4-FFF2-40B4-BE49-F238E27FC236}">
                <a16:creationId xmlns:a16="http://schemas.microsoft.com/office/drawing/2014/main" id="{150FB3A0-A3F0-4E1E-3E56-38129A135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203" y="1412174"/>
            <a:ext cx="3343742" cy="2210108"/>
          </a:xfrm>
          <a:prstGeom prst="rect">
            <a:avLst/>
          </a:prstGeom>
        </p:spPr>
      </p:pic>
      <p:pic>
        <p:nvPicPr>
          <p:cNvPr id="12" name="Picture 11" descr="A blue circle with numbers and text">
            <a:extLst>
              <a:ext uri="{FF2B5EF4-FFF2-40B4-BE49-F238E27FC236}">
                <a16:creationId xmlns:a16="http://schemas.microsoft.com/office/drawing/2014/main" id="{89F3020F-8193-74B6-377F-111BDB94E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51" y="1381694"/>
            <a:ext cx="3732849" cy="22863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C6F4F4-7C92-063F-4401-4F9493C6CDE0}"/>
              </a:ext>
            </a:extLst>
          </p:cNvPr>
          <p:cNvSpPr txBox="1"/>
          <p:nvPr/>
        </p:nvSpPr>
        <p:spPr>
          <a:xfrm>
            <a:off x="193040" y="2082800"/>
            <a:ext cx="135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Uttar Pradesh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F2C6B9-89DF-A12A-68E7-9D2A1FF670A4}"/>
              </a:ext>
            </a:extLst>
          </p:cNvPr>
          <p:cNvSpPr txBox="1"/>
          <p:nvPr/>
        </p:nvSpPr>
        <p:spPr>
          <a:xfrm>
            <a:off x="276383" y="5008215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Maharashtra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C79295-BECC-87B1-34A8-AE2CEB192796}"/>
              </a:ext>
            </a:extLst>
          </p:cNvPr>
          <p:cNvSpPr txBox="1"/>
          <p:nvPr/>
        </p:nvSpPr>
        <p:spPr>
          <a:xfrm>
            <a:off x="3533615" y="965121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2014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2E9FAA-692F-5697-B3F7-25A9E09B701B}"/>
              </a:ext>
            </a:extLst>
          </p:cNvPr>
          <p:cNvSpPr txBox="1"/>
          <p:nvPr/>
        </p:nvSpPr>
        <p:spPr>
          <a:xfrm>
            <a:off x="8343274" y="981832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A83BC-DF0B-A340-E4CF-5B9A638FF15D}"/>
              </a:ext>
            </a:extLst>
          </p:cNvPr>
          <p:cNvSpPr txBox="1"/>
          <p:nvPr/>
        </p:nvSpPr>
        <p:spPr>
          <a:xfrm>
            <a:off x="3416775" y="3942863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2014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6272A9-63BA-574C-3358-089BE9A9D102}"/>
              </a:ext>
            </a:extLst>
          </p:cNvPr>
          <p:cNvSpPr txBox="1"/>
          <p:nvPr/>
        </p:nvSpPr>
        <p:spPr>
          <a:xfrm>
            <a:off x="8497725" y="389490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80488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4A2E72-FE91-A031-C29D-6588B806F3A3}"/>
              </a:ext>
            </a:extLst>
          </p:cNvPr>
          <p:cNvSpPr txBox="1"/>
          <p:nvPr/>
        </p:nvSpPr>
        <p:spPr>
          <a:xfrm>
            <a:off x="294640" y="369054"/>
            <a:ext cx="10728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8.  List top 5 constituencies for two major national parties where they have gained vote share in 2019 compared to 2014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C43C2EDB-CA7A-7FFE-9F1E-0F6087022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1" y="1838361"/>
            <a:ext cx="5696745" cy="2114845"/>
          </a:xfrm>
          <a:prstGeom prst="rect">
            <a:avLst/>
          </a:prstGeom>
        </p:spPr>
      </p:pic>
      <p:pic>
        <p:nvPicPr>
          <p:cNvPr id="6" name="Picture 5" descr="A screenshot of a graph">
            <a:extLst>
              <a:ext uri="{FF2B5EF4-FFF2-40B4-BE49-F238E27FC236}">
                <a16:creationId xmlns:a16="http://schemas.microsoft.com/office/drawing/2014/main" id="{F2BBF912-7A78-B1F7-77BF-2DD31DB62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8361"/>
            <a:ext cx="5668166" cy="2105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A8BE89-E24E-6DA2-47D2-71405515B774}"/>
              </a:ext>
            </a:extLst>
          </p:cNvPr>
          <p:cNvSpPr txBox="1"/>
          <p:nvPr/>
        </p:nvSpPr>
        <p:spPr>
          <a:xfrm>
            <a:off x="938014" y="1338272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For BJP 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996092-9261-FA37-F4AE-2148BA61735F}"/>
              </a:ext>
            </a:extLst>
          </p:cNvPr>
          <p:cNvSpPr txBox="1"/>
          <p:nvPr/>
        </p:nvSpPr>
        <p:spPr>
          <a:xfrm>
            <a:off x="7694414" y="1267249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For INC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BA967-6567-1603-38A6-7D8A87B3BAF1}"/>
              </a:ext>
            </a:extLst>
          </p:cNvPr>
          <p:cNvSpPr txBox="1"/>
          <p:nvPr/>
        </p:nvSpPr>
        <p:spPr>
          <a:xfrm>
            <a:off x="309880" y="4097196"/>
            <a:ext cx="1159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B5537-B4F9-E157-0D27-6450C2B07176}"/>
              </a:ext>
            </a:extLst>
          </p:cNvPr>
          <p:cNvSpPr txBox="1"/>
          <p:nvPr/>
        </p:nvSpPr>
        <p:spPr>
          <a:xfrm>
            <a:off x="309880" y="4097196"/>
            <a:ext cx="1159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BJP has gained its vote share majorly in the North-eastern regions of India like Tripura and West Bengal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in the 2019 elections.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While INC has gained its vote share in the regions of Tamil Nadu.</a:t>
            </a:r>
          </a:p>
        </p:txBody>
      </p:sp>
    </p:spTree>
    <p:extLst>
      <p:ext uri="{BB962C8B-B14F-4D97-AF65-F5344CB8AC3E}">
        <p14:creationId xmlns:p14="http://schemas.microsoft.com/office/powerpoint/2010/main" val="3489313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4A2E72-FE91-A031-C29D-6588B806F3A3}"/>
              </a:ext>
            </a:extLst>
          </p:cNvPr>
          <p:cNvSpPr txBox="1"/>
          <p:nvPr/>
        </p:nvSpPr>
        <p:spPr>
          <a:xfrm>
            <a:off x="294640" y="369054"/>
            <a:ext cx="10728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9.  List top 5 constituencies for two major national parties where they have lost vote share in 2019 compared to 2014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C2EDB-CA7A-7FFE-9F1E-0F6087022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640" y="2075269"/>
            <a:ext cx="5696745" cy="1978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BBF912-7A78-B1F7-77BF-2DD31DB62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025" y="2075268"/>
            <a:ext cx="5696745" cy="20440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A8BE89-E24E-6DA2-47D2-71405515B774}"/>
              </a:ext>
            </a:extLst>
          </p:cNvPr>
          <p:cNvSpPr txBox="1"/>
          <p:nvPr/>
        </p:nvSpPr>
        <p:spPr>
          <a:xfrm>
            <a:off x="826254" y="1483221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For BJP 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996092-9261-FA37-F4AE-2148BA61735F}"/>
              </a:ext>
            </a:extLst>
          </p:cNvPr>
          <p:cNvSpPr txBox="1"/>
          <p:nvPr/>
        </p:nvSpPr>
        <p:spPr>
          <a:xfrm>
            <a:off x="7724894" y="1406827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For INC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99314-B32E-AF51-1A19-50FC3185A457}"/>
              </a:ext>
            </a:extLst>
          </p:cNvPr>
          <p:cNvSpPr txBox="1"/>
          <p:nvPr/>
        </p:nvSpPr>
        <p:spPr>
          <a:xfrm>
            <a:off x="195105" y="4326137"/>
            <a:ext cx="115925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BJP has lost its vote share majorly in Andhra Pradesh which might be due to the influence of regional political parties like TDP and YSRCP.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While INC has lost its vote share in various constituencies due to the rise of BJP and other regional parties.</a:t>
            </a:r>
          </a:p>
        </p:txBody>
      </p:sp>
    </p:spTree>
    <p:extLst>
      <p:ext uri="{BB962C8B-B14F-4D97-AF65-F5344CB8AC3E}">
        <p14:creationId xmlns:p14="http://schemas.microsoft.com/office/powerpoint/2010/main" val="300770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BA625D-E7D3-2029-CACD-620A7BC26340}"/>
              </a:ext>
            </a:extLst>
          </p:cNvPr>
          <p:cNvSpPr txBox="1"/>
          <p:nvPr/>
        </p:nvSpPr>
        <p:spPr>
          <a:xfrm>
            <a:off x="294640" y="369054"/>
            <a:ext cx="1072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10.  Which constituency has voted the most for NOTA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63AA9-F0F6-BEC5-A792-17DFC837DC9C}"/>
              </a:ext>
            </a:extLst>
          </p:cNvPr>
          <p:cNvSpPr txBox="1"/>
          <p:nvPr/>
        </p:nvSpPr>
        <p:spPr>
          <a:xfrm>
            <a:off x="501134" y="1199773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For 2014,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EF955-0D83-C23B-8FAF-7385050514EF}"/>
              </a:ext>
            </a:extLst>
          </p:cNvPr>
          <p:cNvSpPr txBox="1"/>
          <p:nvPr/>
        </p:nvSpPr>
        <p:spPr>
          <a:xfrm>
            <a:off x="501134" y="3911600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For 2019,</a:t>
            </a:r>
            <a:endParaRPr lang="en-IN" sz="2400" dirty="0"/>
          </a:p>
        </p:txBody>
      </p:sp>
      <p:pic>
        <p:nvPicPr>
          <p:cNvPr id="6" name="Picture 5" descr="A screenshot of a graph">
            <a:extLst>
              <a:ext uri="{FF2B5EF4-FFF2-40B4-BE49-F238E27FC236}">
                <a16:creationId xmlns:a16="http://schemas.microsoft.com/office/drawing/2014/main" id="{C688306D-D527-298A-617A-9142B59DF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74" y="1839656"/>
            <a:ext cx="5182323" cy="1838582"/>
          </a:xfrm>
          <a:prstGeom prst="rect">
            <a:avLst/>
          </a:prstGeom>
        </p:spPr>
      </p:pic>
      <p:pic>
        <p:nvPicPr>
          <p:cNvPr id="9" name="Picture 8" descr="A blue squares with text">
            <a:extLst>
              <a:ext uri="{FF2B5EF4-FFF2-40B4-BE49-F238E27FC236}">
                <a16:creationId xmlns:a16="http://schemas.microsoft.com/office/drawing/2014/main" id="{4909DC4D-81F0-687A-7D25-0CCE1941D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27" y="4606627"/>
            <a:ext cx="5096586" cy="172426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89A23E2-2BB1-D966-816D-A30B553630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76" y="1839656"/>
            <a:ext cx="5153744" cy="1905266"/>
          </a:xfrm>
          <a:prstGeom prst="rect">
            <a:avLst/>
          </a:prstGeom>
        </p:spPr>
      </p:pic>
      <p:pic>
        <p:nvPicPr>
          <p:cNvPr id="13" name="Picture 12" descr="A blue squares with black text">
            <a:extLst>
              <a:ext uri="{FF2B5EF4-FFF2-40B4-BE49-F238E27FC236}">
                <a16:creationId xmlns:a16="http://schemas.microsoft.com/office/drawing/2014/main" id="{AA4FE4D5-1A8E-A335-9A11-27E789A0F0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76" y="4578048"/>
            <a:ext cx="5134692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14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BA625D-E7D3-2029-CACD-620A7BC26340}"/>
              </a:ext>
            </a:extLst>
          </p:cNvPr>
          <p:cNvSpPr txBox="1"/>
          <p:nvPr/>
        </p:nvSpPr>
        <p:spPr>
          <a:xfrm>
            <a:off x="172720" y="426301"/>
            <a:ext cx="10728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11.  Which constituencies have elected candidates whose party has less than 10% vote share at state level in 2019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636B67F-818A-86E8-E1BD-FC3325A81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" y="1449919"/>
            <a:ext cx="5557867" cy="4533445"/>
          </a:xfrm>
          <a:prstGeom prst="rect">
            <a:avLst/>
          </a:prstGeom>
        </p:spPr>
      </p:pic>
      <p:pic>
        <p:nvPicPr>
          <p:cNvPr id="11" name="Picture 10" descr="A screenshot of a computer screen">
            <a:extLst>
              <a:ext uri="{FF2B5EF4-FFF2-40B4-BE49-F238E27FC236}">
                <a16:creationId xmlns:a16="http://schemas.microsoft.com/office/drawing/2014/main" id="{858C1889-C61A-023C-333F-FA91497F3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06" y="3331973"/>
            <a:ext cx="5886174" cy="262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2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88960D-C4F6-6C36-9A37-5235E419ECB7}"/>
              </a:ext>
            </a:extLst>
          </p:cNvPr>
          <p:cNvSpPr txBox="1"/>
          <p:nvPr/>
        </p:nvSpPr>
        <p:spPr>
          <a:xfrm>
            <a:off x="142240" y="934301"/>
            <a:ext cx="1072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1. Is there any correlation between postal votes % and Voter Turnout %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C4501-0B42-B56E-992E-BD8F6E90D887}"/>
              </a:ext>
            </a:extLst>
          </p:cNvPr>
          <p:cNvSpPr txBox="1"/>
          <p:nvPr/>
        </p:nvSpPr>
        <p:spPr>
          <a:xfrm>
            <a:off x="142240" y="279596"/>
            <a:ext cx="10728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Secondary Analysis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C8DDB3-F82B-2DF6-A2FD-A41707ABD9EE}"/>
              </a:ext>
            </a:extLst>
          </p:cNvPr>
          <p:cNvSpPr txBox="1"/>
          <p:nvPr/>
        </p:nvSpPr>
        <p:spPr>
          <a:xfrm>
            <a:off x="2396247" y="1496442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For 2014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24405C-1EB8-2D24-8534-688552B97C15}"/>
              </a:ext>
            </a:extLst>
          </p:cNvPr>
          <p:cNvSpPr txBox="1"/>
          <p:nvPr/>
        </p:nvSpPr>
        <p:spPr>
          <a:xfrm>
            <a:off x="7719993" y="1496442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For 2019</a:t>
            </a:r>
            <a:endParaRPr lang="en-IN" sz="2400" dirty="0"/>
          </a:p>
        </p:txBody>
      </p:sp>
      <p:pic>
        <p:nvPicPr>
          <p:cNvPr id="18" name="Picture 17" descr="A graph with blue dots&#10;&#10;Description automatically generated">
            <a:extLst>
              <a:ext uri="{FF2B5EF4-FFF2-40B4-BE49-F238E27FC236}">
                <a16:creationId xmlns:a16="http://schemas.microsoft.com/office/drawing/2014/main" id="{13A507EC-3DD1-39FB-3283-139ADFBCC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83" y="2186828"/>
            <a:ext cx="4639322" cy="2251493"/>
          </a:xfrm>
          <a:prstGeom prst="rect">
            <a:avLst/>
          </a:prstGeom>
        </p:spPr>
      </p:pic>
      <p:pic>
        <p:nvPicPr>
          <p:cNvPr id="20" name="Picture 19" descr="A blue and white pie chart&#10;&#10;Description automatically generated">
            <a:extLst>
              <a:ext uri="{FF2B5EF4-FFF2-40B4-BE49-F238E27FC236}">
                <a16:creationId xmlns:a16="http://schemas.microsoft.com/office/drawing/2014/main" id="{B62C6F99-9F79-7028-644D-2A3849D216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88" y="4667042"/>
            <a:ext cx="2698208" cy="1648055"/>
          </a:xfrm>
          <a:prstGeom prst="rect">
            <a:avLst/>
          </a:prstGeom>
        </p:spPr>
      </p:pic>
      <p:pic>
        <p:nvPicPr>
          <p:cNvPr id="22" name="Picture 21" descr="A graph of blue dots&#10;&#10;Description automatically generated">
            <a:extLst>
              <a:ext uri="{FF2B5EF4-FFF2-40B4-BE49-F238E27FC236}">
                <a16:creationId xmlns:a16="http://schemas.microsoft.com/office/drawing/2014/main" id="{6CB6F868-0D84-13BC-702B-798BA8B42D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279" y="2186828"/>
            <a:ext cx="4610743" cy="2251492"/>
          </a:xfrm>
          <a:prstGeom prst="rect">
            <a:avLst/>
          </a:prstGeom>
        </p:spPr>
      </p:pic>
      <p:pic>
        <p:nvPicPr>
          <p:cNvPr id="24" name="Picture 23" descr="A blue and white circular object with black text">
            <a:extLst>
              <a:ext uri="{FF2B5EF4-FFF2-40B4-BE49-F238E27FC236}">
                <a16:creationId xmlns:a16="http://schemas.microsoft.com/office/drawing/2014/main" id="{ADF409A4-97A9-C13C-32C0-E0A79D369A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993" y="4646550"/>
            <a:ext cx="278544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8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88960D-C4F6-6C36-9A37-5235E419ECB7}"/>
              </a:ext>
            </a:extLst>
          </p:cNvPr>
          <p:cNvSpPr txBox="1"/>
          <p:nvPr/>
        </p:nvSpPr>
        <p:spPr>
          <a:xfrm>
            <a:off x="193040" y="436881"/>
            <a:ext cx="10759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2. Is there any correlation between literacy rate and Voter Turnout %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2FEFE-53C9-A259-38A2-B60DDECC1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4880" y="2031481"/>
            <a:ext cx="4433002" cy="22273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EA8667-7643-4BCC-4F91-3F3BB834A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2762" y="2021322"/>
            <a:ext cx="4433002" cy="22273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C8DDB3-F82B-2DF6-A2FD-A41707ABD9EE}"/>
              </a:ext>
            </a:extLst>
          </p:cNvPr>
          <p:cNvSpPr txBox="1"/>
          <p:nvPr/>
        </p:nvSpPr>
        <p:spPr>
          <a:xfrm>
            <a:off x="2301643" y="1234181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For 2014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24405C-1EB8-2D24-8534-688552B97C15}"/>
              </a:ext>
            </a:extLst>
          </p:cNvPr>
          <p:cNvSpPr txBox="1"/>
          <p:nvPr/>
        </p:nvSpPr>
        <p:spPr>
          <a:xfrm>
            <a:off x="7745755" y="1235641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For 2019</a:t>
            </a:r>
            <a:endParaRPr lang="en-IN" sz="2400" dirty="0"/>
          </a:p>
        </p:txBody>
      </p:sp>
      <p:pic>
        <p:nvPicPr>
          <p:cNvPr id="6" name="Picture 5" descr="A blue and white graph&#10;&#10;Description automatically generated">
            <a:extLst>
              <a:ext uri="{FF2B5EF4-FFF2-40B4-BE49-F238E27FC236}">
                <a16:creationId xmlns:a16="http://schemas.microsoft.com/office/drawing/2014/main" id="{ADB74800-B32C-A0EC-C136-F4DED412E6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65" y="4807063"/>
            <a:ext cx="3055326" cy="1502742"/>
          </a:xfrm>
          <a:prstGeom prst="rect">
            <a:avLst/>
          </a:prstGeom>
        </p:spPr>
      </p:pic>
      <p:pic>
        <p:nvPicPr>
          <p:cNvPr id="11" name="Picture 10" descr="A blue and white circle with black text">
            <a:extLst>
              <a:ext uri="{FF2B5EF4-FFF2-40B4-BE49-F238E27FC236}">
                <a16:creationId xmlns:a16="http://schemas.microsoft.com/office/drawing/2014/main" id="{4344ED55-B84B-BA86-B18C-B69DEE18F7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020" y="4763474"/>
            <a:ext cx="3071732" cy="147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49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88960D-C4F6-6C36-9A37-5235E419ECB7}"/>
              </a:ext>
            </a:extLst>
          </p:cNvPr>
          <p:cNvSpPr txBox="1"/>
          <p:nvPr/>
        </p:nvSpPr>
        <p:spPr>
          <a:xfrm>
            <a:off x="0" y="544338"/>
            <a:ext cx="1072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3. Is there any correlation between GDP and Voter Turnout %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C8DDB3-F82B-2DF6-A2FD-A41707ABD9EE}"/>
              </a:ext>
            </a:extLst>
          </p:cNvPr>
          <p:cNvSpPr txBox="1"/>
          <p:nvPr/>
        </p:nvSpPr>
        <p:spPr>
          <a:xfrm>
            <a:off x="2383404" y="1289395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For 2014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24405C-1EB8-2D24-8534-688552B97C15}"/>
              </a:ext>
            </a:extLst>
          </p:cNvPr>
          <p:cNvSpPr txBox="1"/>
          <p:nvPr/>
        </p:nvSpPr>
        <p:spPr>
          <a:xfrm>
            <a:off x="7705114" y="1223268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For 2019</a:t>
            </a:r>
            <a:endParaRPr lang="en-IN" sz="2400" dirty="0"/>
          </a:p>
        </p:txBody>
      </p:sp>
      <p:pic>
        <p:nvPicPr>
          <p:cNvPr id="9" name="Picture 8" descr="A graph of blue dots&#10;&#10;Description automatically generated">
            <a:extLst>
              <a:ext uri="{FF2B5EF4-FFF2-40B4-BE49-F238E27FC236}">
                <a16:creationId xmlns:a16="http://schemas.microsoft.com/office/drawing/2014/main" id="{DC766AE8-4FD6-DC38-EFE7-094C59A0E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29" y="2034452"/>
            <a:ext cx="4591691" cy="2300748"/>
          </a:xfrm>
          <a:prstGeom prst="rect">
            <a:avLst/>
          </a:prstGeom>
        </p:spPr>
      </p:pic>
      <p:pic>
        <p:nvPicPr>
          <p:cNvPr id="12" name="Picture 11" descr="A blue and white circle with black text&#10;&#10;Description automatically generated">
            <a:extLst>
              <a:ext uri="{FF2B5EF4-FFF2-40B4-BE49-F238E27FC236}">
                <a16:creationId xmlns:a16="http://schemas.microsoft.com/office/drawing/2014/main" id="{1B5A0ED7-DAC6-D357-6A86-A19D9A596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128" y="4618592"/>
            <a:ext cx="2995432" cy="1305107"/>
          </a:xfrm>
          <a:prstGeom prst="rect">
            <a:avLst/>
          </a:prstGeom>
        </p:spPr>
      </p:pic>
      <p:pic>
        <p:nvPicPr>
          <p:cNvPr id="14" name="Picture 13" descr="A blue and white pie chart">
            <a:extLst>
              <a:ext uri="{FF2B5EF4-FFF2-40B4-BE49-F238E27FC236}">
                <a16:creationId xmlns:a16="http://schemas.microsoft.com/office/drawing/2014/main" id="{A54ED0E4-2E4F-9487-B5A7-DC8C322B26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18" y="4618592"/>
            <a:ext cx="2923753" cy="1343212"/>
          </a:xfrm>
          <a:prstGeom prst="rect">
            <a:avLst/>
          </a:prstGeom>
        </p:spPr>
      </p:pic>
      <p:pic>
        <p:nvPicPr>
          <p:cNvPr id="18" name="Picture 17" descr="A screen shot of a graph">
            <a:extLst>
              <a:ext uri="{FF2B5EF4-FFF2-40B4-BE49-F238E27FC236}">
                <a16:creationId xmlns:a16="http://schemas.microsoft.com/office/drawing/2014/main" id="{0AC151B4-261E-C0D4-7DD0-6CCBF534C4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28" y="2034453"/>
            <a:ext cx="4610743" cy="230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65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DC4501-0B42-B56E-992E-BD8F6E90D887}"/>
              </a:ext>
            </a:extLst>
          </p:cNvPr>
          <p:cNvSpPr txBox="1"/>
          <p:nvPr/>
        </p:nvSpPr>
        <p:spPr>
          <a:xfrm>
            <a:off x="142240" y="279596"/>
            <a:ext cx="10728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Correlation Analysis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0437F-17DC-70CE-3BC7-7D4718551676}"/>
              </a:ext>
            </a:extLst>
          </p:cNvPr>
          <p:cNvSpPr txBox="1"/>
          <p:nvPr/>
        </p:nvSpPr>
        <p:spPr>
          <a:xfrm>
            <a:off x="0" y="936803"/>
            <a:ext cx="11612880" cy="14003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Correlation refers to the degree in which two variables are related. Its range is -1 to +1.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-1 indicates strong negative relationship while +1 indicates strong positive relationship while 0 refers to no relationship at all between the 2 variables.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correlation between Postal Votes % and Voter Turnout Ratio is approximately 0.15 average of both years) which tells a weak positive correlation between the 2 variables meaning as postal votes %  increases the polling % also increases slightly.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correlation between Literacy Rate % and Voter Turnout Ratio is approximately 0.26 (average of both years)  which tells a weak positive correlation between the 2 variables meaning as literacy rate increases  the  polling % also increases slightly.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correlation between GDP and Voter Turnout Ratio is approximately -0.48 (average of both years)  which tells a moderate negative correlation between the 2 variables meaning as GDP increases  the  polling % decreases moderately.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31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114500-1593-C8BE-36BD-7131F27926D4}"/>
              </a:ext>
            </a:extLst>
          </p:cNvPr>
          <p:cNvSpPr txBox="1"/>
          <p:nvPr/>
        </p:nvSpPr>
        <p:spPr>
          <a:xfrm>
            <a:off x="213360" y="176014"/>
            <a:ext cx="6156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Voter Turnout Ratio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1D2D3-5B9F-6378-93EB-0839BFC7F145}"/>
              </a:ext>
            </a:extLst>
          </p:cNvPr>
          <p:cNvSpPr txBox="1"/>
          <p:nvPr/>
        </p:nvSpPr>
        <p:spPr>
          <a:xfrm>
            <a:off x="0" y="936803"/>
            <a:ext cx="11612880" cy="10310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Voter Turnout Ratio is the polling percentage of an election given by</a:t>
            </a:r>
          </a:p>
          <a:p>
            <a:endParaRPr lang="en-IN" sz="2000" b="1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                                  </a:t>
            </a:r>
            <a:r>
              <a:rPr lang="en-I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Voter Turnout Ratio = </a:t>
            </a:r>
            <a:r>
              <a:rPr lang="en-IN" sz="20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DIVIDE</a:t>
            </a:r>
            <a:r>
              <a:rPr lang="en-I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[Total Votes]</a:t>
            </a:r>
            <a:r>
              <a:rPr lang="en-I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200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[Total Electors]</a:t>
            </a:r>
            <a:r>
              <a:rPr lang="en-I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The North-eastern parts of India have shown the highest polling percentage in both the elections.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Dhubri and Bishnupur have consistently been in the top 5 in the Voter Turnout in both the elections.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The densely populated states of India have shown a lesser polling percentage comparatively like Bihar, Uttar Pradesh, Maharashtra  and the contrary is also true.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In 2014, the overall polling % was 66.1 % and 2019 was 67.3 %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41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E025BD-CBF4-113B-B186-76C8F804A620}"/>
              </a:ext>
            </a:extLst>
          </p:cNvPr>
          <p:cNvSpPr txBox="1"/>
          <p:nvPr/>
        </p:nvSpPr>
        <p:spPr>
          <a:xfrm>
            <a:off x="447040" y="294640"/>
            <a:ext cx="625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About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E39EE-9C5C-403F-5074-383BF360B295}"/>
              </a:ext>
            </a:extLst>
          </p:cNvPr>
          <p:cNvSpPr txBox="1"/>
          <p:nvPr/>
        </p:nvSpPr>
        <p:spPr>
          <a:xfrm>
            <a:off x="447040" y="1380758"/>
            <a:ext cx="105460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 err="1">
                <a:solidFill>
                  <a:schemeClr val="bg1"/>
                </a:solidFill>
              </a:rPr>
              <a:t>Atliq</a:t>
            </a:r>
            <a:r>
              <a:rPr lang="en-IN" sz="2000" dirty="0">
                <a:solidFill>
                  <a:schemeClr val="bg1"/>
                </a:solidFill>
              </a:rPr>
              <a:t> Media is a private company who wanted to telecast a show on the Lok Sabha Elections of </a:t>
            </a:r>
          </a:p>
          <a:p>
            <a:r>
              <a:rPr lang="en-IN" sz="2000" dirty="0">
                <a:solidFill>
                  <a:schemeClr val="bg1"/>
                </a:solidFill>
              </a:rPr>
              <a:t>2014 and 2018. They wanted to present unexplored insights from the elections as a show.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490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114500-1593-C8BE-36BD-7131F27926D4}"/>
              </a:ext>
            </a:extLst>
          </p:cNvPr>
          <p:cNvSpPr txBox="1"/>
          <p:nvPr/>
        </p:nvSpPr>
        <p:spPr>
          <a:xfrm>
            <a:off x="213360" y="176014"/>
            <a:ext cx="6156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Vote Share of NOTA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1D2D3-5B9F-6378-93EB-0839BFC7F145}"/>
              </a:ext>
            </a:extLst>
          </p:cNvPr>
          <p:cNvSpPr txBox="1"/>
          <p:nvPr/>
        </p:nvSpPr>
        <p:spPr>
          <a:xfrm>
            <a:off x="0" y="936803"/>
            <a:ext cx="11612880" cy="10002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NOTA stands for None of the Above – People opt for NOTA when they do not have any preference of the candidates contesting in their constituency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People express their dissatisfaction with the current politicians which can lead to a higher number of votes for NOTA.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If NOTA gets the most number of votes in a constituency, the next candidate with the second most number of votes is declared the winner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In 2014 and 2019 elections, we can see that most of the constituencies with tribal population has the highest vote share for NOTA like </a:t>
            </a:r>
            <a:r>
              <a:rPr lang="en-IN" sz="2000" b="1" dirty="0" err="1">
                <a:solidFill>
                  <a:schemeClr val="bg1"/>
                </a:solidFill>
              </a:rPr>
              <a:t>Aruku</a:t>
            </a:r>
            <a:r>
              <a:rPr lang="en-IN" sz="2000" b="1" dirty="0">
                <a:solidFill>
                  <a:schemeClr val="bg1"/>
                </a:solidFill>
              </a:rPr>
              <a:t>, Dahod, Tura, </a:t>
            </a:r>
            <a:r>
              <a:rPr lang="en-IN" sz="2000" b="1" dirty="0" err="1">
                <a:solidFill>
                  <a:schemeClr val="bg1"/>
                </a:solidFill>
              </a:rPr>
              <a:t>Singhbum</a:t>
            </a:r>
            <a:r>
              <a:rPr lang="en-IN" sz="2000" b="1" dirty="0">
                <a:solidFill>
                  <a:schemeClr val="bg1"/>
                </a:solidFill>
              </a:rPr>
              <a:t>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This may be due to the issues related to tribal welfare and development, displacement of tribal population for infrastructure development, mining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214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724691-1E7E-833A-F3C9-B7A012F7C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813" y="853440"/>
            <a:ext cx="3277828" cy="2504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9FE4AE-5915-FFF8-C5F4-E6EBBF158A60}"/>
              </a:ext>
            </a:extLst>
          </p:cNvPr>
          <p:cNvSpPr txBox="1"/>
          <p:nvPr/>
        </p:nvSpPr>
        <p:spPr>
          <a:xfrm>
            <a:off x="254000" y="3021420"/>
            <a:ext cx="1176528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Though the North-eastern parts have shown a higher polling %, the participation of women in the elections is very 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This might be due to their economic disadvantages, socio-economic norms and lower literacy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UP, Maharashtra , Tamil Nadu have consistently shown the participation of women which might be due to urbanization, higher literacy rates and effective government schemes aimed at women’s welfare and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E1AEF-492C-9B90-3E2C-F3A26CAA21D5}"/>
              </a:ext>
            </a:extLst>
          </p:cNvPr>
          <p:cNvSpPr txBox="1"/>
          <p:nvPr/>
        </p:nvSpPr>
        <p:spPr>
          <a:xfrm>
            <a:off x="386080" y="117693"/>
            <a:ext cx="7426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Participation of Females in Elections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231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D46DDC-C711-8B74-257E-9A449B8B3092}"/>
              </a:ext>
            </a:extLst>
          </p:cNvPr>
          <p:cNvSpPr txBox="1"/>
          <p:nvPr/>
        </p:nvSpPr>
        <p:spPr>
          <a:xfrm>
            <a:off x="213360" y="176014"/>
            <a:ext cx="7426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Winning Candidates by Age Group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4" name="Picture 3" descr="A blue squares with numbers and a black text">
            <a:extLst>
              <a:ext uri="{FF2B5EF4-FFF2-40B4-BE49-F238E27FC236}">
                <a16:creationId xmlns:a16="http://schemas.microsoft.com/office/drawing/2014/main" id="{0CFDCDA0-FE3A-6E76-EDB9-CC87DE652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4908"/>
            <a:ext cx="4972744" cy="1648055"/>
          </a:xfrm>
          <a:prstGeom prst="rect">
            <a:avLst/>
          </a:prstGeom>
        </p:spPr>
      </p:pic>
      <p:pic>
        <p:nvPicPr>
          <p:cNvPr id="6" name="Picture 5" descr="A graph of a number and a number of blue squares">
            <a:extLst>
              <a:ext uri="{FF2B5EF4-FFF2-40B4-BE49-F238E27FC236}">
                <a16:creationId xmlns:a16="http://schemas.microsoft.com/office/drawing/2014/main" id="{F5DAD24C-6EC8-4142-CF54-2994C0324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75" y="1024908"/>
            <a:ext cx="4820323" cy="1571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C562AB-5E00-1016-19E0-266124B55FA4}"/>
              </a:ext>
            </a:extLst>
          </p:cNvPr>
          <p:cNvSpPr txBox="1"/>
          <p:nvPr/>
        </p:nvSpPr>
        <p:spPr>
          <a:xfrm>
            <a:off x="254000" y="3021420"/>
            <a:ext cx="11765280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\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age group of 40-60 comprises the largest number of winning candidates in both the elections thereby indicating the dominance of middle-aged politicians in elected positions.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It also shows that there is a significant number of winning candidates who are elderly (60-80) accounting to nearly </a:t>
            </a:r>
            <a:r>
              <a:rPr lang="en-US" sz="2000" b="1" dirty="0">
                <a:solidFill>
                  <a:schemeClr val="bg1"/>
                </a:solidFill>
              </a:rPr>
              <a:t>32%</a:t>
            </a:r>
            <a:r>
              <a:rPr lang="en-US" sz="2000" dirty="0">
                <a:solidFill>
                  <a:schemeClr val="bg1"/>
                </a:solidFill>
              </a:rPr>
              <a:t> followed by representation of younger candidates (nearly </a:t>
            </a:r>
            <a:r>
              <a:rPr lang="en-US" sz="2000" b="1" dirty="0">
                <a:solidFill>
                  <a:schemeClr val="bg1"/>
                </a:solidFill>
              </a:rPr>
              <a:t>11%</a:t>
            </a:r>
            <a:r>
              <a:rPr lang="en-US" sz="2000" dirty="0">
                <a:solidFill>
                  <a:schemeClr val="bg1"/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diverse age representation in political leadership underscores the importance of implementing policies that can cater to the needs and aspirations of citizens across all age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02604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8C38E8-9DA5-F1CF-0806-24F198D3A0D4}"/>
              </a:ext>
            </a:extLst>
          </p:cNvPr>
          <p:cNvSpPr txBox="1"/>
          <p:nvPr/>
        </p:nvSpPr>
        <p:spPr>
          <a:xfrm>
            <a:off x="213360" y="176014"/>
            <a:ext cx="7426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Winning Candidates by Category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4" name="Picture 3" descr="A blue rectangles with black text&#10;&#10;Description automatically generated">
            <a:extLst>
              <a:ext uri="{FF2B5EF4-FFF2-40B4-BE49-F238E27FC236}">
                <a16:creationId xmlns:a16="http://schemas.microsoft.com/office/drawing/2014/main" id="{A55E789F-0A11-918A-4AB7-539698DE2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27" y="1032534"/>
            <a:ext cx="4553585" cy="1687895"/>
          </a:xfrm>
          <a:prstGeom prst="rect">
            <a:avLst/>
          </a:prstGeom>
        </p:spPr>
      </p:pic>
      <p:pic>
        <p:nvPicPr>
          <p:cNvPr id="6" name="Picture 5" descr="A blue rectangles with black text">
            <a:extLst>
              <a:ext uri="{FF2B5EF4-FFF2-40B4-BE49-F238E27FC236}">
                <a16:creationId xmlns:a16="http://schemas.microsoft.com/office/drawing/2014/main" id="{A2146C2C-4739-8742-38F5-2C0449B51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3" y="1032535"/>
            <a:ext cx="4525006" cy="1640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750837-9B3E-0CA2-F7DB-C0292C864A68}"/>
              </a:ext>
            </a:extLst>
          </p:cNvPr>
          <p:cNvSpPr txBox="1"/>
          <p:nvPr/>
        </p:nvSpPr>
        <p:spPr>
          <a:xfrm>
            <a:off x="558800" y="2976880"/>
            <a:ext cx="1109472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There is a significant increase in the number of winning candidates across all categories.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SC has contributed to nearly </a:t>
            </a:r>
            <a:r>
              <a:rPr lang="en-IN" sz="2000" b="1" dirty="0">
                <a:solidFill>
                  <a:schemeClr val="bg1"/>
                </a:solidFill>
              </a:rPr>
              <a:t>15%</a:t>
            </a:r>
            <a:r>
              <a:rPr lang="en-IN" sz="2000" dirty="0">
                <a:solidFill>
                  <a:schemeClr val="bg1"/>
                </a:solidFill>
              </a:rPr>
              <a:t> of winning candidates and ST to nearly </a:t>
            </a:r>
            <a:r>
              <a:rPr lang="en-IN" sz="2000" b="1" dirty="0">
                <a:solidFill>
                  <a:schemeClr val="bg1"/>
                </a:solidFill>
              </a:rPr>
              <a:t>9%</a:t>
            </a:r>
            <a:r>
              <a:rPr lang="en-IN" sz="2000" dirty="0">
                <a:solidFill>
                  <a:schemeClr val="bg1"/>
                </a:solidFill>
              </a:rPr>
              <a:t> in both the elections.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increase in winning candidates across all categories suggests a progressive trend in political representation, aiming for a more inclusive and diverse political landscape.</a:t>
            </a:r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380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"/>
            <a:ext cx="12192000" cy="6858000"/>
          </a:xfrm>
          <a:prstGeom prst="rect">
            <a:avLst/>
          </a:prstGeom>
        </p:spPr>
      </p:pic>
      <p:pic>
        <p:nvPicPr>
          <p:cNvPr id="3" name="Picture 2" descr="A blue bar graph with black text&#10;&#10;Description automatically generated">
            <a:extLst>
              <a:ext uri="{FF2B5EF4-FFF2-40B4-BE49-F238E27FC236}">
                <a16:creationId xmlns:a16="http://schemas.microsoft.com/office/drawing/2014/main" id="{8AE6AF30-2033-05B7-1BD7-0858A38D2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890" y="697856"/>
            <a:ext cx="3681947" cy="2109766"/>
          </a:xfrm>
          <a:prstGeom prst="rect">
            <a:avLst/>
          </a:prstGeom>
        </p:spPr>
      </p:pic>
      <p:pic>
        <p:nvPicPr>
          <p:cNvPr id="5" name="Picture 4" descr="A bar graph with numbers and text&#10;&#10;Description automatically generated">
            <a:extLst>
              <a:ext uri="{FF2B5EF4-FFF2-40B4-BE49-F238E27FC236}">
                <a16:creationId xmlns:a16="http://schemas.microsoft.com/office/drawing/2014/main" id="{C105BC8B-4FB1-364E-6B95-B2294E746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6" y="692777"/>
            <a:ext cx="3543795" cy="21148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AB4F5F-D28A-9AE1-CF01-06DA4019BA5B}"/>
              </a:ext>
            </a:extLst>
          </p:cNvPr>
          <p:cNvSpPr txBox="1"/>
          <p:nvPr/>
        </p:nvSpPr>
        <p:spPr>
          <a:xfrm>
            <a:off x="254000" y="3021420"/>
            <a:ext cx="11765280" cy="7386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BJP, lead by Mr. Narendra Modi had a landslide victory in both the elections of 2014,2019 with 282  (including Odisha -1 and </a:t>
            </a:r>
            <a:r>
              <a:rPr lang="en-IN" sz="2000" dirty="0">
                <a:solidFill>
                  <a:schemeClr val="bg1"/>
                </a:solidFill>
              </a:rPr>
              <a:t>Chhattisgarh</a:t>
            </a:r>
            <a:r>
              <a:rPr lang="en-US" sz="2000" dirty="0">
                <a:solidFill>
                  <a:schemeClr val="bg1"/>
                </a:solidFill>
              </a:rPr>
              <a:t> -10 ) and 303 seats respectively, surpassing the majority mark of 272 seats.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He won 2 seats (Vadodara, Varanasi) in 2014 and Varanasi constituency in the 2019 elections significantly.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INC, lead by Rahul Gandhi suffered a heavy loss with less than 20% vote share in both the elections.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He won in Amethi constituency in 2014 ad Wayanad constituency in 2019 with a margin victory of 40% and 12 % respectively.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C86E9-2BDC-C9B8-D01F-BDEBEBD0F320}"/>
              </a:ext>
            </a:extLst>
          </p:cNvPr>
          <p:cNvSpPr txBox="1"/>
          <p:nvPr/>
        </p:nvSpPr>
        <p:spPr>
          <a:xfrm>
            <a:off x="213360" y="176014"/>
            <a:ext cx="6156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No of Seats won by Party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391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62C320-D5F4-65E2-D1F5-F17590ED0A64}"/>
              </a:ext>
            </a:extLst>
          </p:cNvPr>
          <p:cNvSpPr txBox="1"/>
          <p:nvPr/>
        </p:nvSpPr>
        <p:spPr>
          <a:xfrm>
            <a:off x="213360" y="176014"/>
            <a:ext cx="7426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Recommendations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536B52-4763-01F5-87AB-78414F1157BD}"/>
              </a:ext>
            </a:extLst>
          </p:cNvPr>
          <p:cNvSpPr txBox="1"/>
          <p:nvPr/>
        </p:nvSpPr>
        <p:spPr>
          <a:xfrm>
            <a:off x="213360" y="936803"/>
            <a:ext cx="11176000" cy="13018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Educating people the importance of voting and how a single vote can significantly create an impact in the electoral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Reminder emails or messages to the voters to encourage voting. It can contain information like nearest polling station, date and hours of operation.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Enhanced accessibility of polling stations by increasing the number or deploying mobile polling stations for the people in rural areas.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Enable secure online voting options to offer more flexibility and ease for the voters.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Ensure effective strategies for queue management, so that people don’t have to wait for longer hours to cast their thereby causing dissatisfaction.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7FC46F-3872-6E89-9477-8E5676D41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Voting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Explore secure online voting options to provide greater flexibility for voters.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489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56282E-4B26-78DA-4A09-05BB08B6F8A6}"/>
              </a:ext>
            </a:extLst>
          </p:cNvPr>
          <p:cNvSpPr txBox="1"/>
          <p:nvPr/>
        </p:nvSpPr>
        <p:spPr>
          <a:xfrm>
            <a:off x="4185920" y="2722880"/>
            <a:ext cx="4937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5678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CDA5AE-3368-E230-FE53-46D3F84A07E8}"/>
              </a:ext>
            </a:extLst>
          </p:cNvPr>
          <p:cNvSpPr txBox="1"/>
          <p:nvPr/>
        </p:nvSpPr>
        <p:spPr>
          <a:xfrm>
            <a:off x="294640" y="369054"/>
            <a:ext cx="6156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Dataset Overview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BD9B50-1A5D-1456-4DB4-C1451BA6D6EC}"/>
              </a:ext>
            </a:extLst>
          </p:cNvPr>
          <p:cNvSpPr txBox="1"/>
          <p:nvPr/>
        </p:nvSpPr>
        <p:spPr>
          <a:xfrm>
            <a:off x="548640" y="1656080"/>
            <a:ext cx="9631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dim_states_codes</a:t>
            </a:r>
            <a:r>
              <a:rPr lang="en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 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  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Gives information regarding the states of India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AB0C60-2C45-B3B1-4409-1D19442F30D1}"/>
              </a:ext>
            </a:extLst>
          </p:cNvPr>
          <p:cNvSpPr txBox="1"/>
          <p:nvPr/>
        </p:nvSpPr>
        <p:spPr>
          <a:xfrm>
            <a:off x="548640" y="2609910"/>
            <a:ext cx="1120648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</a:t>
            </a:r>
          </a:p>
          <a:p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constituency_wise_results_2014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constituency_wise_results_2019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IN" dirty="0">
                <a:solidFill>
                  <a:schemeClr val="bg1"/>
                </a:solidFill>
              </a:rPr>
              <a:t> 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Gives information regarding the various constituencies, their states, candidates who participated in the election</a:t>
            </a:r>
          </a:p>
          <a:p>
            <a:r>
              <a:rPr lang="en-IN" dirty="0">
                <a:solidFill>
                  <a:schemeClr val="bg1"/>
                </a:solidFill>
              </a:rPr>
              <a:t>their respective parties, their age ,category, the number of votes they got including general and postal votes and             the total number of electors in the constituencies for the </a:t>
            </a:r>
            <a:r>
              <a:rPr lang="en-IN" b="1" dirty="0">
                <a:solidFill>
                  <a:schemeClr val="bg1"/>
                </a:solidFill>
              </a:rPr>
              <a:t>Lok Sabha Elections </a:t>
            </a:r>
            <a:r>
              <a:rPr lang="en-IN" dirty="0">
                <a:solidFill>
                  <a:schemeClr val="bg1"/>
                </a:solidFill>
              </a:rPr>
              <a:t>2014 and 2019 respectively.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55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41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542343-1A03-7419-541B-E5D2C0AEE7AB}"/>
              </a:ext>
            </a:extLst>
          </p:cNvPr>
          <p:cNvSpPr txBox="1"/>
          <p:nvPr/>
        </p:nvSpPr>
        <p:spPr>
          <a:xfrm>
            <a:off x="121920" y="1656544"/>
            <a:ext cx="11968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For 2014,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D1FED-6435-51B9-7543-BE7B3FCA0117}"/>
              </a:ext>
            </a:extLst>
          </p:cNvPr>
          <p:cNvSpPr txBox="1"/>
          <p:nvPr/>
        </p:nvSpPr>
        <p:spPr>
          <a:xfrm>
            <a:off x="294640" y="369054"/>
            <a:ext cx="10728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1. List top 5/bottom 5 constituencies of 2014 and 2019 in terms of Voter Turnout Ratio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B9D37A-2AE1-96E2-D1EF-2FD64670E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890" y="2131276"/>
            <a:ext cx="4544059" cy="1457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0F11F-EB80-7A97-14EA-D792E93A5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6838" y="2112223"/>
            <a:ext cx="4615536" cy="14765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1D2D8A-0A17-D326-416A-CC11D2B31494}"/>
              </a:ext>
            </a:extLst>
          </p:cNvPr>
          <p:cNvSpPr txBox="1"/>
          <p:nvPr/>
        </p:nvSpPr>
        <p:spPr>
          <a:xfrm>
            <a:off x="121920" y="3961849"/>
            <a:ext cx="11968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For 2019,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D2D8D9-366F-B13F-EC2B-9A364157B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689" y="4472506"/>
            <a:ext cx="4700832" cy="14975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922BABB-F387-0297-23B0-D57BEA9017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8579" y="4436313"/>
            <a:ext cx="4832056" cy="156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4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41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542343-1A03-7419-541B-E5D2C0AEE7AB}"/>
              </a:ext>
            </a:extLst>
          </p:cNvPr>
          <p:cNvSpPr txBox="1"/>
          <p:nvPr/>
        </p:nvSpPr>
        <p:spPr>
          <a:xfrm>
            <a:off x="121920" y="1656544"/>
            <a:ext cx="11968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For 2014,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D1FED-6435-51B9-7543-BE7B3FCA0117}"/>
              </a:ext>
            </a:extLst>
          </p:cNvPr>
          <p:cNvSpPr txBox="1"/>
          <p:nvPr/>
        </p:nvSpPr>
        <p:spPr>
          <a:xfrm>
            <a:off x="294640" y="369054"/>
            <a:ext cx="1072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2. List top 5/bottom 5 states of 2014 and 2019 in terms of Voter Turnout Ratio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B9D37A-2AE1-96E2-D1EF-2FD64670E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8091" y="2131276"/>
            <a:ext cx="3536728" cy="1457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0F11F-EB80-7A97-14EA-D792E93A5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4406" y="2148793"/>
            <a:ext cx="3756153" cy="14765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1D2D8A-0A17-D326-416A-CC11D2B31494}"/>
              </a:ext>
            </a:extLst>
          </p:cNvPr>
          <p:cNvSpPr txBox="1"/>
          <p:nvPr/>
        </p:nvSpPr>
        <p:spPr>
          <a:xfrm>
            <a:off x="121920" y="3961849"/>
            <a:ext cx="11968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For 2019,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D2D8D9-366F-B13F-EC2B-9A364157B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8091" y="4384826"/>
            <a:ext cx="3536728" cy="16885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922BABB-F387-0297-23B0-D57BEA9017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4406" y="4377016"/>
            <a:ext cx="3756154" cy="168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2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0A5A16-71AC-E975-0982-10F12A040964}"/>
              </a:ext>
            </a:extLst>
          </p:cNvPr>
          <p:cNvSpPr txBox="1"/>
          <p:nvPr/>
        </p:nvSpPr>
        <p:spPr>
          <a:xfrm>
            <a:off x="294640" y="369054"/>
            <a:ext cx="10728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3. Which constituencies have the elected the same party for two consecutive elections, rank them by % of votes to that winning party in 2019 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F98F0CA-91BE-C962-234D-44F40B7FB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06" y="1200051"/>
            <a:ext cx="6057414" cy="34688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52F443-B13E-ED50-8BF6-7C11DB58CB2B}"/>
              </a:ext>
            </a:extLst>
          </p:cNvPr>
          <p:cNvSpPr txBox="1"/>
          <p:nvPr/>
        </p:nvSpPr>
        <p:spPr>
          <a:xfrm>
            <a:off x="294640" y="5008880"/>
            <a:ext cx="11592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336 constituencies have elected the same party in 2014 and 2019. 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This includes BJP – 239 constituencies (71%) and INC – 19 constituencies (5.6%) winning again.</a:t>
            </a:r>
          </a:p>
        </p:txBody>
      </p:sp>
    </p:spTree>
    <p:extLst>
      <p:ext uri="{BB962C8B-B14F-4D97-AF65-F5344CB8AC3E}">
        <p14:creationId xmlns:p14="http://schemas.microsoft.com/office/powerpoint/2010/main" val="420241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0A5A16-71AC-E975-0982-10F12A040964}"/>
              </a:ext>
            </a:extLst>
          </p:cNvPr>
          <p:cNvSpPr txBox="1"/>
          <p:nvPr/>
        </p:nvSpPr>
        <p:spPr>
          <a:xfrm>
            <a:off x="294640" y="369054"/>
            <a:ext cx="10728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4. Which constituencies have the elected for different parties in two elections (list top 10 based on winner  vote % in two elections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8F0CA-91BE-C962-234D-44F40B7FB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366" y="1324072"/>
            <a:ext cx="5262714" cy="34658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17C327-A65A-B44C-9C99-E5594C9C9C20}"/>
              </a:ext>
            </a:extLst>
          </p:cNvPr>
          <p:cNvSpPr txBox="1"/>
          <p:nvPr/>
        </p:nvSpPr>
        <p:spPr>
          <a:xfrm>
            <a:off x="294640" y="5008880"/>
            <a:ext cx="11592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175 constituencies have voted for a change in the 2019 elections. 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Out of which 45 constituencies have elected for BJP (25%) and 30 constituencies to INC (17%) in 2019.</a:t>
            </a:r>
          </a:p>
        </p:txBody>
      </p:sp>
    </p:spTree>
    <p:extLst>
      <p:ext uri="{BB962C8B-B14F-4D97-AF65-F5344CB8AC3E}">
        <p14:creationId xmlns:p14="http://schemas.microsoft.com/office/powerpoint/2010/main" val="153878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0A5A16-71AC-E975-0982-10F12A040964}"/>
              </a:ext>
            </a:extLst>
          </p:cNvPr>
          <p:cNvSpPr txBox="1"/>
          <p:nvPr/>
        </p:nvSpPr>
        <p:spPr>
          <a:xfrm>
            <a:off x="294640" y="369054"/>
            <a:ext cx="10728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5. List top 5 candidates based on margin difference with runners in 2014 and 2019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014A21-A9B2-39AB-E4A8-93A628A25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484" y="2057798"/>
            <a:ext cx="6139236" cy="2351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028D3B-365C-8765-E33C-D1CE18959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9004" y="2057797"/>
            <a:ext cx="5672490" cy="23516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607492-DF50-692E-8123-1AB108787731}"/>
              </a:ext>
            </a:extLst>
          </p:cNvPr>
          <p:cNvSpPr txBox="1"/>
          <p:nvPr/>
        </p:nvSpPr>
        <p:spPr>
          <a:xfrm>
            <a:off x="774871" y="1384439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For 2014,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D711C-F838-A113-8A68-7DBF14922088}"/>
              </a:ext>
            </a:extLst>
          </p:cNvPr>
          <p:cNvSpPr txBox="1"/>
          <p:nvPr/>
        </p:nvSpPr>
        <p:spPr>
          <a:xfrm>
            <a:off x="6731342" y="126673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For 2019,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906F25-98DB-0925-3716-D71FA629ECBA}"/>
              </a:ext>
            </a:extLst>
          </p:cNvPr>
          <p:cNvSpPr txBox="1"/>
          <p:nvPr/>
        </p:nvSpPr>
        <p:spPr>
          <a:xfrm>
            <a:off x="294640" y="4713467"/>
            <a:ext cx="115925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C. R. Patil has won significantly in both the elections for the constituency of Navsari. This may be due to his strong political base , party affiliations with BJP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 Narendra Modi has won with the greatest margin of 0.57 million votes.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36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0A5A16-71AC-E975-0982-10F12A040964}"/>
              </a:ext>
            </a:extLst>
          </p:cNvPr>
          <p:cNvSpPr txBox="1"/>
          <p:nvPr/>
        </p:nvSpPr>
        <p:spPr>
          <a:xfrm>
            <a:off x="294640" y="369054"/>
            <a:ext cx="1072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6.  % split of votes of parties between 2014, 2019 at national level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012AF-9C42-DD74-7F94-01FFDCD41C93}"/>
              </a:ext>
            </a:extLst>
          </p:cNvPr>
          <p:cNvSpPr txBox="1"/>
          <p:nvPr/>
        </p:nvSpPr>
        <p:spPr>
          <a:xfrm>
            <a:off x="121920" y="1656544"/>
            <a:ext cx="11968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763-A1F2-9F73-78EA-CB42C7C10499}"/>
              </a:ext>
            </a:extLst>
          </p:cNvPr>
          <p:cNvSpPr txBox="1"/>
          <p:nvPr/>
        </p:nvSpPr>
        <p:spPr>
          <a:xfrm>
            <a:off x="450334" y="909034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For 2014,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5130E-3C23-4858-DF4C-FF24C82D30F4}"/>
              </a:ext>
            </a:extLst>
          </p:cNvPr>
          <p:cNvSpPr txBox="1"/>
          <p:nvPr/>
        </p:nvSpPr>
        <p:spPr>
          <a:xfrm>
            <a:off x="6321167" y="909033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For 2019,</a:t>
            </a:r>
            <a:endParaRPr lang="en-IN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DB7654-7356-F5D5-F347-378DD86D5F82}"/>
              </a:ext>
            </a:extLst>
          </p:cNvPr>
          <p:cNvSpPr txBox="1"/>
          <p:nvPr/>
        </p:nvSpPr>
        <p:spPr>
          <a:xfrm>
            <a:off x="309880" y="4097196"/>
            <a:ext cx="11592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BJP, INC have remained the major national parties in India in both the elections.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BJP has gained its vote share by nearly 6.3% in 2019 while INC has gained nearly 0.8% vote share at national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Together they contributed to more than 50% vote share in both the elections.</a:t>
            </a:r>
          </a:p>
        </p:txBody>
      </p:sp>
      <p:pic>
        <p:nvPicPr>
          <p:cNvPr id="21" name="Picture 20" descr="A blue circle with numbers and text">
            <a:extLst>
              <a:ext uri="{FF2B5EF4-FFF2-40B4-BE49-F238E27FC236}">
                <a16:creationId xmlns:a16="http://schemas.microsoft.com/office/drawing/2014/main" id="{5480E80C-DDAF-92A5-C67E-0CE8583D3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608" y="1253492"/>
            <a:ext cx="4732992" cy="2818493"/>
          </a:xfrm>
          <a:prstGeom prst="rect">
            <a:avLst/>
          </a:prstGeom>
        </p:spPr>
      </p:pic>
      <p:pic>
        <p:nvPicPr>
          <p:cNvPr id="23" name="Picture 22" descr="A blue circle with numbers and a number of numbers">
            <a:extLst>
              <a:ext uri="{FF2B5EF4-FFF2-40B4-BE49-F238E27FC236}">
                <a16:creationId xmlns:a16="http://schemas.microsoft.com/office/drawing/2014/main" id="{16EDA394-CB85-EF53-FBE3-6EBAC9271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20" y="1253492"/>
            <a:ext cx="4554559" cy="270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9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4330</TotalTime>
  <Words>1595</Words>
  <Application>Microsoft Office PowerPoint</Application>
  <PresentationFormat>Widescreen</PresentationFormat>
  <Paragraphs>311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Consolas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Athithyan Ravi</dc:creator>
  <cp:lastModifiedBy>Athithyan Ravi</cp:lastModifiedBy>
  <cp:revision>70</cp:revision>
  <dcterms:created xsi:type="dcterms:W3CDTF">2024-06-07T11:35:18Z</dcterms:created>
  <dcterms:modified xsi:type="dcterms:W3CDTF">2024-06-11T08:09:33Z</dcterms:modified>
</cp:coreProperties>
</file>