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20" r:id="rId4"/>
  </p:sldMasterIdLst>
  <p:notesMasterIdLst>
    <p:notesMasterId r:id="rId22"/>
  </p:notesMasterIdLst>
  <p:sldIdLst>
    <p:sldId id="256" r:id="rId5"/>
    <p:sldId id="258" r:id="rId6"/>
    <p:sldId id="263" r:id="rId7"/>
    <p:sldId id="264" r:id="rId8"/>
    <p:sldId id="265" r:id="rId9"/>
    <p:sldId id="266" r:id="rId10"/>
    <p:sldId id="269" r:id="rId11"/>
    <p:sldId id="279" r:id="rId12"/>
    <p:sldId id="271" r:id="rId13"/>
    <p:sldId id="280" r:id="rId14"/>
    <p:sldId id="272" r:id="rId15"/>
    <p:sldId id="281" r:id="rId16"/>
    <p:sldId id="282" r:id="rId17"/>
    <p:sldId id="277" r:id="rId18"/>
    <p:sldId id="276" r:id="rId19"/>
    <p:sldId id="275"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EB7BC-E7B7-4575-9112-6E1F8FFB069E}" type="datetimeFigureOut">
              <a:rPr lang="en-US" smtClean="0"/>
              <a:t>10/3/2025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D563E5-3F3B-4F78-9C71-DC2608869805}" type="slidenum">
              <a:rPr lang="en-US" smtClean="0"/>
              <a:t>‹#›</a:t>
            </a:fld>
            <a:endParaRPr lang="en-US" dirty="0"/>
          </a:p>
        </p:txBody>
      </p:sp>
    </p:spTree>
    <p:extLst>
      <p:ext uri="{BB962C8B-B14F-4D97-AF65-F5344CB8AC3E}">
        <p14:creationId xmlns:p14="http://schemas.microsoft.com/office/powerpoint/2010/main" val="3303684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4793A9-7C6C-4D08-92F6-F1F92C238736}" type="datetime1">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27215494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272F62-41D9-41B4-A742-F07D327A573D}" type="datetime1">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877767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F911B4-2B8A-4B9C-8112-6F5C986D46F7}" type="datetime1">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65054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782438-B4B8-4A3B-81C9-F825F3AAC376}" type="datetime1">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495594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E4997B-1FE4-47A8-9028-DEF54467F1A4}" type="datetime1">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333835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33E2A4-FC2B-4C62-99D1-22A122804089}" type="datetime1">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5137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178FDE-D23B-4B1F-9C84-7727D2CE25D7}" type="datetime1">
              <a:rPr lang="en-US" smtClean="0"/>
              <a:t>10/3/2025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36260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1E6DC1-AD37-4838-9FEB-59E5E9793810}" type="datetime1">
              <a:rPr lang="en-US" smtClean="0"/>
              <a:t>10/3/2025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89036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326B5-3923-4825-B39D-26824402D2D6}" type="datetime1">
              <a:rPr lang="en-US" smtClean="0"/>
              <a:t>10/3/2025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83492550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77A073-F441-4A2C-AEED-DA5AB371EE5F}" type="datetime1">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6644128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9920AA-4634-43CD-9C1A-EA35C3EB9627}" type="datetime1">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966133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330AF-CDB6-4B06-9433-B8653C157AA0}" type="datetime1">
              <a:rPr lang="en-US" smtClean="0"/>
              <a:t>10/3/2025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49719615"/>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C2A1-33AB-498F-9481-456EE428A8BA}"/>
              </a:ext>
            </a:extLst>
          </p:cNvPr>
          <p:cNvSpPr>
            <a:spLocks noGrp="1"/>
          </p:cNvSpPr>
          <p:nvPr>
            <p:ph type="ctrTitle"/>
          </p:nvPr>
        </p:nvSpPr>
        <p:spPr>
          <a:xfrm>
            <a:off x="352927" y="1187116"/>
            <a:ext cx="11470106" cy="3160295"/>
          </a:xfrm>
        </p:spPr>
        <p:txBody>
          <a:bodyPr anchor="ctr">
            <a:normAutofit/>
          </a:bodyPr>
          <a:lstStyle/>
          <a:p>
            <a:pPr algn="ctr"/>
            <a:r>
              <a:rPr lang="en-US" b="1" dirty="0" smtClean="0"/>
              <a:t>Aircraft Risk Analysis for New Aviation Division </a:t>
            </a:r>
            <a:endParaRPr lang="en-US" b="1" dirty="0"/>
          </a:p>
        </p:txBody>
      </p:sp>
      <p:sp>
        <p:nvSpPr>
          <p:cNvPr id="3" name="Subtitle 2">
            <a:extLst>
              <a:ext uri="{FF2B5EF4-FFF2-40B4-BE49-F238E27FC236}">
                <a16:creationId xmlns:a16="http://schemas.microsoft.com/office/drawing/2014/main" id="{244B152B-31E5-418B-BA48-A3361253FE01}"/>
              </a:ext>
            </a:extLst>
          </p:cNvPr>
          <p:cNvSpPr>
            <a:spLocks noGrp="1"/>
          </p:cNvSpPr>
          <p:nvPr>
            <p:ph type="subTitle" idx="1"/>
          </p:nvPr>
        </p:nvSpPr>
        <p:spPr>
          <a:xfrm>
            <a:off x="3162301" y="4176130"/>
            <a:ext cx="5860821" cy="926103"/>
          </a:xfrm>
        </p:spPr>
        <p:txBody>
          <a:bodyPr>
            <a:normAutofit/>
          </a:bodyPr>
          <a:lstStyle/>
          <a:p>
            <a:pPr algn="ctr"/>
            <a:r>
              <a:rPr lang="en-US" dirty="0" smtClean="0"/>
              <a:t>BY SHEILLA KAVINYA MULI </a:t>
            </a:r>
            <a:endParaRPr lang="en-US" dirty="0"/>
          </a:p>
        </p:txBody>
      </p:sp>
    </p:spTree>
    <p:extLst>
      <p:ext uri="{BB962C8B-B14F-4D97-AF65-F5344CB8AC3E}">
        <p14:creationId xmlns:p14="http://schemas.microsoft.com/office/powerpoint/2010/main" val="107436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Manufacturer </a:t>
            </a:r>
            <a:r>
              <a:rPr lang="en-US" dirty="0"/>
              <a:t>vs Number of Accidents </a:t>
            </a:r>
          </a:p>
        </p:txBody>
      </p:sp>
      <p:pic>
        <p:nvPicPr>
          <p:cNvPr id="4" name="Content Placeholder 3"/>
          <p:cNvPicPr>
            <a:picLocks noGrp="1" noChangeAspect="1"/>
          </p:cNvPicPr>
          <p:nvPr>
            <p:ph idx="1"/>
          </p:nvPr>
        </p:nvPicPr>
        <p:blipFill>
          <a:blip r:embed="rId2"/>
          <a:stretch>
            <a:fillRect/>
          </a:stretch>
        </p:blipFill>
        <p:spPr>
          <a:xfrm>
            <a:off x="705852" y="1825625"/>
            <a:ext cx="10202779" cy="4351338"/>
          </a:xfrm>
          <a:prstGeom prst="rect">
            <a:avLst/>
          </a:prstGeom>
        </p:spPr>
      </p:pic>
    </p:spTree>
    <p:extLst>
      <p:ext uri="{BB962C8B-B14F-4D97-AF65-F5344CB8AC3E}">
        <p14:creationId xmlns:p14="http://schemas.microsoft.com/office/powerpoint/2010/main" val="688900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pPr algn="ctr"/>
            <a:r>
              <a:rPr lang="en-US" b="1" dirty="0" smtClean="0"/>
              <a:t>The Dashboard </a:t>
            </a:r>
            <a:endParaRPr lang="en-US" b="1" dirty="0"/>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689811" y="2438400"/>
            <a:ext cx="11197389" cy="1442058"/>
          </a:xfrm>
        </p:spPr>
        <p:txBody>
          <a:bodyPr anchor="ctr">
            <a:normAutofit/>
          </a:bodyPr>
          <a:lstStyle/>
          <a:p>
            <a:r>
              <a:rPr lang="en-US" dirty="0" smtClean="0"/>
              <a:t>After keenly analyzing the data, the dashboard below was formulated to better help the understanding of the data and help make necessary recommendations</a:t>
            </a:r>
          </a:p>
          <a:p>
            <a:pPr marL="0" indent="0">
              <a:buNone/>
            </a:pPr>
            <a:endParaRPr lang="en-US" dirty="0"/>
          </a:p>
        </p:txBody>
      </p:sp>
    </p:spTree>
    <p:extLst>
      <p:ext uri="{BB962C8B-B14F-4D97-AF65-F5344CB8AC3E}">
        <p14:creationId xmlns:p14="http://schemas.microsoft.com/office/powerpoint/2010/main" val="1193585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Dashboard</a:t>
            </a:r>
            <a:endParaRPr lang="en-US" dirty="0"/>
          </a:p>
        </p:txBody>
      </p:sp>
      <p:pic>
        <p:nvPicPr>
          <p:cNvPr id="4" name="Content Placeholder 3"/>
          <p:cNvPicPr>
            <a:picLocks noGrp="1" noChangeAspect="1"/>
          </p:cNvPicPr>
          <p:nvPr>
            <p:ph idx="1"/>
          </p:nvPr>
        </p:nvPicPr>
        <p:blipFill>
          <a:blip r:embed="rId2"/>
          <a:stretch>
            <a:fillRect/>
          </a:stretch>
        </p:blipFill>
        <p:spPr>
          <a:xfrm>
            <a:off x="1830297" y="1825625"/>
            <a:ext cx="8531405" cy="4351338"/>
          </a:xfrm>
          <a:prstGeom prst="rect">
            <a:avLst/>
          </a:prstGeom>
        </p:spPr>
      </p:pic>
    </p:spTree>
    <p:extLst>
      <p:ext uri="{BB962C8B-B14F-4D97-AF65-F5344CB8AC3E}">
        <p14:creationId xmlns:p14="http://schemas.microsoft.com/office/powerpoint/2010/main" val="1129804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pPr algn="ctr"/>
            <a:r>
              <a:rPr lang="en-US" b="1" dirty="0" smtClean="0"/>
              <a:t>Recommendations</a:t>
            </a:r>
            <a:endParaRPr lang="en-US" b="1" dirty="0"/>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689811" y="2438400"/>
            <a:ext cx="11197389" cy="1442058"/>
          </a:xfrm>
        </p:spPr>
        <p:txBody>
          <a:bodyPr anchor="ctr">
            <a:normAutofit/>
          </a:bodyPr>
          <a:lstStyle/>
          <a:p>
            <a:r>
              <a:rPr lang="en-US" dirty="0" smtClean="0"/>
              <a:t>After analyzing the data that was used the following recommendations were made </a:t>
            </a:r>
          </a:p>
          <a:p>
            <a:endParaRPr lang="en-US" dirty="0"/>
          </a:p>
        </p:txBody>
      </p:sp>
      <p:sp>
        <p:nvSpPr>
          <p:cNvPr id="3" name="Rectangle 1"/>
          <p:cNvSpPr>
            <a:spLocks noChangeArrowheads="1"/>
          </p:cNvSpPr>
          <p:nvPr/>
        </p:nvSpPr>
        <p:spPr bwMode="auto">
          <a:xfrm>
            <a:off x="689811" y="3880458"/>
            <a:ext cx="1150218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u="none" strike="noStrike" cap="none" normalizeH="0" baseline="0" dirty="0" smtClean="0">
                <a:ln>
                  <a:noFill/>
                </a:ln>
                <a:solidFill>
                  <a:schemeClr val="tx1"/>
                </a:solidFill>
                <a:effectLst/>
              </a:rPr>
              <a:t>Prioritize modern aircraft models with the lowest risk scores for acquisition.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u="none" strike="noStrike" cap="none" normalizeH="0" baseline="0" dirty="0" smtClean="0">
                <a:ln>
                  <a:noFill/>
                </a:ln>
                <a:solidFill>
                  <a:schemeClr val="tx1"/>
                </a:solidFill>
                <a:effectLst/>
              </a:rPr>
              <a:t>Set an age limit on purchases (avoid aircraft older than 15 years).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u="none" strike="noStrike" cap="none" normalizeH="0" baseline="0" dirty="0" smtClean="0">
                <a:ln>
                  <a:noFill/>
                </a:ln>
                <a:solidFill>
                  <a:schemeClr val="tx1"/>
                </a:solidFill>
                <a:effectLst/>
              </a:rPr>
              <a:t>Partner with manufacturers who demonstrate strong safety in the company’s intended area of operation (commercial/private).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u="none" strike="noStrike" cap="none" normalizeH="0" baseline="0" dirty="0" smtClean="0">
                <a:ln>
                  <a:noFill/>
                </a:ln>
                <a:solidFill>
                  <a:schemeClr val="tx1"/>
                </a:solidFill>
                <a:effectLst/>
              </a:rPr>
              <a:t>Adopt a continuous monitoring strategy for fleet safety to maintain industry standards. </a:t>
            </a:r>
          </a:p>
        </p:txBody>
      </p:sp>
    </p:spTree>
    <p:extLst>
      <p:ext uri="{BB962C8B-B14F-4D97-AF65-F5344CB8AC3E}">
        <p14:creationId xmlns:p14="http://schemas.microsoft.com/office/powerpoint/2010/main" val="4168335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pPr algn="ctr"/>
            <a:r>
              <a:rPr lang="en-US" sz="4800" b="1" dirty="0" smtClean="0"/>
              <a:t>Limitations and assumptions </a:t>
            </a:r>
            <a:endParaRPr lang="en-US" sz="4800" b="1" dirty="0"/>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336884" y="2438399"/>
            <a:ext cx="10502271" cy="3208421"/>
          </a:xfrm>
        </p:spPr>
        <p:txBody>
          <a:bodyPr anchor="ctr">
            <a:normAutofit/>
          </a:bodyPr>
          <a:lstStyle/>
          <a:p>
            <a:endParaRPr lang="en-US" sz="3200" dirty="0" smtClean="0"/>
          </a:p>
          <a:p>
            <a:r>
              <a:rPr lang="en-US" sz="3200" dirty="0" smtClean="0"/>
              <a:t>Based on historical data future conditions of weather, cost and manufacturer may change </a:t>
            </a:r>
          </a:p>
          <a:p>
            <a:r>
              <a:rPr lang="en-US" sz="3200" dirty="0" smtClean="0"/>
              <a:t>Regional operating differences not fully captured</a:t>
            </a:r>
          </a:p>
          <a:p>
            <a:r>
              <a:rPr lang="en-US" sz="3200" dirty="0" smtClean="0"/>
              <a:t>It also heavily assumed that this dataset reflects industry wide risk trends and that is a big assumption</a:t>
            </a:r>
            <a:endParaRPr lang="en-US" sz="3200" dirty="0"/>
          </a:p>
        </p:txBody>
      </p:sp>
    </p:spTree>
    <p:extLst>
      <p:ext uri="{BB962C8B-B14F-4D97-AF65-F5344CB8AC3E}">
        <p14:creationId xmlns:p14="http://schemas.microsoft.com/office/powerpoint/2010/main" val="78731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pPr algn="ctr"/>
            <a:r>
              <a:rPr lang="en-US" b="1" dirty="0" smtClean="0"/>
              <a:t>Next Steps </a:t>
            </a:r>
            <a:endParaRPr lang="en-US" b="1" dirty="0"/>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866274" y="2438400"/>
            <a:ext cx="9972881" cy="3080084"/>
          </a:xfrm>
        </p:spPr>
        <p:txBody>
          <a:bodyPr anchor="ctr">
            <a:normAutofit/>
          </a:bodyPr>
          <a:lstStyle/>
          <a:p>
            <a:r>
              <a:rPr lang="en-US" sz="3200" dirty="0" smtClean="0"/>
              <a:t>Moving forward conducting cost benefit analysis to recommend models </a:t>
            </a:r>
          </a:p>
          <a:p>
            <a:r>
              <a:rPr lang="en-US" sz="3200" dirty="0" smtClean="0"/>
              <a:t>It is also important to run a pilot program with small low risk fleet </a:t>
            </a:r>
          </a:p>
          <a:p>
            <a:r>
              <a:rPr lang="en-US" sz="3200" dirty="0" smtClean="0"/>
              <a:t>Additionally we need to monitor safety KPIs and adjust strategy ad needed</a:t>
            </a:r>
            <a:endParaRPr lang="en-US" sz="3200" dirty="0"/>
          </a:p>
          <a:p>
            <a:endParaRPr lang="en-US" sz="1800" dirty="0"/>
          </a:p>
        </p:txBody>
      </p:sp>
    </p:spTree>
    <p:extLst>
      <p:ext uri="{BB962C8B-B14F-4D97-AF65-F5344CB8AC3E}">
        <p14:creationId xmlns:p14="http://schemas.microsoft.com/office/powerpoint/2010/main" val="1724480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fontScale="90000"/>
          </a:bodyPr>
          <a:lstStyle/>
          <a:p>
            <a:pPr algn="ctr"/>
            <a:r>
              <a:rPr lang="en-US" sz="5300" b="1" dirty="0" smtClean="0"/>
              <a:t>Questions </a:t>
            </a:r>
            <a:r>
              <a:rPr lang="en-US" sz="3600" dirty="0" smtClean="0"/>
              <a:t/>
            </a:r>
            <a:br>
              <a:rPr lang="en-US" sz="3600" dirty="0" smtClean="0"/>
            </a:br>
            <a:endParaRPr lang="en-US" sz="3600" dirty="0"/>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1352846" y="2438400"/>
            <a:ext cx="9486309" cy="3124200"/>
          </a:xfrm>
        </p:spPr>
        <p:txBody>
          <a:bodyPr anchor="ctr">
            <a:normAutofit/>
          </a:bodyPr>
          <a:lstStyle/>
          <a:p>
            <a:r>
              <a:rPr lang="en-US" sz="3200" dirty="0" smtClean="0"/>
              <a:t>FEEL FREE TO ASK ANY QUESTIONS AT THIS POINT</a:t>
            </a:r>
          </a:p>
          <a:p>
            <a:r>
              <a:rPr lang="en-US" sz="3200" dirty="0" smtClean="0"/>
              <a:t>THANK YOU FOR GIVING ME YOUR ATTENTION. </a:t>
            </a:r>
            <a:endParaRPr lang="en-US" sz="3200" dirty="0"/>
          </a:p>
        </p:txBody>
      </p:sp>
    </p:spTree>
    <p:extLst>
      <p:ext uri="{BB962C8B-B14F-4D97-AF65-F5344CB8AC3E}">
        <p14:creationId xmlns:p14="http://schemas.microsoft.com/office/powerpoint/2010/main" val="1046107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76896"/>
          </a:xfrm>
        </p:spPr>
        <p:txBody>
          <a:bodyPr/>
          <a:lstStyle/>
          <a:p>
            <a:r>
              <a:rPr lang="en-US" dirty="0" smtClean="0"/>
              <a:t>THANK YOU</a:t>
            </a:r>
            <a:endParaRPr lang="en-US" dirty="0"/>
          </a:p>
        </p:txBody>
      </p:sp>
    </p:spTree>
    <p:extLst>
      <p:ext uri="{BB962C8B-B14F-4D97-AF65-F5344CB8AC3E}">
        <p14:creationId xmlns:p14="http://schemas.microsoft.com/office/powerpoint/2010/main" val="336874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pPr algn="ctr"/>
            <a:r>
              <a:rPr lang="en-US" sz="3600" b="1" dirty="0" smtClean="0">
                <a:latin typeface="+mn-lt"/>
              </a:rPr>
              <a:t>OVERVIEW</a:t>
            </a:r>
            <a:endParaRPr lang="en-US" sz="3600" b="1" dirty="0">
              <a:latin typeface="+mn-lt"/>
            </a:endParaRPr>
          </a:p>
        </p:txBody>
      </p:sp>
      <p:sp>
        <p:nvSpPr>
          <p:cNvPr id="3" name="Rectangle 1"/>
          <p:cNvSpPr>
            <a:spLocks noGrp="1" noChangeArrowheads="1"/>
          </p:cNvSpPr>
          <p:nvPr>
            <p:ph idx="1"/>
          </p:nvPr>
        </p:nvSpPr>
        <p:spPr bwMode="auto">
          <a:xfrm>
            <a:off x="449179" y="2454943"/>
            <a:ext cx="1098913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u="none" strike="noStrike" cap="none" normalizeH="0" baseline="0" dirty="0" smtClean="0">
                <a:ln>
                  <a:noFill/>
                </a:ln>
                <a:solidFill>
                  <a:schemeClr val="tx1"/>
                </a:solidFill>
                <a:effectLst/>
              </a:rPr>
              <a:t>Our company is entering the aviation industry with plans to purchase aircraft for commercial and private operations.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u="none" strike="noStrike" cap="none" normalizeH="0" baseline="0" dirty="0" smtClean="0">
                <a:ln>
                  <a:noFill/>
                </a:ln>
                <a:solidFill>
                  <a:schemeClr val="tx1"/>
                </a:solidFill>
                <a:effectLst/>
              </a:rPr>
              <a:t>The leadership team needs clear, data-driven insights on which aircraft models and manufacturers present the lowest operational risks.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u="none" strike="noStrike" cap="none" normalizeH="0" baseline="0" dirty="0" smtClean="0">
                <a:ln>
                  <a:noFill/>
                </a:ln>
                <a:solidFill>
                  <a:schemeClr val="tx1"/>
                </a:solidFill>
                <a:effectLst/>
              </a:rPr>
              <a:t>This presentation provides an evidence-based guide to support safe and strategic investment decisions. </a:t>
            </a:r>
          </a:p>
        </p:txBody>
      </p:sp>
    </p:spTree>
    <p:extLst>
      <p:ext uri="{BB962C8B-B14F-4D97-AF65-F5344CB8AC3E}">
        <p14:creationId xmlns:p14="http://schemas.microsoft.com/office/powerpoint/2010/main" val="33738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pPr algn="ctr"/>
            <a:r>
              <a:rPr lang="en-US" sz="3600" b="1" dirty="0" smtClean="0"/>
              <a:t>Business problem </a:t>
            </a:r>
            <a:endParaRPr lang="en-US" sz="3600" b="1" dirty="0"/>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385012" y="2438399"/>
            <a:ext cx="11341768" cy="3705727"/>
          </a:xfrm>
        </p:spPr>
        <p:txBody>
          <a:bodyPr anchor="ctr">
            <a:noAutofit/>
          </a:bodyPr>
          <a:lstStyle/>
          <a:p>
            <a:r>
              <a:rPr lang="en-US" sz="3200" dirty="0" smtClean="0"/>
              <a:t>The company’s expansion into the aviation sector is jeopardized by fundamental lack of expertise in the market and relative safety profiles of various models. Without an objective, data driven analysis of fatal accident rates, dispatch reliability and maintenance costs, the company faces the high risk of acquiring unreliable or unsafe aircraft  leading to excessive operational costs, damaging legal liability and catastrophic financial loss.</a:t>
            </a:r>
            <a:endParaRPr lang="en-US" sz="3200" dirty="0"/>
          </a:p>
        </p:txBody>
      </p:sp>
    </p:spTree>
    <p:extLst>
      <p:ext uri="{BB962C8B-B14F-4D97-AF65-F5344CB8AC3E}">
        <p14:creationId xmlns:p14="http://schemas.microsoft.com/office/powerpoint/2010/main" val="2559657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pPr algn="ctr"/>
            <a:r>
              <a:rPr lang="en-US" sz="3600" b="1" dirty="0" smtClean="0"/>
              <a:t>Project objectives </a:t>
            </a:r>
            <a:endParaRPr lang="en-US" sz="3600" b="1" dirty="0"/>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1352846" y="2438399"/>
            <a:ext cx="9748291" cy="3208421"/>
          </a:xfrm>
        </p:spPr>
        <p:txBody>
          <a:bodyPr anchor="ctr">
            <a:normAutofit/>
          </a:bodyPr>
          <a:lstStyle/>
          <a:p>
            <a:r>
              <a:rPr lang="en-US" sz="3200" dirty="0" smtClean="0"/>
              <a:t>To analyze aircraft data and understand it</a:t>
            </a:r>
          </a:p>
          <a:p>
            <a:r>
              <a:rPr lang="en-US" sz="3200" dirty="0" smtClean="0"/>
              <a:t>To Identify risk patterns</a:t>
            </a:r>
          </a:p>
          <a:p>
            <a:r>
              <a:rPr lang="en-US" sz="3200" dirty="0" smtClean="0"/>
              <a:t>To benchmark aircraft performance and contextualize it</a:t>
            </a:r>
          </a:p>
          <a:p>
            <a:r>
              <a:rPr lang="en-US" sz="3200" dirty="0" smtClean="0"/>
              <a:t>To recommend the safest models for acquisition</a:t>
            </a:r>
            <a:endParaRPr lang="en-US" sz="3200" dirty="0"/>
          </a:p>
          <a:p>
            <a:endParaRPr lang="en-US" sz="1800" dirty="0"/>
          </a:p>
        </p:txBody>
      </p:sp>
    </p:spTree>
    <p:extLst>
      <p:ext uri="{BB962C8B-B14F-4D97-AF65-F5344CB8AC3E}">
        <p14:creationId xmlns:p14="http://schemas.microsoft.com/office/powerpoint/2010/main" val="1061337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pPr algn="ctr"/>
            <a:r>
              <a:rPr lang="en-US" sz="3600" b="1" dirty="0" smtClean="0"/>
              <a:t>Data sources</a:t>
            </a:r>
            <a:endParaRPr lang="en-US" sz="3600" b="1" dirty="0"/>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128337" y="1925053"/>
            <a:ext cx="11951367" cy="4106779"/>
          </a:xfrm>
        </p:spPr>
        <p:txBody>
          <a:bodyPr anchor="ctr">
            <a:normAutofit fontScale="47500" lnSpcReduction="20000"/>
          </a:bodyPr>
          <a:lstStyle/>
          <a:p>
            <a:r>
              <a:rPr lang="en-US" sz="6000" dirty="0" smtClean="0"/>
              <a:t>Data Source: The data came from historical aviation records which covered incidents, manufactures ,aircraft models and flight purposes </a:t>
            </a:r>
          </a:p>
          <a:p>
            <a:r>
              <a:rPr lang="en-US" sz="6000" dirty="0" smtClean="0"/>
              <a:t>Key Features Examined</a:t>
            </a:r>
            <a:r>
              <a:rPr lang="en-US" sz="6000" i="1" dirty="0" smtClean="0"/>
              <a:t>:</a:t>
            </a:r>
            <a:r>
              <a:rPr lang="en-US" sz="6000" dirty="0" smtClean="0"/>
              <a:t> </a:t>
            </a:r>
          </a:p>
          <a:p>
            <a:pPr>
              <a:buFont typeface="Courier New" panose="02070309020205020404" pitchFamily="49" charset="0"/>
              <a:buChar char="o"/>
            </a:pPr>
            <a:r>
              <a:rPr lang="en-US" sz="6000" dirty="0" smtClean="0"/>
              <a:t>Aircraft model and manufacturer</a:t>
            </a:r>
          </a:p>
          <a:p>
            <a:pPr algn="just">
              <a:buFont typeface="Courier New" panose="02070309020205020404" pitchFamily="49" charset="0"/>
              <a:buChar char="o"/>
            </a:pPr>
            <a:r>
              <a:rPr lang="en-US" sz="6000" dirty="0" smtClean="0"/>
              <a:t>Purpose of flight (commercial vs. private)</a:t>
            </a:r>
          </a:p>
          <a:p>
            <a:pPr algn="just">
              <a:buFont typeface="Courier New" panose="02070309020205020404" pitchFamily="49" charset="0"/>
              <a:buChar char="o"/>
            </a:pPr>
            <a:r>
              <a:rPr lang="en-US" sz="6000" dirty="0" smtClean="0"/>
              <a:t>Aircraft age</a:t>
            </a:r>
          </a:p>
          <a:p>
            <a:pPr algn="just">
              <a:buFont typeface="Courier New" panose="02070309020205020404" pitchFamily="49" charset="0"/>
              <a:buChar char="o"/>
            </a:pPr>
            <a:r>
              <a:rPr lang="en-US" sz="6000" dirty="0" smtClean="0"/>
              <a:t>Incident outcomes (severity</a:t>
            </a:r>
          </a:p>
          <a:p>
            <a:pPr algn="just"/>
            <a:r>
              <a:rPr lang="en-US" sz="6000" dirty="0" smtClean="0"/>
              <a:t>Data Strength : Provides a broad view of safety patterns across time, aircraft categories, and usage types.</a:t>
            </a:r>
          </a:p>
          <a:p>
            <a:endParaRPr lang="en-US" sz="1800" dirty="0"/>
          </a:p>
        </p:txBody>
      </p:sp>
    </p:spTree>
    <p:extLst>
      <p:ext uri="{BB962C8B-B14F-4D97-AF65-F5344CB8AC3E}">
        <p14:creationId xmlns:p14="http://schemas.microsoft.com/office/powerpoint/2010/main" val="260229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pPr algn="ctr"/>
            <a:r>
              <a:rPr lang="en-US" sz="3600" b="1" dirty="0" smtClean="0"/>
              <a:t>Data preparation</a:t>
            </a:r>
            <a:endParaRPr lang="en-US" sz="3600" b="1" dirty="0"/>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368968" y="2438399"/>
            <a:ext cx="11710737" cy="3978443"/>
          </a:xfrm>
        </p:spPr>
        <p:txBody>
          <a:bodyPr anchor="ctr">
            <a:noAutofit/>
          </a:bodyPr>
          <a:lstStyle/>
          <a:p>
            <a:r>
              <a:rPr lang="en-US" sz="3200" dirty="0" smtClean="0"/>
              <a:t>The acquired data was handled by doing the following : Data cleaning-removing duplicates and handling missing values  </a:t>
            </a:r>
          </a:p>
          <a:p>
            <a:r>
              <a:rPr lang="en-US" sz="3200" dirty="0" smtClean="0"/>
              <a:t>Additionally, it was important to define risk scores; combining frequency and severity of incidents</a:t>
            </a:r>
          </a:p>
          <a:p>
            <a:r>
              <a:rPr lang="en-US" sz="3200" dirty="0" smtClean="0"/>
              <a:t>This step is important because it translates raw aviation data into actionable business insights for safer decision-making  </a:t>
            </a:r>
            <a:endParaRPr lang="en-US" sz="3200" dirty="0"/>
          </a:p>
        </p:txBody>
      </p:sp>
    </p:spTree>
    <p:extLst>
      <p:ext uri="{BB962C8B-B14F-4D97-AF65-F5344CB8AC3E}">
        <p14:creationId xmlns:p14="http://schemas.microsoft.com/office/powerpoint/2010/main" val="1244474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pPr algn="ctr"/>
            <a:r>
              <a:rPr lang="en-US" b="1" dirty="0" smtClean="0"/>
              <a:t>Aircraft Risk Ranking </a:t>
            </a:r>
            <a:endParaRPr lang="en-US" b="1" dirty="0"/>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336884" y="2438400"/>
            <a:ext cx="11855116" cy="3930316"/>
          </a:xfrm>
        </p:spPr>
        <p:txBody>
          <a:bodyPr anchor="ctr">
            <a:noAutofit/>
          </a:bodyPr>
          <a:lstStyle/>
          <a:p>
            <a:r>
              <a:rPr lang="en-US" sz="3200" dirty="0" smtClean="0"/>
              <a:t>This analysis ranked aircraft models by incident frequency and severity</a:t>
            </a:r>
          </a:p>
          <a:p>
            <a:r>
              <a:rPr lang="en-US" sz="3200" dirty="0" smtClean="0"/>
              <a:t>Modern, widely used models consistently rank safer while older or niche models appear more prone to incidents </a:t>
            </a:r>
          </a:p>
          <a:p>
            <a:r>
              <a:rPr lang="en-US" sz="3200" dirty="0" smtClean="0"/>
              <a:t>This showed that the safest aircraft models represent the best entry point </a:t>
            </a:r>
            <a:r>
              <a:rPr lang="en-US" sz="3200" dirty="0" err="1" smtClean="0"/>
              <a:t>point</a:t>
            </a:r>
            <a:r>
              <a:rPr lang="en-US" sz="3200" dirty="0" smtClean="0"/>
              <a:t> for building trusted and reliable fleet.</a:t>
            </a:r>
            <a:endParaRPr lang="en-US" sz="3200" dirty="0"/>
          </a:p>
        </p:txBody>
      </p:sp>
    </p:spTree>
    <p:extLst>
      <p:ext uri="{BB962C8B-B14F-4D97-AF65-F5344CB8AC3E}">
        <p14:creationId xmlns:p14="http://schemas.microsoft.com/office/powerpoint/2010/main" val="382176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t>Aircraft models by Relative risk levels</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618040" y="1363579"/>
            <a:ext cx="9996351" cy="4813384"/>
          </a:xfrm>
          <a:prstGeom prst="rect">
            <a:avLst/>
          </a:prstGeom>
        </p:spPr>
      </p:pic>
    </p:spTree>
    <p:extLst>
      <p:ext uri="{BB962C8B-B14F-4D97-AF65-F5344CB8AC3E}">
        <p14:creationId xmlns:p14="http://schemas.microsoft.com/office/powerpoint/2010/main" val="151108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pPr algn="ctr"/>
            <a:r>
              <a:rPr lang="en-US" b="1" dirty="0" smtClean="0"/>
              <a:t>Manufacturer vs Number of Accidents </a:t>
            </a:r>
            <a:endParaRPr lang="en-US" b="1" dirty="0"/>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240632" y="2438400"/>
            <a:ext cx="11726779" cy="3866148"/>
          </a:xfrm>
        </p:spPr>
        <p:txBody>
          <a:bodyPr anchor="ctr">
            <a:noAutofit/>
          </a:bodyPr>
          <a:lstStyle/>
          <a:p>
            <a:r>
              <a:rPr lang="en-US" sz="3200" dirty="0" smtClean="0"/>
              <a:t>In this industry, not all manufacturers have the same safety record. The analysis shows clear differences in accident frequency across manufacturers.</a:t>
            </a:r>
          </a:p>
          <a:p>
            <a:r>
              <a:rPr lang="en-US" sz="3200" dirty="0" smtClean="0"/>
              <a:t>Some manufacturers consistently appear in the lowest risk category, while others account for a higher share of incidents</a:t>
            </a:r>
          </a:p>
          <a:p>
            <a:r>
              <a:rPr lang="en-US" sz="3200" dirty="0" smtClean="0"/>
              <a:t>Choosing manufacturers with a proven track record of fewer accidents significantly lowers safety risks and protects risk and protects the company’s reputation.</a:t>
            </a:r>
            <a:endParaRPr lang="en-US" sz="3200" dirty="0"/>
          </a:p>
        </p:txBody>
      </p:sp>
    </p:spTree>
    <p:extLst>
      <p:ext uri="{BB962C8B-B14F-4D97-AF65-F5344CB8AC3E}">
        <p14:creationId xmlns:p14="http://schemas.microsoft.com/office/powerpoint/2010/main" val="2469598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7B8899B-5794-42FB-9137-8220A73767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28C3E1-D10B-4426-B05E-8E1CAFF03C24}">
  <ds:schemaRefs>
    <ds:schemaRef ds:uri="http://schemas.microsoft.com/sharepoint/v3/contenttype/forms"/>
  </ds:schemaRefs>
</ds:datastoreItem>
</file>

<file path=customXml/itemProps3.xml><?xml version="1.0" encoding="utf-8"?>
<ds:datastoreItem xmlns:ds="http://schemas.openxmlformats.org/officeDocument/2006/customXml" ds:itemID="{079290C9-6505-4B77-B628-A44276CB9D85}">
  <ds:schemaRefs>
    <ds:schemaRef ds:uri="16c05727-aa75-4e4a-9b5f-8a80a1165891"/>
    <ds:schemaRef ds:uri="http://purl.org/dc/elements/1.1/"/>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http://purl.org/dc/terms/"/>
    <ds:schemaRef ds:uri="71af3243-3dd4-4a8d-8c0d-dd76da1f02a5"/>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608</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Aircraft Risk Analysis for New Aviation Division </vt:lpstr>
      <vt:lpstr>OVERVIEW</vt:lpstr>
      <vt:lpstr>Business problem </vt:lpstr>
      <vt:lpstr>Project objectives </vt:lpstr>
      <vt:lpstr>Data sources</vt:lpstr>
      <vt:lpstr>Data preparation</vt:lpstr>
      <vt:lpstr>Aircraft Risk Ranking </vt:lpstr>
      <vt:lpstr>Aircraft models by Relative risk levels </vt:lpstr>
      <vt:lpstr>Manufacturer vs Number of Accidents </vt:lpstr>
      <vt:lpstr>Manufacturer vs Number of Accidents </vt:lpstr>
      <vt:lpstr>The Dashboard </vt:lpstr>
      <vt:lpstr>Overall Dashboard</vt:lpstr>
      <vt:lpstr>Recommendations</vt:lpstr>
      <vt:lpstr>Limitations and assumptions </vt:lpstr>
      <vt:lpstr>Next Steps </vt:lpstr>
      <vt:lpstr>Questions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2025-10-02T09:35:33Z</dcterms:created>
  <dcterms:modified xsi:type="dcterms:W3CDTF">2025-10-03T10:01:59Z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