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1" r:id="rId3"/>
    <p:sldId id="262" r:id="rId4"/>
    <p:sldId id="267" r:id="rId5"/>
    <p:sldId id="268" r:id="rId6"/>
    <p:sldId id="266" r:id="rId7"/>
    <p:sldId id="26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44078E-5FF3-4D0B-A229-76D5AF3A6BC8}" type="doc">
      <dgm:prSet loTypeId="urn:microsoft.com/office/officeart/2005/8/layout/chevron1" loCatId="process" qsTypeId="urn:microsoft.com/office/officeart/2005/8/quickstyle/simple1" qsCatId="simple" csTypeId="urn:microsoft.com/office/officeart/2005/8/colors/accent1_2" csCatId="accent1" phldr="1"/>
      <dgm:spPr/>
    </dgm:pt>
    <dgm:pt modelId="{3DB034FA-B66E-40C7-9467-4B1CFCE1887B}">
      <dgm:prSet phldrT="[Text]"/>
      <dgm:spPr/>
      <dgm:t>
        <a:bodyPr/>
        <a:lstStyle/>
        <a:p>
          <a:r>
            <a:rPr lang="en-US" dirty="0" smtClean="0"/>
            <a:t>1)Text Classification</a:t>
          </a:r>
        </a:p>
        <a:p>
          <a:r>
            <a:rPr lang="en-US" dirty="0" smtClean="0"/>
            <a:t>2)Feature Engineering</a:t>
          </a:r>
          <a:endParaRPr lang="en-AU" dirty="0"/>
        </a:p>
      </dgm:t>
    </dgm:pt>
    <dgm:pt modelId="{EF2DF894-EAF1-410F-BAB2-6016E7F420BB}" type="parTrans" cxnId="{991D6C4E-29A7-4DD9-9395-25E7BD693FBF}">
      <dgm:prSet/>
      <dgm:spPr/>
      <dgm:t>
        <a:bodyPr/>
        <a:lstStyle/>
        <a:p>
          <a:endParaRPr lang="en-AU"/>
        </a:p>
      </dgm:t>
    </dgm:pt>
    <dgm:pt modelId="{E9E89BA9-F2C4-4750-9085-7B4AF7C8E8DF}" type="sibTrans" cxnId="{991D6C4E-29A7-4DD9-9395-25E7BD693FBF}">
      <dgm:prSet/>
      <dgm:spPr/>
      <dgm:t>
        <a:bodyPr/>
        <a:lstStyle/>
        <a:p>
          <a:endParaRPr lang="en-AU"/>
        </a:p>
      </dgm:t>
    </dgm:pt>
    <dgm:pt modelId="{AA594F97-E386-44A3-8B6F-9D777BE9EC4A}">
      <dgm:prSet phldrT="[Text]"/>
      <dgm:spPr/>
      <dgm:t>
        <a:bodyPr/>
        <a:lstStyle/>
        <a:p>
          <a:r>
            <a:rPr lang="en-US" dirty="0" smtClean="0"/>
            <a:t>3)Data Processing </a:t>
          </a:r>
        </a:p>
        <a:p>
          <a:r>
            <a:rPr lang="en-US" dirty="0" smtClean="0"/>
            <a:t>4)Sentiment Analysis</a:t>
          </a:r>
          <a:endParaRPr lang="en-AU" dirty="0"/>
        </a:p>
      </dgm:t>
    </dgm:pt>
    <dgm:pt modelId="{C8EF1660-33CD-480A-8B7F-533A61C13BAD}" type="parTrans" cxnId="{3AD1905A-19C4-48B7-9F98-86469175B5D4}">
      <dgm:prSet/>
      <dgm:spPr/>
      <dgm:t>
        <a:bodyPr/>
        <a:lstStyle/>
        <a:p>
          <a:endParaRPr lang="en-AU"/>
        </a:p>
      </dgm:t>
    </dgm:pt>
    <dgm:pt modelId="{7AAF8876-5042-412A-9199-E355199D857C}" type="sibTrans" cxnId="{3AD1905A-19C4-48B7-9F98-86469175B5D4}">
      <dgm:prSet/>
      <dgm:spPr/>
      <dgm:t>
        <a:bodyPr/>
        <a:lstStyle/>
        <a:p>
          <a:endParaRPr lang="en-AU"/>
        </a:p>
      </dgm:t>
    </dgm:pt>
    <dgm:pt modelId="{747AA991-5E9A-40A4-AAA8-8809FDD8BAED}">
      <dgm:prSet phldrT="[Text]"/>
      <dgm:spPr/>
      <dgm:t>
        <a:bodyPr/>
        <a:lstStyle/>
        <a:p>
          <a:r>
            <a:rPr lang="en-US" dirty="0" smtClean="0"/>
            <a:t>5)Word Embedding</a:t>
          </a:r>
        </a:p>
        <a:p>
          <a:r>
            <a:rPr lang="en-US" dirty="0" smtClean="0"/>
            <a:t>6)Topic Modelling</a:t>
          </a:r>
          <a:endParaRPr lang="en-AU" dirty="0"/>
        </a:p>
      </dgm:t>
    </dgm:pt>
    <dgm:pt modelId="{A829D301-96DA-4760-8DB8-84B5777021F1}" type="parTrans" cxnId="{B21CDB5B-F7A7-410B-A29E-3A3B75A00C5F}">
      <dgm:prSet/>
      <dgm:spPr/>
      <dgm:t>
        <a:bodyPr/>
        <a:lstStyle/>
        <a:p>
          <a:endParaRPr lang="en-AU"/>
        </a:p>
      </dgm:t>
    </dgm:pt>
    <dgm:pt modelId="{448EBC53-B578-40DB-B0C4-7212961B5AD9}" type="sibTrans" cxnId="{B21CDB5B-F7A7-410B-A29E-3A3B75A00C5F}">
      <dgm:prSet/>
      <dgm:spPr/>
      <dgm:t>
        <a:bodyPr/>
        <a:lstStyle/>
        <a:p>
          <a:endParaRPr lang="en-AU"/>
        </a:p>
      </dgm:t>
    </dgm:pt>
    <dgm:pt modelId="{CA5489E8-F92A-4FF6-9E47-423A3DA5AE75}" type="pres">
      <dgm:prSet presAssocID="{F044078E-5FF3-4D0B-A229-76D5AF3A6BC8}" presName="Name0" presStyleCnt="0">
        <dgm:presLayoutVars>
          <dgm:dir/>
          <dgm:animLvl val="lvl"/>
          <dgm:resizeHandles val="exact"/>
        </dgm:presLayoutVars>
      </dgm:prSet>
      <dgm:spPr/>
    </dgm:pt>
    <dgm:pt modelId="{15A04F00-9900-44DB-8BD2-17EB170D6A7E}" type="pres">
      <dgm:prSet presAssocID="{3DB034FA-B66E-40C7-9467-4B1CFCE1887B}" presName="parTxOnly" presStyleLbl="node1" presStyleIdx="0" presStyleCnt="3">
        <dgm:presLayoutVars>
          <dgm:chMax val="0"/>
          <dgm:chPref val="0"/>
          <dgm:bulletEnabled val="1"/>
        </dgm:presLayoutVars>
      </dgm:prSet>
      <dgm:spPr/>
    </dgm:pt>
    <dgm:pt modelId="{7D735AEC-CA6B-439F-9DBE-F73D6CEBE92C}" type="pres">
      <dgm:prSet presAssocID="{E9E89BA9-F2C4-4750-9085-7B4AF7C8E8DF}" presName="parTxOnlySpace" presStyleCnt="0"/>
      <dgm:spPr/>
    </dgm:pt>
    <dgm:pt modelId="{E5CF23FA-8DEB-428A-93DE-C085C16E9C5F}" type="pres">
      <dgm:prSet presAssocID="{AA594F97-E386-44A3-8B6F-9D777BE9EC4A}" presName="parTxOnly" presStyleLbl="node1" presStyleIdx="1" presStyleCnt="3">
        <dgm:presLayoutVars>
          <dgm:chMax val="0"/>
          <dgm:chPref val="0"/>
          <dgm:bulletEnabled val="1"/>
        </dgm:presLayoutVars>
      </dgm:prSet>
      <dgm:spPr/>
      <dgm:t>
        <a:bodyPr/>
        <a:lstStyle/>
        <a:p>
          <a:endParaRPr lang="en-AU"/>
        </a:p>
      </dgm:t>
    </dgm:pt>
    <dgm:pt modelId="{59C8320A-E466-42FA-BD16-7F3BB0C3AF67}" type="pres">
      <dgm:prSet presAssocID="{7AAF8876-5042-412A-9199-E355199D857C}" presName="parTxOnlySpace" presStyleCnt="0"/>
      <dgm:spPr/>
    </dgm:pt>
    <dgm:pt modelId="{1C1F6557-4040-4A7B-839E-36080EF9F40B}" type="pres">
      <dgm:prSet presAssocID="{747AA991-5E9A-40A4-AAA8-8809FDD8BAED}" presName="parTxOnly" presStyleLbl="node1" presStyleIdx="2" presStyleCnt="3">
        <dgm:presLayoutVars>
          <dgm:chMax val="0"/>
          <dgm:chPref val="0"/>
          <dgm:bulletEnabled val="1"/>
        </dgm:presLayoutVars>
      </dgm:prSet>
      <dgm:spPr/>
    </dgm:pt>
  </dgm:ptLst>
  <dgm:cxnLst>
    <dgm:cxn modelId="{73FE1EEA-3980-4A7B-BCB8-C230E3319B5B}" type="presOf" srcId="{747AA991-5E9A-40A4-AAA8-8809FDD8BAED}" destId="{1C1F6557-4040-4A7B-839E-36080EF9F40B}" srcOrd="0" destOrd="0" presId="urn:microsoft.com/office/officeart/2005/8/layout/chevron1"/>
    <dgm:cxn modelId="{931F5BC4-177B-4427-BE6D-1213150CB55B}" type="presOf" srcId="{F044078E-5FF3-4D0B-A229-76D5AF3A6BC8}" destId="{CA5489E8-F92A-4FF6-9E47-423A3DA5AE75}" srcOrd="0" destOrd="0" presId="urn:microsoft.com/office/officeart/2005/8/layout/chevron1"/>
    <dgm:cxn modelId="{B21CDB5B-F7A7-410B-A29E-3A3B75A00C5F}" srcId="{F044078E-5FF3-4D0B-A229-76D5AF3A6BC8}" destId="{747AA991-5E9A-40A4-AAA8-8809FDD8BAED}" srcOrd="2" destOrd="0" parTransId="{A829D301-96DA-4760-8DB8-84B5777021F1}" sibTransId="{448EBC53-B578-40DB-B0C4-7212961B5AD9}"/>
    <dgm:cxn modelId="{3AD1905A-19C4-48B7-9F98-86469175B5D4}" srcId="{F044078E-5FF3-4D0B-A229-76D5AF3A6BC8}" destId="{AA594F97-E386-44A3-8B6F-9D777BE9EC4A}" srcOrd="1" destOrd="0" parTransId="{C8EF1660-33CD-480A-8B7F-533A61C13BAD}" sibTransId="{7AAF8876-5042-412A-9199-E355199D857C}"/>
    <dgm:cxn modelId="{991D6C4E-29A7-4DD9-9395-25E7BD693FBF}" srcId="{F044078E-5FF3-4D0B-A229-76D5AF3A6BC8}" destId="{3DB034FA-B66E-40C7-9467-4B1CFCE1887B}" srcOrd="0" destOrd="0" parTransId="{EF2DF894-EAF1-410F-BAB2-6016E7F420BB}" sibTransId="{E9E89BA9-F2C4-4750-9085-7B4AF7C8E8DF}"/>
    <dgm:cxn modelId="{573DE858-EFF6-4152-92CA-0D5F74AC5D0A}" type="presOf" srcId="{3DB034FA-B66E-40C7-9467-4B1CFCE1887B}" destId="{15A04F00-9900-44DB-8BD2-17EB170D6A7E}" srcOrd="0" destOrd="0" presId="urn:microsoft.com/office/officeart/2005/8/layout/chevron1"/>
    <dgm:cxn modelId="{4D1F065B-FF31-48DF-B7DA-FB089E75A0C0}" type="presOf" srcId="{AA594F97-E386-44A3-8B6F-9D777BE9EC4A}" destId="{E5CF23FA-8DEB-428A-93DE-C085C16E9C5F}" srcOrd="0" destOrd="0" presId="urn:microsoft.com/office/officeart/2005/8/layout/chevron1"/>
    <dgm:cxn modelId="{88ADDB64-7BF4-4251-9BA8-4D68848BC235}" type="presParOf" srcId="{CA5489E8-F92A-4FF6-9E47-423A3DA5AE75}" destId="{15A04F00-9900-44DB-8BD2-17EB170D6A7E}" srcOrd="0" destOrd="0" presId="urn:microsoft.com/office/officeart/2005/8/layout/chevron1"/>
    <dgm:cxn modelId="{3710D470-2701-4922-A511-87F01643AA78}" type="presParOf" srcId="{CA5489E8-F92A-4FF6-9E47-423A3DA5AE75}" destId="{7D735AEC-CA6B-439F-9DBE-F73D6CEBE92C}" srcOrd="1" destOrd="0" presId="urn:microsoft.com/office/officeart/2005/8/layout/chevron1"/>
    <dgm:cxn modelId="{193ADD34-FD62-466C-AE3B-D32A457CEB64}" type="presParOf" srcId="{CA5489E8-F92A-4FF6-9E47-423A3DA5AE75}" destId="{E5CF23FA-8DEB-428A-93DE-C085C16E9C5F}" srcOrd="2" destOrd="0" presId="urn:microsoft.com/office/officeart/2005/8/layout/chevron1"/>
    <dgm:cxn modelId="{26D9C3DB-A0D4-4727-92DF-44C6961982E9}" type="presParOf" srcId="{CA5489E8-F92A-4FF6-9E47-423A3DA5AE75}" destId="{59C8320A-E466-42FA-BD16-7F3BB0C3AF67}" srcOrd="3" destOrd="0" presId="urn:microsoft.com/office/officeart/2005/8/layout/chevron1"/>
    <dgm:cxn modelId="{784A7C48-ECFC-4DAD-9C88-2D777AB47965}" type="presParOf" srcId="{CA5489E8-F92A-4FF6-9E47-423A3DA5AE75}" destId="{1C1F6557-4040-4A7B-839E-36080EF9F40B}"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A49C82-E373-42EE-84AE-E03824DB8D8A}" type="doc">
      <dgm:prSet loTypeId="urn:microsoft.com/office/officeart/2005/8/layout/chevron1" loCatId="process" qsTypeId="urn:microsoft.com/office/officeart/2005/8/quickstyle/simple1" qsCatId="simple" csTypeId="urn:microsoft.com/office/officeart/2005/8/colors/accent1_2" csCatId="accent1" phldr="1"/>
      <dgm:spPr/>
    </dgm:pt>
    <dgm:pt modelId="{0354B5D9-8C51-4058-94CE-5F1CD0A3223A}">
      <dgm:prSet phldrT="[Text]"/>
      <dgm:spPr/>
      <dgm:t>
        <a:bodyPr/>
        <a:lstStyle/>
        <a:p>
          <a:r>
            <a:rPr lang="en-US" dirty="0" smtClean="0"/>
            <a:t>7)Cross Validation</a:t>
          </a:r>
        </a:p>
        <a:p>
          <a:r>
            <a:rPr lang="en-US" dirty="0" smtClean="0"/>
            <a:t>8)</a:t>
          </a:r>
          <a:r>
            <a:rPr lang="en-US" dirty="0" err="1" smtClean="0"/>
            <a:t>Explainability</a:t>
          </a:r>
          <a:endParaRPr lang="en-AU" dirty="0"/>
        </a:p>
      </dgm:t>
    </dgm:pt>
    <dgm:pt modelId="{53EAE786-0E0C-4974-82D9-EAA7575FE1D6}" type="parTrans" cxnId="{C38E7A48-43A8-41D9-862D-5743D4C3ADC8}">
      <dgm:prSet/>
      <dgm:spPr/>
      <dgm:t>
        <a:bodyPr/>
        <a:lstStyle/>
        <a:p>
          <a:endParaRPr lang="en-AU"/>
        </a:p>
      </dgm:t>
    </dgm:pt>
    <dgm:pt modelId="{8705DEEF-9BC5-4EC0-BEF0-780961552B85}" type="sibTrans" cxnId="{C38E7A48-43A8-41D9-862D-5743D4C3ADC8}">
      <dgm:prSet/>
      <dgm:spPr/>
      <dgm:t>
        <a:bodyPr/>
        <a:lstStyle/>
        <a:p>
          <a:endParaRPr lang="en-AU"/>
        </a:p>
      </dgm:t>
    </dgm:pt>
    <dgm:pt modelId="{DFE647AA-84E6-4528-AFF6-B6645DD7C293}">
      <dgm:prSet phldrT="[Text]"/>
      <dgm:spPr/>
      <dgm:t>
        <a:bodyPr/>
        <a:lstStyle/>
        <a:p>
          <a:r>
            <a:rPr lang="en-US" dirty="0" smtClean="0"/>
            <a:t>9)Ensemble Methods</a:t>
          </a:r>
        </a:p>
        <a:p>
          <a:r>
            <a:rPr lang="en-US" dirty="0" smtClean="0"/>
            <a:t>10)Evaluation Metrics</a:t>
          </a:r>
          <a:endParaRPr lang="en-AU" dirty="0"/>
        </a:p>
      </dgm:t>
    </dgm:pt>
    <dgm:pt modelId="{CBB340EC-0703-4A2C-89FB-2F31A1479D30}" type="parTrans" cxnId="{D3D683C6-E51B-4621-9FA3-ADB82896AF20}">
      <dgm:prSet/>
      <dgm:spPr/>
      <dgm:t>
        <a:bodyPr/>
        <a:lstStyle/>
        <a:p>
          <a:endParaRPr lang="en-AU"/>
        </a:p>
      </dgm:t>
    </dgm:pt>
    <dgm:pt modelId="{192EA944-75D5-423F-87B7-D2B6BFDC63C0}" type="sibTrans" cxnId="{D3D683C6-E51B-4621-9FA3-ADB82896AF20}">
      <dgm:prSet/>
      <dgm:spPr/>
      <dgm:t>
        <a:bodyPr/>
        <a:lstStyle/>
        <a:p>
          <a:endParaRPr lang="en-AU"/>
        </a:p>
      </dgm:t>
    </dgm:pt>
    <dgm:pt modelId="{9927C817-D6BF-4A86-81F9-A4A2E468E294}">
      <dgm:prSet phldrT="[Text]" custT="1"/>
      <dgm:spPr/>
      <dgm:t>
        <a:bodyPr/>
        <a:lstStyle/>
        <a:p>
          <a:r>
            <a:rPr lang="en-US" sz="1800" dirty="0" smtClean="0"/>
            <a:t>11)Real World Data</a:t>
          </a:r>
        </a:p>
        <a:p>
          <a:r>
            <a:rPr lang="en-US" sz="1800" dirty="0" smtClean="0"/>
            <a:t>12)Ethical Consideration</a:t>
          </a:r>
          <a:endParaRPr lang="en-AU" sz="1800" dirty="0"/>
        </a:p>
      </dgm:t>
    </dgm:pt>
    <dgm:pt modelId="{1FD93C8F-E237-4AD2-9DB5-6FDD119A6D75}" type="parTrans" cxnId="{F5972CF4-5ABA-4565-8E1F-6AB696110197}">
      <dgm:prSet/>
      <dgm:spPr/>
      <dgm:t>
        <a:bodyPr/>
        <a:lstStyle/>
        <a:p>
          <a:endParaRPr lang="en-AU"/>
        </a:p>
      </dgm:t>
    </dgm:pt>
    <dgm:pt modelId="{4040FDAF-77B7-4A28-8AAB-89209B911778}" type="sibTrans" cxnId="{F5972CF4-5ABA-4565-8E1F-6AB696110197}">
      <dgm:prSet/>
      <dgm:spPr/>
      <dgm:t>
        <a:bodyPr/>
        <a:lstStyle/>
        <a:p>
          <a:endParaRPr lang="en-AU"/>
        </a:p>
      </dgm:t>
    </dgm:pt>
    <dgm:pt modelId="{1472C214-BD39-4C98-B3A5-341E7A41F4A5}" type="pres">
      <dgm:prSet presAssocID="{43A49C82-E373-42EE-84AE-E03824DB8D8A}" presName="Name0" presStyleCnt="0">
        <dgm:presLayoutVars>
          <dgm:dir/>
          <dgm:animLvl val="lvl"/>
          <dgm:resizeHandles val="exact"/>
        </dgm:presLayoutVars>
      </dgm:prSet>
      <dgm:spPr/>
    </dgm:pt>
    <dgm:pt modelId="{CBFAF92C-A52C-49DF-9C29-984F36665685}" type="pres">
      <dgm:prSet presAssocID="{0354B5D9-8C51-4058-94CE-5F1CD0A3223A}" presName="parTxOnly" presStyleLbl="node1" presStyleIdx="0" presStyleCnt="3">
        <dgm:presLayoutVars>
          <dgm:chMax val="0"/>
          <dgm:chPref val="0"/>
          <dgm:bulletEnabled val="1"/>
        </dgm:presLayoutVars>
      </dgm:prSet>
      <dgm:spPr/>
      <dgm:t>
        <a:bodyPr/>
        <a:lstStyle/>
        <a:p>
          <a:endParaRPr lang="en-AU"/>
        </a:p>
      </dgm:t>
    </dgm:pt>
    <dgm:pt modelId="{5346A740-5E6B-41DC-A469-EAC3BD3E7BEB}" type="pres">
      <dgm:prSet presAssocID="{8705DEEF-9BC5-4EC0-BEF0-780961552B85}" presName="parTxOnlySpace" presStyleCnt="0"/>
      <dgm:spPr/>
    </dgm:pt>
    <dgm:pt modelId="{A78AED4F-DBEE-418C-8E62-D737B9DE62BB}" type="pres">
      <dgm:prSet presAssocID="{DFE647AA-84E6-4528-AFF6-B6645DD7C293}" presName="parTxOnly" presStyleLbl="node1" presStyleIdx="1" presStyleCnt="3">
        <dgm:presLayoutVars>
          <dgm:chMax val="0"/>
          <dgm:chPref val="0"/>
          <dgm:bulletEnabled val="1"/>
        </dgm:presLayoutVars>
      </dgm:prSet>
      <dgm:spPr/>
      <dgm:t>
        <a:bodyPr/>
        <a:lstStyle/>
        <a:p>
          <a:endParaRPr lang="en-AU"/>
        </a:p>
      </dgm:t>
    </dgm:pt>
    <dgm:pt modelId="{E64CECDD-A1D0-40D0-9E98-F4D9ED34D59D}" type="pres">
      <dgm:prSet presAssocID="{192EA944-75D5-423F-87B7-D2B6BFDC63C0}" presName="parTxOnlySpace" presStyleCnt="0"/>
      <dgm:spPr/>
    </dgm:pt>
    <dgm:pt modelId="{9A53A902-43BF-401E-AAF3-44E82C3F47AE}" type="pres">
      <dgm:prSet presAssocID="{9927C817-D6BF-4A86-81F9-A4A2E468E294}" presName="parTxOnly" presStyleLbl="node1" presStyleIdx="2" presStyleCnt="3" custScaleX="94526" custScaleY="104968" custLinFactNeighborX="5923" custLinFactNeighborY="7061">
        <dgm:presLayoutVars>
          <dgm:chMax val="0"/>
          <dgm:chPref val="0"/>
          <dgm:bulletEnabled val="1"/>
        </dgm:presLayoutVars>
      </dgm:prSet>
      <dgm:spPr/>
      <dgm:t>
        <a:bodyPr/>
        <a:lstStyle/>
        <a:p>
          <a:endParaRPr lang="en-AU"/>
        </a:p>
      </dgm:t>
    </dgm:pt>
  </dgm:ptLst>
  <dgm:cxnLst>
    <dgm:cxn modelId="{E185A1E6-ED0C-4E85-AC5E-E75B5C3CC35A}" type="presOf" srcId="{0354B5D9-8C51-4058-94CE-5F1CD0A3223A}" destId="{CBFAF92C-A52C-49DF-9C29-984F36665685}" srcOrd="0" destOrd="0" presId="urn:microsoft.com/office/officeart/2005/8/layout/chevron1"/>
    <dgm:cxn modelId="{5D71CB87-C2C8-4912-9A3D-2003C5DE317A}" type="presOf" srcId="{9927C817-D6BF-4A86-81F9-A4A2E468E294}" destId="{9A53A902-43BF-401E-AAF3-44E82C3F47AE}" srcOrd="0" destOrd="0" presId="urn:microsoft.com/office/officeart/2005/8/layout/chevron1"/>
    <dgm:cxn modelId="{D3D683C6-E51B-4621-9FA3-ADB82896AF20}" srcId="{43A49C82-E373-42EE-84AE-E03824DB8D8A}" destId="{DFE647AA-84E6-4528-AFF6-B6645DD7C293}" srcOrd="1" destOrd="0" parTransId="{CBB340EC-0703-4A2C-89FB-2F31A1479D30}" sibTransId="{192EA944-75D5-423F-87B7-D2B6BFDC63C0}"/>
    <dgm:cxn modelId="{C38E7A48-43A8-41D9-862D-5743D4C3ADC8}" srcId="{43A49C82-E373-42EE-84AE-E03824DB8D8A}" destId="{0354B5D9-8C51-4058-94CE-5F1CD0A3223A}" srcOrd="0" destOrd="0" parTransId="{53EAE786-0E0C-4974-82D9-EAA7575FE1D6}" sibTransId="{8705DEEF-9BC5-4EC0-BEF0-780961552B85}"/>
    <dgm:cxn modelId="{5CE657C2-EC06-429D-B93D-5D33C6AEE250}" type="presOf" srcId="{DFE647AA-84E6-4528-AFF6-B6645DD7C293}" destId="{A78AED4F-DBEE-418C-8E62-D737B9DE62BB}" srcOrd="0" destOrd="0" presId="urn:microsoft.com/office/officeart/2005/8/layout/chevron1"/>
    <dgm:cxn modelId="{BD062CD9-3838-491B-892F-6FEEED0CF5D4}" type="presOf" srcId="{43A49C82-E373-42EE-84AE-E03824DB8D8A}" destId="{1472C214-BD39-4C98-B3A5-341E7A41F4A5}" srcOrd="0" destOrd="0" presId="urn:microsoft.com/office/officeart/2005/8/layout/chevron1"/>
    <dgm:cxn modelId="{F5972CF4-5ABA-4565-8E1F-6AB696110197}" srcId="{43A49C82-E373-42EE-84AE-E03824DB8D8A}" destId="{9927C817-D6BF-4A86-81F9-A4A2E468E294}" srcOrd="2" destOrd="0" parTransId="{1FD93C8F-E237-4AD2-9DB5-6FDD119A6D75}" sibTransId="{4040FDAF-77B7-4A28-8AAB-89209B911778}"/>
    <dgm:cxn modelId="{5CD45C0F-C4A6-48CA-B898-B8FDED2C6DE5}" type="presParOf" srcId="{1472C214-BD39-4C98-B3A5-341E7A41F4A5}" destId="{CBFAF92C-A52C-49DF-9C29-984F36665685}" srcOrd="0" destOrd="0" presId="urn:microsoft.com/office/officeart/2005/8/layout/chevron1"/>
    <dgm:cxn modelId="{62BDEDE7-800E-48E9-8CF6-FA6AC84FF758}" type="presParOf" srcId="{1472C214-BD39-4C98-B3A5-341E7A41F4A5}" destId="{5346A740-5E6B-41DC-A469-EAC3BD3E7BEB}" srcOrd="1" destOrd="0" presId="urn:microsoft.com/office/officeart/2005/8/layout/chevron1"/>
    <dgm:cxn modelId="{01AFA6DC-9FD5-4178-AFC2-9AA148049BCE}" type="presParOf" srcId="{1472C214-BD39-4C98-B3A5-341E7A41F4A5}" destId="{A78AED4F-DBEE-418C-8E62-D737B9DE62BB}" srcOrd="2" destOrd="0" presId="urn:microsoft.com/office/officeart/2005/8/layout/chevron1"/>
    <dgm:cxn modelId="{B3565BD3-28D6-4F13-A7E9-FF643DFD0FA5}" type="presParOf" srcId="{1472C214-BD39-4C98-B3A5-341E7A41F4A5}" destId="{E64CECDD-A1D0-40D0-9E98-F4D9ED34D59D}" srcOrd="3" destOrd="0" presId="urn:microsoft.com/office/officeart/2005/8/layout/chevron1"/>
    <dgm:cxn modelId="{CFA2746F-5725-4718-B460-2F128D8EB87B}" type="presParOf" srcId="{1472C214-BD39-4C98-B3A5-341E7A41F4A5}" destId="{9A53A902-43BF-401E-AAF3-44E82C3F47AE}"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04F00-9900-44DB-8BD2-17EB170D6A7E}">
      <dsp:nvSpPr>
        <dsp:cNvPr id="0" name=""/>
        <dsp:cNvSpPr/>
      </dsp:nvSpPr>
      <dsp:spPr>
        <a:xfrm>
          <a:off x="2232" y="1856333"/>
          <a:ext cx="2719833" cy="108793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1)Text Classification</a:t>
          </a:r>
        </a:p>
        <a:p>
          <a:pPr lvl="0" algn="ctr" defTabSz="755650">
            <a:lnSpc>
              <a:spcPct val="90000"/>
            </a:lnSpc>
            <a:spcBef>
              <a:spcPct val="0"/>
            </a:spcBef>
            <a:spcAft>
              <a:spcPct val="35000"/>
            </a:spcAft>
          </a:pPr>
          <a:r>
            <a:rPr lang="en-US" sz="1700" kern="1200" dirty="0" smtClean="0"/>
            <a:t>2)Feature Engineering</a:t>
          </a:r>
          <a:endParaRPr lang="en-AU" sz="1700" kern="1200" dirty="0"/>
        </a:p>
      </dsp:txBody>
      <dsp:txXfrm>
        <a:off x="546199" y="1856333"/>
        <a:ext cx="1631900" cy="1087933"/>
      </dsp:txXfrm>
    </dsp:sp>
    <dsp:sp modelId="{E5CF23FA-8DEB-428A-93DE-C085C16E9C5F}">
      <dsp:nvSpPr>
        <dsp:cNvPr id="0" name=""/>
        <dsp:cNvSpPr/>
      </dsp:nvSpPr>
      <dsp:spPr>
        <a:xfrm>
          <a:off x="2450083" y="1856333"/>
          <a:ext cx="2719833" cy="108793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3)Data Processing </a:t>
          </a:r>
        </a:p>
        <a:p>
          <a:pPr lvl="0" algn="ctr" defTabSz="755650">
            <a:lnSpc>
              <a:spcPct val="90000"/>
            </a:lnSpc>
            <a:spcBef>
              <a:spcPct val="0"/>
            </a:spcBef>
            <a:spcAft>
              <a:spcPct val="35000"/>
            </a:spcAft>
          </a:pPr>
          <a:r>
            <a:rPr lang="en-US" sz="1700" kern="1200" dirty="0" smtClean="0"/>
            <a:t>4)Sentiment Analysis</a:t>
          </a:r>
          <a:endParaRPr lang="en-AU" sz="1700" kern="1200" dirty="0"/>
        </a:p>
      </dsp:txBody>
      <dsp:txXfrm>
        <a:off x="2994050" y="1856333"/>
        <a:ext cx="1631900" cy="1087933"/>
      </dsp:txXfrm>
    </dsp:sp>
    <dsp:sp modelId="{1C1F6557-4040-4A7B-839E-36080EF9F40B}">
      <dsp:nvSpPr>
        <dsp:cNvPr id="0" name=""/>
        <dsp:cNvSpPr/>
      </dsp:nvSpPr>
      <dsp:spPr>
        <a:xfrm>
          <a:off x="4897933" y="1856333"/>
          <a:ext cx="2719833" cy="108793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5)Word Embedding</a:t>
          </a:r>
        </a:p>
        <a:p>
          <a:pPr lvl="0" algn="ctr" defTabSz="755650">
            <a:lnSpc>
              <a:spcPct val="90000"/>
            </a:lnSpc>
            <a:spcBef>
              <a:spcPct val="0"/>
            </a:spcBef>
            <a:spcAft>
              <a:spcPct val="35000"/>
            </a:spcAft>
          </a:pPr>
          <a:r>
            <a:rPr lang="en-US" sz="1700" kern="1200" dirty="0" smtClean="0"/>
            <a:t>6)Topic Modelling</a:t>
          </a:r>
          <a:endParaRPr lang="en-AU" sz="1700" kern="1200" dirty="0"/>
        </a:p>
      </dsp:txBody>
      <dsp:txXfrm>
        <a:off x="5441900" y="1856333"/>
        <a:ext cx="1631900" cy="10879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FAF92C-A52C-49DF-9C29-984F36665685}">
      <dsp:nvSpPr>
        <dsp:cNvPr id="0" name=""/>
        <dsp:cNvSpPr/>
      </dsp:nvSpPr>
      <dsp:spPr>
        <a:xfrm>
          <a:off x="72" y="1663442"/>
          <a:ext cx="2997696" cy="119907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7)Cross Validation</a:t>
          </a:r>
        </a:p>
        <a:p>
          <a:pPr lvl="0" algn="ctr" defTabSz="800100">
            <a:lnSpc>
              <a:spcPct val="90000"/>
            </a:lnSpc>
            <a:spcBef>
              <a:spcPct val="0"/>
            </a:spcBef>
            <a:spcAft>
              <a:spcPct val="35000"/>
            </a:spcAft>
          </a:pPr>
          <a:r>
            <a:rPr lang="en-US" sz="1800" kern="1200" dirty="0" smtClean="0"/>
            <a:t>8)</a:t>
          </a:r>
          <a:r>
            <a:rPr lang="en-US" sz="1800" kern="1200" dirty="0" err="1" smtClean="0"/>
            <a:t>Explainability</a:t>
          </a:r>
          <a:endParaRPr lang="en-AU" sz="1800" kern="1200" dirty="0"/>
        </a:p>
      </dsp:txBody>
      <dsp:txXfrm>
        <a:off x="599611" y="1663442"/>
        <a:ext cx="1798618" cy="1199078"/>
      </dsp:txXfrm>
    </dsp:sp>
    <dsp:sp modelId="{A78AED4F-DBEE-418C-8E62-D737B9DE62BB}">
      <dsp:nvSpPr>
        <dsp:cNvPr id="0" name=""/>
        <dsp:cNvSpPr/>
      </dsp:nvSpPr>
      <dsp:spPr>
        <a:xfrm>
          <a:off x="2697998" y="1663442"/>
          <a:ext cx="2997696" cy="119907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9)Ensemble Methods</a:t>
          </a:r>
        </a:p>
        <a:p>
          <a:pPr lvl="0" algn="ctr" defTabSz="800100">
            <a:lnSpc>
              <a:spcPct val="90000"/>
            </a:lnSpc>
            <a:spcBef>
              <a:spcPct val="0"/>
            </a:spcBef>
            <a:spcAft>
              <a:spcPct val="35000"/>
            </a:spcAft>
          </a:pPr>
          <a:r>
            <a:rPr lang="en-US" sz="1800" kern="1200" dirty="0" smtClean="0"/>
            <a:t>10)Evaluation Metrics</a:t>
          </a:r>
          <a:endParaRPr lang="en-AU" sz="1800" kern="1200" dirty="0"/>
        </a:p>
      </dsp:txBody>
      <dsp:txXfrm>
        <a:off x="3297537" y="1663442"/>
        <a:ext cx="1798618" cy="1199078"/>
      </dsp:txXfrm>
    </dsp:sp>
    <dsp:sp modelId="{9A53A902-43BF-401E-AAF3-44E82C3F47AE}">
      <dsp:nvSpPr>
        <dsp:cNvPr id="0" name=""/>
        <dsp:cNvSpPr/>
      </dsp:nvSpPr>
      <dsp:spPr>
        <a:xfrm>
          <a:off x="5395997" y="1718324"/>
          <a:ext cx="2833602" cy="125864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11)Real World Data</a:t>
          </a:r>
        </a:p>
        <a:p>
          <a:pPr lvl="0" algn="ctr" defTabSz="800100">
            <a:lnSpc>
              <a:spcPct val="90000"/>
            </a:lnSpc>
            <a:spcBef>
              <a:spcPct val="0"/>
            </a:spcBef>
            <a:spcAft>
              <a:spcPct val="35000"/>
            </a:spcAft>
          </a:pPr>
          <a:r>
            <a:rPr lang="en-US" sz="1800" kern="1200" dirty="0" smtClean="0"/>
            <a:t>12)Ethical Consideration</a:t>
          </a:r>
          <a:endParaRPr lang="en-AU" sz="1800" kern="1200" dirty="0"/>
        </a:p>
      </dsp:txBody>
      <dsp:txXfrm>
        <a:off x="6025321" y="1718324"/>
        <a:ext cx="1574954" cy="125864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D33515C-5D47-4757-9AAF-6F75843204CA}" type="datetimeFigureOut">
              <a:rPr lang="en-AU" smtClean="0"/>
              <a:t>21/10/2023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0BFEFB8-D19F-4BAD-B4E6-4BEEBB1EC78A}" type="slidenum">
              <a:rPr lang="en-AU" smtClean="0"/>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33515C-5D47-4757-9AAF-6F75843204CA}" type="datetimeFigureOut">
              <a:rPr lang="en-AU" smtClean="0"/>
              <a:t>21/10/2023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0BFEFB8-D19F-4BAD-B4E6-4BEEBB1EC78A}"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33515C-5D47-4757-9AAF-6F75843204CA}" type="datetimeFigureOut">
              <a:rPr lang="en-AU" smtClean="0"/>
              <a:t>21/10/2023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0BFEFB8-D19F-4BAD-B4E6-4BEEBB1EC78A}"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33515C-5D47-4757-9AAF-6F75843204CA}" type="datetimeFigureOut">
              <a:rPr lang="en-AU" smtClean="0"/>
              <a:t>21/10/2023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0BFEFB8-D19F-4BAD-B4E6-4BEEBB1EC78A}"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33515C-5D47-4757-9AAF-6F75843204CA}" type="datetimeFigureOut">
              <a:rPr lang="en-AU" smtClean="0"/>
              <a:t>21/10/2023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0BFEFB8-D19F-4BAD-B4E6-4BEEBB1EC78A}" type="slidenum">
              <a:rPr lang="en-AU" smtClean="0"/>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33515C-5D47-4757-9AAF-6F75843204CA}" type="datetimeFigureOut">
              <a:rPr lang="en-AU" smtClean="0"/>
              <a:t>21/10/2023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0BFEFB8-D19F-4BAD-B4E6-4BEEBB1EC78A}" type="slidenum">
              <a:rPr lang="en-AU" smtClean="0"/>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33515C-5D47-4757-9AAF-6F75843204CA}" type="datetimeFigureOut">
              <a:rPr lang="en-AU" smtClean="0"/>
              <a:t>21/10/2023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D0BFEFB8-D19F-4BAD-B4E6-4BEEBB1EC78A}" type="slidenum">
              <a:rPr lang="en-AU" smtClean="0"/>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33515C-5D47-4757-9AAF-6F75843204CA}" type="datetimeFigureOut">
              <a:rPr lang="en-AU" smtClean="0"/>
              <a:t>21/10/2023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D0BFEFB8-D19F-4BAD-B4E6-4BEEBB1EC78A}"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33515C-5D47-4757-9AAF-6F75843204CA}" type="datetimeFigureOut">
              <a:rPr lang="en-AU" smtClean="0"/>
              <a:t>21/10/2023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D0BFEFB8-D19F-4BAD-B4E6-4BEEBB1EC78A}"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33515C-5D47-4757-9AAF-6F75843204CA}" type="datetimeFigureOut">
              <a:rPr lang="en-AU" smtClean="0"/>
              <a:t>21/10/2023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0BFEFB8-D19F-4BAD-B4E6-4BEEBB1EC78A}" type="slidenum">
              <a:rPr lang="en-AU" smtClean="0"/>
              <a:t>‹#›</a:t>
            </a:fld>
            <a:endParaRPr lang="en-AU"/>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D33515C-5D47-4757-9AAF-6F75843204CA}" type="datetimeFigureOut">
              <a:rPr lang="en-AU" smtClean="0"/>
              <a:t>21/10/2023</a:t>
            </a:fld>
            <a:endParaRPr lang="en-AU"/>
          </a:p>
        </p:txBody>
      </p:sp>
      <p:sp>
        <p:nvSpPr>
          <p:cNvPr id="9" name="Slide Number Placeholder 8"/>
          <p:cNvSpPr>
            <a:spLocks noGrp="1"/>
          </p:cNvSpPr>
          <p:nvPr>
            <p:ph type="sldNum" sz="quarter" idx="11"/>
          </p:nvPr>
        </p:nvSpPr>
        <p:spPr/>
        <p:txBody>
          <a:bodyPr/>
          <a:lstStyle/>
          <a:p>
            <a:fld id="{D0BFEFB8-D19F-4BAD-B4E6-4BEEBB1EC78A}" type="slidenum">
              <a:rPr lang="en-AU" smtClean="0"/>
              <a:t>‹#›</a:t>
            </a:fld>
            <a:endParaRPr lang="en-AU"/>
          </a:p>
        </p:txBody>
      </p:sp>
      <p:sp>
        <p:nvSpPr>
          <p:cNvPr id="10" name="Footer Placeholder 9"/>
          <p:cNvSpPr>
            <a:spLocks noGrp="1"/>
          </p:cNvSpPr>
          <p:nvPr>
            <p:ph type="ftr" sz="quarter" idx="12"/>
          </p:nvPr>
        </p:nvSpPr>
        <p:spPr/>
        <p:txBody>
          <a:bodyPr/>
          <a:lstStyle/>
          <a:p>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0BFEFB8-D19F-4BAD-B4E6-4BEEBB1EC78A}" type="slidenum">
              <a:rPr lang="en-AU" smtClean="0"/>
              <a:t>‹#›</a:t>
            </a:fld>
            <a:endParaRPr lang="en-AU"/>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AU"/>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D33515C-5D47-4757-9AAF-6F75843204CA}" type="datetimeFigureOut">
              <a:rPr lang="en-AU" smtClean="0"/>
              <a:t>21/10/2023</a:t>
            </a:fld>
            <a:endParaRPr lang="en-AU"/>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404664"/>
            <a:ext cx="8062664" cy="3267795"/>
          </a:xfrm>
        </p:spPr>
        <p:txBody>
          <a:bodyPr>
            <a:normAutofit fontScale="90000"/>
          </a:bodyPr>
          <a:lstStyle/>
          <a:p>
            <a:r>
              <a:rPr lang="en-US" b="1" i="1" dirty="0" smtClean="0">
                <a:solidFill>
                  <a:schemeClr val="accent2">
                    <a:lumMod val="75000"/>
                  </a:schemeClr>
                </a:solidFill>
                <a:effectLst>
                  <a:outerShdw blurRad="38100" dist="38100" dir="2700000" algn="tl">
                    <a:srgbClr val="000000">
                      <a:alpha val="43137"/>
                    </a:srgbClr>
                  </a:outerShdw>
                </a:effectLst>
              </a:rPr>
              <a:t>PERFORM VARIOUS ANALYSIS ON “FAKE NEWS DETECTION USING NLP”</a:t>
            </a:r>
            <a:endParaRPr lang="en-AU" b="1" i="1" dirty="0">
              <a:solidFill>
                <a:schemeClr val="accent2">
                  <a:lumMod val="75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07504" y="4653136"/>
            <a:ext cx="9036496" cy="2016224"/>
          </a:xfrm>
        </p:spPr>
        <p:txBody>
          <a:bodyPr>
            <a:normAutofit/>
          </a:bodyPr>
          <a:lstStyle/>
          <a:p>
            <a:pPr algn="just"/>
            <a:r>
              <a:rPr lang="en-US" sz="2400" i="1" dirty="0" smtClean="0">
                <a:solidFill>
                  <a:schemeClr val="tx1">
                    <a:lumMod val="75000"/>
                    <a:lumOff val="25000"/>
                  </a:schemeClr>
                </a:solidFill>
              </a:rPr>
              <a:t>NAME          : KAVIPRIYA K</a:t>
            </a:r>
          </a:p>
          <a:p>
            <a:pPr algn="just"/>
            <a:r>
              <a:rPr lang="en-US" sz="2400" i="1" dirty="0" smtClean="0">
                <a:solidFill>
                  <a:schemeClr val="tx1">
                    <a:lumMod val="75000"/>
                    <a:lumOff val="25000"/>
                  </a:schemeClr>
                </a:solidFill>
              </a:rPr>
              <a:t>REG.NO        : 212921104029</a:t>
            </a:r>
          </a:p>
          <a:p>
            <a:pPr algn="just"/>
            <a:r>
              <a:rPr lang="en-US" sz="2400" i="1" dirty="0" smtClean="0">
                <a:solidFill>
                  <a:schemeClr val="tx1">
                    <a:lumMod val="75000"/>
                    <a:lumOff val="25000"/>
                  </a:schemeClr>
                </a:solidFill>
              </a:rPr>
              <a:t>DEPT/SEM   : CSE/V</a:t>
            </a:r>
          </a:p>
          <a:p>
            <a:pPr algn="just"/>
            <a:r>
              <a:rPr lang="en-US" sz="2400" i="1" dirty="0" smtClean="0">
                <a:solidFill>
                  <a:schemeClr val="tx1">
                    <a:lumMod val="75000"/>
                    <a:lumOff val="25000"/>
                  </a:schemeClr>
                </a:solidFill>
              </a:rPr>
              <a:t>COLLEGE      : 2129- ST JOSEPH COLLEGE OF ENGINEERING</a:t>
            </a:r>
          </a:p>
        </p:txBody>
      </p:sp>
    </p:spTree>
    <p:extLst>
      <p:ext uri="{BB962C8B-B14F-4D97-AF65-F5344CB8AC3E}">
        <p14:creationId xmlns:p14="http://schemas.microsoft.com/office/powerpoint/2010/main" val="2975828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8229600" cy="1575048"/>
          </a:xfrm>
        </p:spPr>
        <p:txBody>
          <a:bodyPr>
            <a:normAutofit/>
          </a:bodyPr>
          <a:lstStyle/>
          <a:p>
            <a:r>
              <a:rPr lang="en-US" sz="6000" b="1" dirty="0" smtClean="0">
                <a:effectLst>
                  <a:outerShdw blurRad="38100" dist="38100" dir="2700000" algn="tl">
                    <a:srgbClr val="000000">
                      <a:alpha val="43137"/>
                    </a:srgbClr>
                  </a:outerShdw>
                </a:effectLst>
                <a:latin typeface="Bahnschrift SemiCondensed" panose="020B0502040204020203" pitchFamily="34" charset="0"/>
              </a:rPr>
              <a:t>Analysis Phases:</a:t>
            </a:r>
            <a:endParaRPr lang="en-AU" sz="6000" b="1" dirty="0">
              <a:effectLst>
                <a:outerShdw blurRad="38100" dist="38100" dir="2700000" algn="tl">
                  <a:srgbClr val="000000">
                    <a:alpha val="43137"/>
                  </a:srgbClr>
                </a:outerShdw>
              </a:effectLst>
              <a:latin typeface="Bahnschrift SemiCondensed" panose="020B0502040204020203"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9593315"/>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974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52472226"/>
              </p:ext>
            </p:extLst>
          </p:nvPr>
        </p:nvGraphicFramePr>
        <p:xfrm>
          <a:off x="526473" y="9906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9904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80728"/>
            <a:ext cx="8229600" cy="4525963"/>
          </a:xfrm>
        </p:spPr>
        <p:txBody>
          <a:bodyPr>
            <a:normAutofit lnSpcReduction="10000"/>
          </a:bodyPr>
          <a:lstStyle/>
          <a:p>
            <a:pPr marL="0" indent="0">
              <a:buNone/>
            </a:pPr>
            <a:r>
              <a:rPr lang="en-US" b="1" u="sng" dirty="0" smtClean="0">
                <a:solidFill>
                  <a:schemeClr val="accent4">
                    <a:lumMod val="75000"/>
                  </a:schemeClr>
                </a:solidFill>
                <a:effectLst>
                  <a:outerShdw blurRad="38100" dist="38100" dir="2700000" algn="tl">
                    <a:srgbClr val="000000">
                      <a:alpha val="43137"/>
                    </a:srgbClr>
                  </a:outerShdw>
                </a:effectLst>
              </a:rPr>
              <a:t>1)Text </a:t>
            </a:r>
            <a:r>
              <a:rPr lang="en-US" b="1" u="sng" dirty="0">
                <a:solidFill>
                  <a:schemeClr val="accent4">
                    <a:lumMod val="75000"/>
                  </a:schemeClr>
                </a:solidFill>
                <a:effectLst>
                  <a:outerShdw blurRad="38100" dist="38100" dir="2700000" algn="tl">
                    <a:srgbClr val="000000">
                      <a:alpha val="43137"/>
                    </a:srgbClr>
                  </a:outerShdw>
                </a:effectLst>
              </a:rPr>
              <a:t>Classification: </a:t>
            </a:r>
            <a:endParaRPr lang="en-US" b="1" u="sng" dirty="0" smtClean="0">
              <a:solidFill>
                <a:schemeClr val="accent4">
                  <a:lumMod val="75000"/>
                </a:schemeClr>
              </a:solidFill>
              <a:effectLst>
                <a:outerShdw blurRad="38100" dist="38100" dir="2700000" algn="tl">
                  <a:srgbClr val="000000">
                    <a:alpha val="43137"/>
                  </a:srgbClr>
                </a:outerShdw>
              </a:effectLst>
            </a:endParaRPr>
          </a:p>
          <a:p>
            <a:pPr marL="0" indent="0">
              <a:buNone/>
            </a:pPr>
            <a:r>
              <a:rPr lang="en-US" dirty="0"/>
              <a:t> </a:t>
            </a:r>
            <a:r>
              <a:rPr lang="en-US" dirty="0" smtClean="0"/>
              <a:t>              Use </a:t>
            </a:r>
            <a:r>
              <a:rPr lang="en-US" dirty="0"/>
              <a:t>NLP techniques to classify news articles into two categories - real or fake. You can apply machine learning algorithms like Naive Bayes, SVM, or deep learning methods like LSTM or BERT for this task</a:t>
            </a:r>
            <a:r>
              <a:rPr lang="en-US" dirty="0" smtClean="0"/>
              <a:t>.</a:t>
            </a:r>
          </a:p>
          <a:p>
            <a:pPr marL="0" indent="0">
              <a:buNone/>
            </a:pPr>
            <a:r>
              <a:rPr lang="en-US" b="1" u="sng" dirty="0" smtClean="0">
                <a:solidFill>
                  <a:schemeClr val="accent4">
                    <a:lumMod val="75000"/>
                  </a:schemeClr>
                </a:solidFill>
                <a:effectLst>
                  <a:outerShdw blurRad="38100" dist="38100" dir="2700000" algn="tl">
                    <a:srgbClr val="000000">
                      <a:alpha val="43137"/>
                    </a:srgbClr>
                  </a:outerShdw>
                </a:effectLst>
              </a:rPr>
              <a:t>2)Feature </a:t>
            </a:r>
            <a:r>
              <a:rPr lang="en-US" b="1" u="sng" dirty="0">
                <a:solidFill>
                  <a:schemeClr val="accent4">
                    <a:lumMod val="75000"/>
                  </a:schemeClr>
                </a:solidFill>
                <a:effectLst>
                  <a:outerShdw blurRad="38100" dist="38100" dir="2700000" algn="tl">
                    <a:srgbClr val="000000">
                      <a:alpha val="43137"/>
                    </a:srgbClr>
                  </a:outerShdw>
                </a:effectLst>
              </a:rPr>
              <a:t>Engineering</a:t>
            </a:r>
            <a:r>
              <a:rPr lang="en-US" b="1" u="sng" dirty="0" smtClean="0">
                <a:solidFill>
                  <a:schemeClr val="accent4">
                    <a:lumMod val="75000"/>
                  </a:schemeClr>
                </a:solidFill>
                <a:effectLst>
                  <a:outerShdw blurRad="38100" dist="38100" dir="2700000" algn="tl">
                    <a:srgbClr val="000000">
                      <a:alpha val="43137"/>
                    </a:srgbClr>
                  </a:outerShdw>
                </a:effectLst>
              </a:rPr>
              <a:t>:</a:t>
            </a:r>
          </a:p>
          <a:p>
            <a:pPr marL="0" indent="0">
              <a:buNone/>
            </a:pPr>
            <a:r>
              <a:rPr lang="en-US" dirty="0"/>
              <a:t> </a:t>
            </a:r>
            <a:r>
              <a:rPr lang="en-US" dirty="0" smtClean="0"/>
              <a:t>             </a:t>
            </a:r>
            <a:r>
              <a:rPr lang="en-US" dirty="0"/>
              <a:t>Analyze the text data to extract relevant features such as word frequency, sentiment, or linguistic style, which can be used to improve the accuracy of fake news detection</a:t>
            </a:r>
            <a:r>
              <a:rPr lang="en-US" dirty="0" smtClean="0"/>
              <a:t>.</a:t>
            </a:r>
          </a:p>
          <a:p>
            <a:pPr marL="0" indent="0">
              <a:buNone/>
            </a:pPr>
            <a:r>
              <a:rPr lang="en-US" b="1" u="sng" dirty="0" smtClean="0">
                <a:solidFill>
                  <a:schemeClr val="accent4">
                    <a:lumMod val="75000"/>
                  </a:schemeClr>
                </a:solidFill>
                <a:effectLst>
                  <a:outerShdw blurRad="38100" dist="38100" dir="2700000" algn="tl">
                    <a:srgbClr val="000000">
                      <a:alpha val="43137"/>
                    </a:srgbClr>
                  </a:outerShdw>
                </a:effectLst>
              </a:rPr>
              <a:t>3)Text Classification:</a:t>
            </a:r>
          </a:p>
          <a:p>
            <a:pPr marL="0" indent="0">
              <a:buNone/>
            </a:pPr>
            <a:r>
              <a:rPr lang="en-US" dirty="0"/>
              <a:t> </a:t>
            </a:r>
            <a:r>
              <a:rPr lang="en-US" dirty="0" smtClean="0"/>
              <a:t>             Clean </a:t>
            </a:r>
            <a:r>
              <a:rPr lang="en-US" dirty="0"/>
              <a:t>and preprocess the data by removing stop words, punctuation, and handling issues like misspellings and slang to make the text more suitable for NLP analysis.</a:t>
            </a:r>
            <a:endParaRPr lang="en-AU" dirty="0"/>
          </a:p>
        </p:txBody>
      </p:sp>
    </p:spTree>
    <p:extLst>
      <p:ext uri="{BB962C8B-B14F-4D97-AF65-F5344CB8AC3E}">
        <p14:creationId xmlns:p14="http://schemas.microsoft.com/office/powerpoint/2010/main" val="2849465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052736"/>
            <a:ext cx="8229600" cy="4525963"/>
          </a:xfrm>
        </p:spPr>
        <p:txBody>
          <a:bodyPr>
            <a:normAutofit fontScale="92500" lnSpcReduction="10000"/>
          </a:bodyPr>
          <a:lstStyle/>
          <a:p>
            <a:pPr marL="0" indent="0">
              <a:buNone/>
            </a:pPr>
            <a:r>
              <a:rPr lang="en-US" b="1" u="sng" dirty="0" smtClean="0">
                <a:solidFill>
                  <a:schemeClr val="accent4">
                    <a:lumMod val="75000"/>
                  </a:schemeClr>
                </a:solidFill>
                <a:effectLst>
                  <a:outerShdw blurRad="38100" dist="38100" dir="2700000" algn="tl">
                    <a:srgbClr val="000000">
                      <a:alpha val="43137"/>
                    </a:srgbClr>
                  </a:outerShdw>
                </a:effectLst>
              </a:rPr>
              <a:t>4)Sentiment </a:t>
            </a:r>
            <a:r>
              <a:rPr lang="en-US" b="1" u="sng" dirty="0">
                <a:solidFill>
                  <a:schemeClr val="accent4">
                    <a:lumMod val="75000"/>
                  </a:schemeClr>
                </a:solidFill>
                <a:effectLst>
                  <a:outerShdw blurRad="38100" dist="38100" dir="2700000" algn="tl">
                    <a:srgbClr val="000000">
                      <a:alpha val="43137"/>
                    </a:srgbClr>
                  </a:outerShdw>
                </a:effectLst>
              </a:rPr>
              <a:t>Analysis</a:t>
            </a:r>
            <a:r>
              <a:rPr lang="en-US" b="1" u="sng" dirty="0" smtClean="0">
                <a:solidFill>
                  <a:schemeClr val="accent4">
                    <a:lumMod val="75000"/>
                  </a:schemeClr>
                </a:solidFill>
                <a:effectLst>
                  <a:outerShdw blurRad="38100" dist="38100" dir="2700000" algn="tl">
                    <a:srgbClr val="000000">
                      <a:alpha val="43137"/>
                    </a:srgbClr>
                  </a:outerShdw>
                </a:effectLst>
              </a:rPr>
              <a:t>:</a:t>
            </a:r>
          </a:p>
          <a:p>
            <a:pPr marL="0" indent="0">
              <a:buNone/>
            </a:pPr>
            <a:r>
              <a:rPr lang="en-US" dirty="0"/>
              <a:t> </a:t>
            </a:r>
            <a:r>
              <a:rPr lang="en-US" dirty="0" smtClean="0"/>
              <a:t>             </a:t>
            </a:r>
            <a:r>
              <a:rPr lang="en-US" dirty="0"/>
              <a:t>Analyze the sentiment of news articles to see if fake news tends to have a distinct emotional tone. You can use sentiment lexicons or pre-trained models for this purpose</a:t>
            </a:r>
            <a:r>
              <a:rPr lang="en-US" dirty="0" smtClean="0"/>
              <a:t>.</a:t>
            </a:r>
          </a:p>
          <a:p>
            <a:pPr marL="0" indent="0">
              <a:buNone/>
            </a:pPr>
            <a:r>
              <a:rPr lang="en-US" b="1" u="sng" dirty="0" smtClean="0">
                <a:solidFill>
                  <a:schemeClr val="accent4">
                    <a:lumMod val="75000"/>
                  </a:schemeClr>
                </a:solidFill>
                <a:effectLst>
                  <a:outerShdw blurRad="38100" dist="38100" dir="2700000" algn="tl">
                    <a:srgbClr val="000000">
                      <a:alpha val="43137"/>
                    </a:srgbClr>
                  </a:outerShdw>
                </a:effectLst>
              </a:rPr>
              <a:t>5)Word </a:t>
            </a:r>
            <a:r>
              <a:rPr lang="en-US" b="1" u="sng" dirty="0" err="1">
                <a:solidFill>
                  <a:schemeClr val="accent4">
                    <a:lumMod val="75000"/>
                  </a:schemeClr>
                </a:solidFill>
                <a:effectLst>
                  <a:outerShdw blurRad="38100" dist="38100" dir="2700000" algn="tl">
                    <a:srgbClr val="000000">
                      <a:alpha val="43137"/>
                    </a:srgbClr>
                  </a:outerShdw>
                </a:effectLst>
              </a:rPr>
              <a:t>Embeddings</a:t>
            </a:r>
            <a:r>
              <a:rPr lang="en-US" b="1" u="sng" dirty="0">
                <a:solidFill>
                  <a:schemeClr val="accent4">
                    <a:lumMod val="75000"/>
                  </a:schemeClr>
                </a:solidFill>
                <a:effectLst>
                  <a:outerShdw blurRad="38100" dist="38100" dir="2700000" algn="tl">
                    <a:srgbClr val="000000">
                      <a:alpha val="43137"/>
                    </a:srgbClr>
                  </a:outerShdw>
                </a:effectLst>
              </a:rPr>
              <a:t>: </a:t>
            </a:r>
            <a:endParaRPr lang="en-US" b="1" u="sng" dirty="0" smtClean="0">
              <a:solidFill>
                <a:schemeClr val="accent4">
                  <a:lumMod val="75000"/>
                </a:schemeClr>
              </a:solidFill>
              <a:effectLst>
                <a:outerShdw blurRad="38100" dist="38100" dir="2700000" algn="tl">
                  <a:srgbClr val="000000">
                    <a:alpha val="43137"/>
                  </a:srgbClr>
                </a:outerShdw>
              </a:effectLst>
            </a:endParaRPr>
          </a:p>
          <a:p>
            <a:pPr marL="0" indent="0">
              <a:buNone/>
            </a:pPr>
            <a:r>
              <a:rPr lang="en-US" dirty="0"/>
              <a:t> </a:t>
            </a:r>
            <a:r>
              <a:rPr lang="en-US" dirty="0" smtClean="0"/>
              <a:t>             Utilize </a:t>
            </a:r>
            <a:r>
              <a:rPr lang="en-US" dirty="0"/>
              <a:t>word </a:t>
            </a:r>
            <a:r>
              <a:rPr lang="en-US" dirty="0" err="1"/>
              <a:t>embeddings</a:t>
            </a:r>
            <a:r>
              <a:rPr lang="en-US" dirty="0"/>
              <a:t> like Word2Vec, </a:t>
            </a:r>
            <a:r>
              <a:rPr lang="en-US" dirty="0" err="1"/>
              <a:t>GloVe</a:t>
            </a:r>
            <a:r>
              <a:rPr lang="en-US" dirty="0"/>
              <a:t>, or </a:t>
            </a:r>
            <a:r>
              <a:rPr lang="en-US" dirty="0" err="1"/>
              <a:t>fastText</a:t>
            </a:r>
            <a:r>
              <a:rPr lang="en-US" dirty="0"/>
              <a:t> to represent words in a dense vector space. This can help in capturing semantic relationships between words and improve the accuracy of fake news detection models</a:t>
            </a:r>
            <a:r>
              <a:rPr lang="en-US" dirty="0" smtClean="0"/>
              <a:t>.</a:t>
            </a:r>
          </a:p>
          <a:p>
            <a:pPr marL="0" indent="0">
              <a:buNone/>
            </a:pPr>
            <a:r>
              <a:rPr lang="en-US" b="1" u="sng" dirty="0" smtClean="0">
                <a:solidFill>
                  <a:schemeClr val="accent4">
                    <a:lumMod val="75000"/>
                  </a:schemeClr>
                </a:solidFill>
                <a:effectLst>
                  <a:outerShdw blurRad="38100" dist="38100" dir="2700000" algn="tl">
                    <a:srgbClr val="000000">
                      <a:alpha val="43137"/>
                    </a:srgbClr>
                  </a:outerShdw>
                </a:effectLst>
              </a:rPr>
              <a:t>6)Topic </a:t>
            </a:r>
            <a:r>
              <a:rPr lang="en-US" b="1" u="sng" dirty="0">
                <a:solidFill>
                  <a:schemeClr val="accent4">
                    <a:lumMod val="75000"/>
                  </a:schemeClr>
                </a:solidFill>
                <a:effectLst>
                  <a:outerShdw blurRad="38100" dist="38100" dir="2700000" algn="tl">
                    <a:srgbClr val="000000">
                      <a:alpha val="43137"/>
                    </a:srgbClr>
                  </a:outerShdw>
                </a:effectLst>
              </a:rPr>
              <a:t>Modeling: </a:t>
            </a:r>
            <a:endParaRPr lang="en-US" b="1" u="sng" dirty="0" smtClean="0">
              <a:solidFill>
                <a:schemeClr val="accent4">
                  <a:lumMod val="75000"/>
                </a:schemeClr>
              </a:solidFill>
              <a:effectLst>
                <a:outerShdw blurRad="38100" dist="38100" dir="2700000" algn="tl">
                  <a:srgbClr val="000000">
                    <a:alpha val="43137"/>
                  </a:srgbClr>
                </a:outerShdw>
              </a:effectLst>
            </a:endParaRPr>
          </a:p>
          <a:p>
            <a:pPr marL="0" indent="0">
              <a:buNone/>
            </a:pPr>
            <a:r>
              <a:rPr lang="en-US" dirty="0"/>
              <a:t> </a:t>
            </a:r>
            <a:r>
              <a:rPr lang="en-US" dirty="0" smtClean="0"/>
              <a:t>             Apply </a:t>
            </a:r>
            <a:r>
              <a:rPr lang="en-US" dirty="0"/>
              <a:t>topic modeling techniques, such as Latent </a:t>
            </a:r>
            <a:r>
              <a:rPr lang="en-US" dirty="0" err="1"/>
              <a:t>Dirichlet</a:t>
            </a:r>
            <a:r>
              <a:rPr lang="en-US" dirty="0"/>
              <a:t> Allocation (LDA) or Non-Negative Matrix Factorization (NMF), to identify common themes or topics within news articles. Fake news might exhibit different topic distributions.</a:t>
            </a:r>
            <a:endParaRPr lang="en-AU" dirty="0"/>
          </a:p>
        </p:txBody>
      </p:sp>
    </p:spTree>
    <p:extLst>
      <p:ext uri="{BB962C8B-B14F-4D97-AF65-F5344CB8AC3E}">
        <p14:creationId xmlns:p14="http://schemas.microsoft.com/office/powerpoint/2010/main" val="2255434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6"/>
            <a:ext cx="8229600" cy="4525963"/>
          </a:xfrm>
        </p:spPr>
        <p:txBody>
          <a:bodyPr>
            <a:normAutofit/>
          </a:bodyPr>
          <a:lstStyle/>
          <a:p>
            <a:pPr marL="0" indent="0">
              <a:buNone/>
            </a:pPr>
            <a:r>
              <a:rPr lang="en-US" b="1" u="sng" dirty="0" smtClean="0">
                <a:solidFill>
                  <a:schemeClr val="accent4">
                    <a:lumMod val="75000"/>
                  </a:schemeClr>
                </a:solidFill>
                <a:effectLst>
                  <a:outerShdw blurRad="38100" dist="38100" dir="2700000" algn="tl">
                    <a:srgbClr val="000000">
                      <a:alpha val="43137"/>
                    </a:srgbClr>
                  </a:outerShdw>
                </a:effectLst>
              </a:rPr>
              <a:t>7)Cross-Validation</a:t>
            </a:r>
            <a:r>
              <a:rPr lang="en-US" b="1" u="sng" dirty="0">
                <a:solidFill>
                  <a:schemeClr val="accent4">
                    <a:lumMod val="75000"/>
                  </a:schemeClr>
                </a:solidFill>
                <a:effectLst>
                  <a:outerShdw blurRad="38100" dist="38100" dir="2700000" algn="tl">
                    <a:srgbClr val="000000">
                      <a:alpha val="43137"/>
                    </a:srgbClr>
                  </a:outerShdw>
                </a:effectLst>
              </a:rPr>
              <a:t>: </a:t>
            </a:r>
            <a:endParaRPr lang="en-US" b="1" u="sng" dirty="0" smtClean="0">
              <a:solidFill>
                <a:schemeClr val="accent4">
                  <a:lumMod val="75000"/>
                </a:schemeClr>
              </a:solidFill>
              <a:effectLst>
                <a:outerShdw blurRad="38100" dist="38100" dir="2700000" algn="tl">
                  <a:srgbClr val="000000">
                    <a:alpha val="43137"/>
                  </a:srgbClr>
                </a:outerShdw>
              </a:effectLst>
            </a:endParaRPr>
          </a:p>
          <a:p>
            <a:pPr marL="0" indent="0">
              <a:buNone/>
            </a:pPr>
            <a:r>
              <a:rPr lang="en-US" dirty="0"/>
              <a:t> </a:t>
            </a:r>
            <a:r>
              <a:rPr lang="en-US" dirty="0" smtClean="0"/>
              <a:t>             Perform </a:t>
            </a:r>
            <a:r>
              <a:rPr lang="en-US" dirty="0"/>
              <a:t>cross-validation to evaluate the performance of your models, ensuring that they generalize well to unseen data</a:t>
            </a:r>
            <a:r>
              <a:rPr lang="en-US" dirty="0" smtClean="0"/>
              <a:t>.</a:t>
            </a:r>
          </a:p>
          <a:p>
            <a:pPr marL="0" indent="0">
              <a:buNone/>
            </a:pPr>
            <a:r>
              <a:rPr lang="en-US" b="1" u="sng" dirty="0" smtClean="0">
                <a:solidFill>
                  <a:schemeClr val="accent4">
                    <a:lumMod val="75000"/>
                  </a:schemeClr>
                </a:solidFill>
                <a:effectLst>
                  <a:outerShdw blurRad="38100" dist="38100" dir="2700000" algn="tl">
                    <a:srgbClr val="000000">
                      <a:alpha val="43137"/>
                    </a:srgbClr>
                  </a:outerShdw>
                </a:effectLst>
              </a:rPr>
              <a:t>8)</a:t>
            </a:r>
            <a:r>
              <a:rPr lang="en-US" b="1" u="sng" dirty="0" err="1" smtClean="0">
                <a:solidFill>
                  <a:schemeClr val="accent4">
                    <a:lumMod val="75000"/>
                  </a:schemeClr>
                </a:solidFill>
                <a:effectLst>
                  <a:outerShdw blurRad="38100" dist="38100" dir="2700000" algn="tl">
                    <a:srgbClr val="000000">
                      <a:alpha val="43137"/>
                    </a:srgbClr>
                  </a:outerShdw>
                </a:effectLst>
              </a:rPr>
              <a:t>Explainability</a:t>
            </a:r>
            <a:r>
              <a:rPr lang="en-US" b="1" u="sng" dirty="0">
                <a:solidFill>
                  <a:schemeClr val="accent4">
                    <a:lumMod val="75000"/>
                  </a:schemeClr>
                </a:solidFill>
                <a:effectLst>
                  <a:outerShdw blurRad="38100" dist="38100" dir="2700000" algn="tl">
                    <a:srgbClr val="000000">
                      <a:alpha val="43137"/>
                    </a:srgbClr>
                  </a:outerShdw>
                </a:effectLst>
              </a:rPr>
              <a:t>:</a:t>
            </a:r>
            <a:r>
              <a:rPr lang="en-US" dirty="0"/>
              <a:t> </a:t>
            </a:r>
            <a:endParaRPr lang="en-US" dirty="0" smtClean="0"/>
          </a:p>
          <a:p>
            <a:pPr marL="0" indent="0">
              <a:buNone/>
            </a:pPr>
            <a:r>
              <a:rPr lang="en-US" dirty="0"/>
              <a:t> </a:t>
            </a:r>
            <a:r>
              <a:rPr lang="en-US" dirty="0" smtClean="0"/>
              <a:t>             Use </a:t>
            </a:r>
            <a:r>
              <a:rPr lang="en-US" dirty="0"/>
              <a:t>techniques like LIME (Local Interpretable Model-agnostic Explanations) or SHAP (</a:t>
            </a:r>
            <a:r>
              <a:rPr lang="en-US" dirty="0" err="1"/>
              <a:t>SHapley</a:t>
            </a:r>
            <a:r>
              <a:rPr lang="en-US" dirty="0"/>
              <a:t> Additive </a:t>
            </a:r>
            <a:r>
              <a:rPr lang="en-US" dirty="0" err="1"/>
              <a:t>exPlanations</a:t>
            </a:r>
            <a:r>
              <a:rPr lang="en-US" dirty="0"/>
              <a:t>) to explain why a model classifies a news article as fake or real</a:t>
            </a:r>
            <a:r>
              <a:rPr lang="en-US" dirty="0" smtClean="0"/>
              <a:t>.</a:t>
            </a:r>
          </a:p>
          <a:p>
            <a:pPr marL="0" indent="0">
              <a:buNone/>
            </a:pPr>
            <a:r>
              <a:rPr lang="en-US" b="1" u="sng" dirty="0" smtClean="0">
                <a:solidFill>
                  <a:schemeClr val="accent4">
                    <a:lumMod val="75000"/>
                  </a:schemeClr>
                </a:solidFill>
                <a:effectLst>
                  <a:outerShdw blurRad="38100" dist="38100" dir="2700000" algn="tl">
                    <a:srgbClr val="000000">
                      <a:alpha val="43137"/>
                    </a:srgbClr>
                  </a:outerShdw>
                </a:effectLst>
              </a:rPr>
              <a:t>9)Ensemble </a:t>
            </a:r>
            <a:r>
              <a:rPr lang="en-US" b="1" u="sng" dirty="0">
                <a:solidFill>
                  <a:schemeClr val="accent4">
                    <a:lumMod val="75000"/>
                  </a:schemeClr>
                </a:solidFill>
                <a:effectLst>
                  <a:outerShdw blurRad="38100" dist="38100" dir="2700000" algn="tl">
                    <a:srgbClr val="000000">
                      <a:alpha val="43137"/>
                    </a:srgbClr>
                  </a:outerShdw>
                </a:effectLst>
              </a:rPr>
              <a:t>Methods</a:t>
            </a:r>
            <a:r>
              <a:rPr lang="en-US" b="1" u="sng" dirty="0" smtClean="0">
                <a:solidFill>
                  <a:schemeClr val="accent4">
                    <a:lumMod val="75000"/>
                  </a:schemeClr>
                </a:solidFill>
                <a:effectLst>
                  <a:outerShdw blurRad="38100" dist="38100" dir="2700000" algn="tl">
                    <a:srgbClr val="000000">
                      <a:alpha val="43137"/>
                    </a:srgbClr>
                  </a:outerShdw>
                </a:effectLst>
              </a:rPr>
              <a:t>:</a:t>
            </a:r>
          </a:p>
          <a:p>
            <a:pPr marL="0" indent="0">
              <a:buNone/>
            </a:pPr>
            <a:r>
              <a:rPr lang="en-US" dirty="0"/>
              <a:t> </a:t>
            </a:r>
            <a:r>
              <a:rPr lang="en-US" dirty="0" smtClean="0"/>
              <a:t>            </a:t>
            </a:r>
            <a:r>
              <a:rPr lang="en-US" dirty="0"/>
              <a:t>Combine multiple models to create an ensemble model, which can improve overall performance by leveraging the strengths of individual models.</a:t>
            </a:r>
            <a:endParaRPr lang="en-AU" dirty="0"/>
          </a:p>
        </p:txBody>
      </p:sp>
    </p:spTree>
    <p:extLst>
      <p:ext uri="{BB962C8B-B14F-4D97-AF65-F5344CB8AC3E}">
        <p14:creationId xmlns:p14="http://schemas.microsoft.com/office/powerpoint/2010/main" val="27566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80728"/>
            <a:ext cx="8229600" cy="4525963"/>
          </a:xfrm>
        </p:spPr>
        <p:txBody>
          <a:bodyPr>
            <a:normAutofit fontScale="92500"/>
          </a:bodyPr>
          <a:lstStyle/>
          <a:p>
            <a:pPr marL="0" indent="0">
              <a:buNone/>
            </a:pPr>
            <a:r>
              <a:rPr lang="en-US" b="1" u="sng" dirty="0" smtClean="0">
                <a:solidFill>
                  <a:schemeClr val="accent4">
                    <a:lumMod val="75000"/>
                  </a:schemeClr>
                </a:solidFill>
                <a:effectLst>
                  <a:outerShdw blurRad="38100" dist="38100" dir="2700000" algn="tl">
                    <a:srgbClr val="000000">
                      <a:alpha val="43137"/>
                    </a:srgbClr>
                  </a:outerShdw>
                </a:effectLst>
              </a:rPr>
              <a:t>10)Evaluation </a:t>
            </a:r>
            <a:r>
              <a:rPr lang="en-US" b="1" u="sng" dirty="0">
                <a:solidFill>
                  <a:schemeClr val="accent4">
                    <a:lumMod val="75000"/>
                  </a:schemeClr>
                </a:solidFill>
                <a:effectLst>
                  <a:outerShdw blurRad="38100" dist="38100" dir="2700000" algn="tl">
                    <a:srgbClr val="000000">
                      <a:alpha val="43137"/>
                    </a:srgbClr>
                  </a:outerShdw>
                </a:effectLst>
              </a:rPr>
              <a:t>Metrics: </a:t>
            </a:r>
            <a:endParaRPr lang="en-US" b="1" u="sng" dirty="0" smtClean="0">
              <a:solidFill>
                <a:schemeClr val="accent4">
                  <a:lumMod val="75000"/>
                </a:schemeClr>
              </a:solidFill>
              <a:effectLst>
                <a:outerShdw blurRad="38100" dist="38100" dir="2700000" algn="tl">
                  <a:srgbClr val="000000">
                    <a:alpha val="43137"/>
                  </a:srgbClr>
                </a:outerShdw>
              </a:effectLst>
            </a:endParaRPr>
          </a:p>
          <a:p>
            <a:pPr marL="0" indent="0">
              <a:buNone/>
            </a:pPr>
            <a:r>
              <a:rPr lang="en-US" dirty="0"/>
              <a:t> </a:t>
            </a:r>
            <a:r>
              <a:rPr lang="en-US" dirty="0" smtClean="0"/>
              <a:t>              Assess </a:t>
            </a:r>
            <a:r>
              <a:rPr lang="en-US" dirty="0"/>
              <a:t>your models using appropriate metrics like accuracy, precision, recall, F1-score, and ROC AUC to measure their effectiveness in fake news detection</a:t>
            </a:r>
            <a:r>
              <a:rPr lang="en-US" dirty="0" smtClean="0"/>
              <a:t>.</a:t>
            </a:r>
          </a:p>
          <a:p>
            <a:pPr marL="0" indent="0">
              <a:buNone/>
            </a:pPr>
            <a:r>
              <a:rPr lang="en-US" b="1" u="sng" dirty="0" smtClean="0">
                <a:solidFill>
                  <a:schemeClr val="accent4">
                    <a:lumMod val="75000"/>
                  </a:schemeClr>
                </a:solidFill>
                <a:effectLst>
                  <a:outerShdw blurRad="38100" dist="38100" dir="2700000" algn="tl">
                    <a:srgbClr val="000000">
                      <a:alpha val="43137"/>
                    </a:srgbClr>
                  </a:outerShdw>
                </a:effectLst>
              </a:rPr>
              <a:t>11)Real-world </a:t>
            </a:r>
            <a:r>
              <a:rPr lang="en-US" b="1" u="sng" dirty="0">
                <a:solidFill>
                  <a:schemeClr val="accent4">
                    <a:lumMod val="75000"/>
                  </a:schemeClr>
                </a:solidFill>
                <a:effectLst>
                  <a:outerShdw blurRad="38100" dist="38100" dir="2700000" algn="tl">
                    <a:srgbClr val="000000">
                      <a:alpha val="43137"/>
                    </a:srgbClr>
                  </a:outerShdw>
                </a:effectLst>
              </a:rPr>
              <a:t>Data</a:t>
            </a:r>
            <a:r>
              <a:rPr lang="en-US" b="1" u="sng" dirty="0" smtClean="0">
                <a:solidFill>
                  <a:schemeClr val="accent4">
                    <a:lumMod val="75000"/>
                  </a:schemeClr>
                </a:solidFill>
                <a:effectLst>
                  <a:outerShdw blurRad="38100" dist="38100" dir="2700000" algn="tl">
                    <a:srgbClr val="000000">
                      <a:alpha val="43137"/>
                    </a:srgbClr>
                  </a:outerShdw>
                </a:effectLst>
              </a:rPr>
              <a:t>:</a:t>
            </a:r>
          </a:p>
          <a:p>
            <a:pPr marL="0" indent="0">
              <a:buNone/>
            </a:pPr>
            <a:r>
              <a:rPr lang="en-US" dirty="0"/>
              <a:t> </a:t>
            </a:r>
            <a:r>
              <a:rPr lang="en-US" dirty="0" smtClean="0"/>
              <a:t>               </a:t>
            </a:r>
            <a:r>
              <a:rPr lang="en-US" dirty="0"/>
              <a:t>If possible, collect real-world data and analyze the effectiveness of your NLP-based fake news detection system in a practical context</a:t>
            </a:r>
            <a:r>
              <a:rPr lang="en-US" dirty="0" smtClean="0"/>
              <a:t>.</a:t>
            </a:r>
          </a:p>
          <a:p>
            <a:pPr marL="0" indent="0">
              <a:buNone/>
            </a:pPr>
            <a:r>
              <a:rPr lang="en-US" b="1" u="sng" dirty="0" smtClean="0">
                <a:solidFill>
                  <a:schemeClr val="accent4">
                    <a:lumMod val="75000"/>
                  </a:schemeClr>
                </a:solidFill>
                <a:effectLst>
                  <a:outerShdw blurRad="38100" dist="38100" dir="2700000" algn="tl">
                    <a:srgbClr val="000000">
                      <a:alpha val="43137"/>
                    </a:srgbClr>
                  </a:outerShdw>
                </a:effectLst>
              </a:rPr>
              <a:t>12)Ethical </a:t>
            </a:r>
            <a:r>
              <a:rPr lang="en-US" b="1" u="sng" dirty="0">
                <a:solidFill>
                  <a:schemeClr val="accent4">
                    <a:lumMod val="75000"/>
                  </a:schemeClr>
                </a:solidFill>
                <a:effectLst>
                  <a:outerShdw blurRad="38100" dist="38100" dir="2700000" algn="tl">
                    <a:srgbClr val="000000">
                      <a:alpha val="43137"/>
                    </a:srgbClr>
                  </a:outerShdw>
                </a:effectLst>
              </a:rPr>
              <a:t>Considerations:</a:t>
            </a:r>
            <a:r>
              <a:rPr lang="en-US" dirty="0"/>
              <a:t> </a:t>
            </a:r>
            <a:endParaRPr lang="en-US" dirty="0" smtClean="0"/>
          </a:p>
          <a:p>
            <a:pPr marL="0" indent="0">
              <a:buNone/>
            </a:pPr>
            <a:r>
              <a:rPr lang="en-US" dirty="0"/>
              <a:t> </a:t>
            </a:r>
            <a:r>
              <a:rPr lang="en-US" dirty="0" smtClean="0"/>
              <a:t>      Consider </a:t>
            </a:r>
            <a:r>
              <a:rPr lang="en-US" dirty="0"/>
              <a:t>the ethical implications of your analysis, including issues related to privacy, bias, and fairness in fake news detection</a:t>
            </a:r>
            <a:r>
              <a:rPr lang="en-US" dirty="0" smtClean="0"/>
              <a:t>.</a:t>
            </a:r>
          </a:p>
          <a:p>
            <a:pPr marL="0" indent="0">
              <a:buNone/>
            </a:pPr>
            <a:r>
              <a:rPr lang="en-US" dirty="0"/>
              <a:t> </a:t>
            </a:r>
            <a:r>
              <a:rPr lang="en-US" dirty="0" smtClean="0"/>
              <a:t>       Remember </a:t>
            </a:r>
            <a:r>
              <a:rPr lang="en-US" dirty="0"/>
              <a:t>that the effectiveness of fake news detection using NLP may vary based on the quality and quantity of the data and the complexity of the models used. It's an evolving field with ongoing research and improvements.</a:t>
            </a:r>
            <a:endParaRPr lang="en-AU" dirty="0"/>
          </a:p>
        </p:txBody>
      </p:sp>
    </p:spTree>
    <p:extLst>
      <p:ext uri="{BB962C8B-B14F-4D97-AF65-F5344CB8AC3E}">
        <p14:creationId xmlns:p14="http://schemas.microsoft.com/office/powerpoint/2010/main" val="886455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133</TotalTime>
  <Words>493</Words>
  <Application>Microsoft Office PowerPoint</Application>
  <PresentationFormat>On-screen Show (4:3)</PresentationFormat>
  <Paragraphs>43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Adjacency</vt:lpstr>
      <vt:lpstr>PERFORM VARIOUS ANALYSIS ON “FAKE NEWS DETECTION USING NLP”</vt:lpstr>
      <vt:lpstr>Analysis Phases: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 VARIOUS ANALYSIS ON “FAKE NEWS DETECTION USING NLP”</dc:title>
  <dc:creator>user</dc:creator>
  <cp:lastModifiedBy>user</cp:lastModifiedBy>
  <cp:revision>12</cp:revision>
  <dcterms:created xsi:type="dcterms:W3CDTF">2023-10-20T06:49:29Z</dcterms:created>
  <dcterms:modified xsi:type="dcterms:W3CDTF">2023-10-21T00:03:42Z</dcterms:modified>
</cp:coreProperties>
</file>